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4" r:id="rId4"/>
    <p:sldId id="302" r:id="rId5"/>
    <p:sldId id="303" r:id="rId6"/>
    <p:sldId id="264" r:id="rId7"/>
    <p:sldId id="305" r:id="rId8"/>
    <p:sldId id="306" r:id="rId9"/>
    <p:sldId id="309" r:id="rId10"/>
    <p:sldId id="308" r:id="rId11"/>
    <p:sldId id="307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20" autoAdjust="0"/>
  </p:normalViewPr>
  <p:slideViewPr>
    <p:cSldViewPr>
      <p:cViewPr varScale="1">
        <p:scale>
          <a:sx n="87" d="100"/>
          <a:sy n="87" d="100"/>
        </p:scale>
        <p:origin x="160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5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 dirty="0">
                <a:effectLst/>
              </a:rPr>
              <a:t>Distribución Presupuesto inicial por Subtítulo de gasto</a:t>
            </a:r>
            <a:endParaRPr lang="es-CL" sz="1100" b="1" dirty="0">
              <a:effectLst/>
            </a:endParaRPr>
          </a:p>
        </c:rich>
      </c:tx>
      <c:layout>
        <c:manualLayout>
          <c:xMode val="edge"/>
          <c:yMode val="edge"/>
          <c:x val="0.11450512844893876"/>
          <c:y val="1.8245099203536772E-2"/>
        </c:manualLayout>
      </c:layout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362447461835509"/>
          <c:y val="0"/>
          <c:w val="0.72260095863954898"/>
          <c:h val="0.8993855485733168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E13B-4D7B-803F-3BE16AE587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13B-4D7B-803F-3BE16AE587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E13B-4D7B-803F-3BE16AE587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13B-4D7B-803F-3BE16AE587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E13B-4D7B-803F-3BE16AE587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13B-4D7B-803F-3BE16AE5872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E13B-4D7B-803F-3BE16AE5872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13B-4D7B-803F-3BE16AE5872E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'[03.xlsx]Partida 03'!$B$50:$C$54</c:f>
              <c:multiLvlStrCache>
                <c:ptCount val="5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ADQUISICIÓN DE ACTIVOS NO FINANCIEROS</c:v>
                  </c:pt>
                  <c:pt idx="4">
                    <c:v>INICIATIVAS DE INVERSIÓN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29</c:v>
                  </c:pt>
                  <c:pt idx="4">
                    <c:v>31</c:v>
                  </c:pt>
                </c:lvl>
              </c:multiLvlStrCache>
            </c:multiLvlStrRef>
          </c:cat>
          <c:val>
            <c:numRef>
              <c:f>'[03.xlsx]Partida 03'!$D$50:$D$54</c:f>
              <c:numCache>
                <c:formatCode>0.0%</c:formatCode>
                <c:ptCount val="5"/>
                <c:pt idx="0">
                  <c:v>0.73800335737565559</c:v>
                </c:pt>
                <c:pt idx="1">
                  <c:v>0.13273143742365964</c:v>
                </c:pt>
                <c:pt idx="2">
                  <c:v>1.481415575474916E-2</c:v>
                </c:pt>
                <c:pt idx="3">
                  <c:v>1.5427007750692385E-2</c:v>
                </c:pt>
                <c:pt idx="4">
                  <c:v>9.0449832286248075E-2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13B-4D7B-803F-3BE16AE587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 dirty="0">
                <a:effectLst/>
              </a:rPr>
              <a:t>Distribución Presupuesto Inicial por Capítulo (millones de $)</a:t>
            </a:r>
            <a:endParaRPr lang="es-CL" sz="1050" dirty="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BB1-4736-B981-2C30771205CC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'[03.xlsx]Información de tendencia'!$AD$13:$AE$15</c:f>
              <c:strCache>
                <c:ptCount val="3"/>
                <c:pt idx="0">
                  <c:v>PODER JUDICIAL</c:v>
                </c:pt>
                <c:pt idx="1">
                  <c:v>CORPORACIÓN ADMINISTRATIVA DEL PODER JUDICIAL</c:v>
                </c:pt>
                <c:pt idx="2">
                  <c:v>ACADEMIA JUDICIAL</c:v>
                </c:pt>
              </c:strCache>
            </c:strRef>
          </c:cat>
          <c:val>
            <c:numRef>
              <c:f>'[03.xlsx]Información de tendencia'!$AF$13:$AF$15</c:f>
              <c:numCache>
                <c:formatCode>#,##0_ ;[Red]\-#,##0\ </c:formatCode>
                <c:ptCount val="3"/>
                <c:pt idx="0">
                  <c:v>413753734000</c:v>
                </c:pt>
                <c:pt idx="1">
                  <c:v>164587069000</c:v>
                </c:pt>
                <c:pt idx="2">
                  <c:v>3801382000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A92-4DA8-88CD-7E68C31A47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9140520"/>
        <c:axId val="309141696"/>
      </c:barChart>
      <c:catAx>
        <c:axId val="309140520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9141696"/>
        <c:crosses val="autoZero"/>
        <c:auto val="1"/>
        <c:lblAlgn val="ctr"/>
        <c:lblOffset val="100"/>
        <c:noMultiLvlLbl val="0"/>
      </c:catAx>
      <c:valAx>
        <c:axId val="30914169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309140520"/>
        <c:crosses val="autoZero"/>
        <c:crossBetween val="between"/>
        <c:dispUnits>
          <c:builtInUnit val="millions"/>
          <c:dispUnitsLbl>
            <c:layout/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>
                <a:latin typeface="+mn-lt"/>
              </a:rPr>
              <a:t>% Ejecución Mensual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'[03.xlsx]Partida 03'!$C$25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03'!$D$25:$O$25</c:f>
              <c:numCache>
                <c:formatCode>0.0%</c:formatCode>
                <c:ptCount val="12"/>
                <c:pt idx="0">
                  <c:v>6.0554616573480768E-2</c:v>
                </c:pt>
                <c:pt idx="1">
                  <c:v>7.3588809172574723E-2</c:v>
                </c:pt>
                <c:pt idx="2">
                  <c:v>8.6684054837122479E-2</c:v>
                </c:pt>
                <c:pt idx="3">
                  <c:v>6.8834623666751166E-2</c:v>
                </c:pt>
                <c:pt idx="4">
                  <c:v>7.8270870981038188E-2</c:v>
                </c:pt>
                <c:pt idx="5">
                  <c:v>8.5234959212447642E-2</c:v>
                </c:pt>
                <c:pt idx="6">
                  <c:v>7.2784951870229403E-2</c:v>
                </c:pt>
                <c:pt idx="7">
                  <c:v>7.3193078060907621E-2</c:v>
                </c:pt>
                <c:pt idx="8">
                  <c:v>8.8778426274452829E-2</c:v>
                </c:pt>
                <c:pt idx="9">
                  <c:v>7.3764052478150197E-2</c:v>
                </c:pt>
                <c:pt idx="10">
                  <c:v>9.3727044497452991E-2</c:v>
                </c:pt>
                <c:pt idx="11">
                  <c:v>0.13792477299845871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00B-4E11-9FE5-CC39EDB184ED}"/>
            </c:ext>
          </c:extLst>
        </c:ser>
        <c:ser>
          <c:idx val="1"/>
          <c:order val="1"/>
          <c:tx>
            <c:strRef>
              <c:f>'[03.xlsx]Partida 03'!$C$26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03'!$D$26:$O$26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8.5139185567236778E-2</c:v>
                </c:pt>
                <c:pt idx="2">
                  <c:v>8.2748293343990018E-2</c:v>
                </c:pt>
                <c:pt idx="3">
                  <c:v>7.2177930472627286E-2</c:v>
                </c:pt>
                <c:pt idx="4">
                  <c:v>7.4416745104233753E-2</c:v>
                </c:pt>
                <c:pt idx="5">
                  <c:v>8.3385569996517667E-2</c:v>
                </c:pt>
                <c:pt idx="6">
                  <c:v>7.615054045739969E-2</c:v>
                </c:pt>
                <c:pt idx="7">
                  <c:v>6.9300673043399458E-2</c:v>
                </c:pt>
                <c:pt idx="8">
                  <c:v>9.0911832712541732E-2</c:v>
                </c:pt>
                <c:pt idx="9">
                  <c:v>6.9492469257978279E-2</c:v>
                </c:pt>
                <c:pt idx="10">
                  <c:v>7.3240291442534133E-2</c:v>
                </c:pt>
                <c:pt idx="11">
                  <c:v>0.17693593112665268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00B-4E11-9FE5-CC39EDB184ED}"/>
            </c:ext>
          </c:extLst>
        </c:ser>
        <c:ser>
          <c:idx val="2"/>
          <c:order val="2"/>
          <c:tx>
            <c:strRef>
              <c:f>'[03.xlsx]Partida 03'!$C$27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03'!$D$27:$K$27</c:f>
              <c:numCache>
                <c:formatCode>0.0%</c:formatCode>
                <c:ptCount val="8"/>
                <c:pt idx="0">
                  <c:v>6.3273550601731426E-2</c:v>
                </c:pt>
                <c:pt idx="1">
                  <c:v>6.8956036951775948E-2</c:v>
                </c:pt>
                <c:pt idx="2">
                  <c:v>9.5805495302049695E-2</c:v>
                </c:pt>
                <c:pt idx="3">
                  <c:v>7.3363875859995584E-2</c:v>
                </c:pt>
                <c:pt idx="4">
                  <c:v>7.8136406185909169E-2</c:v>
                </c:pt>
                <c:pt idx="5">
                  <c:v>8.8446999665529963E-2</c:v>
                </c:pt>
                <c:pt idx="6">
                  <c:v>7.4889545928402454E-2</c:v>
                </c:pt>
                <c:pt idx="7">
                  <c:v>7.2546054646172267E-2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00B-4E11-9FE5-CC39EDB184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4560104"/>
        <c:axId val="474568336"/>
      </c:barChart>
      <c:catAx>
        <c:axId val="474560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4568336"/>
        <c:crosses val="autoZero"/>
        <c:auto val="1"/>
        <c:lblAlgn val="ctr"/>
        <c:lblOffset val="100"/>
        <c:noMultiLvlLbl val="0"/>
      </c:catAx>
      <c:valAx>
        <c:axId val="474568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4560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Calibri Light" panose="020F0302020204030204" pitchFamily="34" charset="0"/>
              </a:defRPr>
            </a:pPr>
            <a:r>
              <a:rPr lang="es-CL" sz="1100" b="1">
                <a:latin typeface="+mn-lt"/>
                <a:cs typeface="Calibri Light" panose="020F0302020204030204" pitchFamily="34" charset="0"/>
              </a:rPr>
              <a:t>% Ejecución Acumulada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Calibri Light" panose="020F0302020204030204" pitchFamily="34" charset="0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'[03.xlsx]Partida 03'!$C$19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03'!$D$19:$O$19</c:f>
              <c:numCache>
                <c:formatCode>0.0%</c:formatCode>
                <c:ptCount val="12"/>
                <c:pt idx="0">
                  <c:v>6.0554616573480768E-2</c:v>
                </c:pt>
                <c:pt idx="1">
                  <c:v>0.13412657610973269</c:v>
                </c:pt>
                <c:pt idx="2">
                  <c:v>0.22081063094685519</c:v>
                </c:pt>
                <c:pt idx="3">
                  <c:v>0.28964525461360635</c:v>
                </c:pt>
                <c:pt idx="4">
                  <c:v>0.36791612559464454</c:v>
                </c:pt>
                <c:pt idx="5">
                  <c:v>0.45310249966593874</c:v>
                </c:pt>
                <c:pt idx="6">
                  <c:v>0.53136902799552654</c:v>
                </c:pt>
                <c:pt idx="7">
                  <c:v>0.59841274836003966</c:v>
                </c:pt>
                <c:pt idx="8">
                  <c:v>0.68719117463449253</c:v>
                </c:pt>
                <c:pt idx="9">
                  <c:v>0.73526988466464605</c:v>
                </c:pt>
                <c:pt idx="10">
                  <c:v>0.82899692916209899</c:v>
                </c:pt>
                <c:pt idx="11">
                  <c:v>0.95072238036325285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3E5-4D04-8E89-E5BD963C7D13}"/>
            </c:ext>
          </c:extLst>
        </c:ser>
        <c:ser>
          <c:idx val="1"/>
          <c:order val="1"/>
          <c:tx>
            <c:strRef>
              <c:f>'[03.xlsx]Partida 03'!$C$20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03'!$D$20:$O$20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0.15004105275012086</c:v>
                </c:pt>
                <c:pt idx="2">
                  <c:v>0.23133099877771038</c:v>
                </c:pt>
                <c:pt idx="3">
                  <c:v>0.30350892925033768</c:v>
                </c:pt>
                <c:pt idx="4">
                  <c:v>0.37792567435457142</c:v>
                </c:pt>
                <c:pt idx="5">
                  <c:v>0.46131124435108906</c:v>
                </c:pt>
                <c:pt idx="6">
                  <c:v>0.53320309905497776</c:v>
                </c:pt>
                <c:pt idx="7">
                  <c:v>0.58632149028562663</c:v>
                </c:pt>
                <c:pt idx="8">
                  <c:v>0.67723332299816841</c:v>
                </c:pt>
                <c:pt idx="9">
                  <c:v>0.74672579225614666</c:v>
                </c:pt>
                <c:pt idx="10">
                  <c:v>0.81996608369868074</c:v>
                </c:pt>
                <c:pt idx="11">
                  <c:v>0.97228243480396603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3E5-4D04-8E89-E5BD963C7D13}"/>
            </c:ext>
          </c:extLst>
        </c:ser>
        <c:ser>
          <c:idx val="2"/>
          <c:order val="2"/>
          <c:tx>
            <c:strRef>
              <c:f>'[03.xlsx]Partida 03'!$C$21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6402310713282678E-3"/>
                  <c:y val="-4.03776830782535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2373949523542049E-2"/>
                  <c:y val="-4.40483815399129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856092428531313E-2"/>
                  <c:y val="-4.40483815399129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2481617499297878E-2"/>
                  <c:y val="-2.5694889231616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093487380885512E-2"/>
                  <c:y val="-3.30362861549347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4028361189740744E-2"/>
                  <c:y val="-2.20241907699564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4028361189740633E-2"/>
                  <c:y val="-2.3777166058930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3E5-4D04-8E89-E5BD963C7D1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2481617499297878E-2"/>
                  <c:y val="-4.03776830782535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03'!$D$21:$K$21</c:f>
              <c:numCache>
                <c:formatCode>0.0%</c:formatCode>
                <c:ptCount val="8"/>
                <c:pt idx="0">
                  <c:v>6.3273550601731426E-2</c:v>
                </c:pt>
                <c:pt idx="1">
                  <c:v>0.13199186269030733</c:v>
                </c:pt>
                <c:pt idx="2">
                  <c:v>0.22779735799235701</c:v>
                </c:pt>
                <c:pt idx="3">
                  <c:v>0.30116123385235261</c:v>
                </c:pt>
                <c:pt idx="4">
                  <c:v>0.38875463573836228</c:v>
                </c:pt>
                <c:pt idx="5">
                  <c:v>0.47720163540389221</c:v>
                </c:pt>
                <c:pt idx="6">
                  <c:v>0.55209118133229473</c:v>
                </c:pt>
                <c:pt idx="7">
                  <c:v>0.62463723597846699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3E5-4D04-8E89-E5BD963C7D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8949048"/>
        <c:axId val="468950224"/>
      </c:lineChart>
      <c:catAx>
        <c:axId val="468949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8950224"/>
        <c:crosses val="autoZero"/>
        <c:auto val="1"/>
        <c:lblAlgn val="ctr"/>
        <c:lblOffset val="100"/>
        <c:noMultiLvlLbl val="0"/>
      </c:catAx>
      <c:valAx>
        <c:axId val="468950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8949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01-10-2020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01-10-2020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01-10-2020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01-10-2020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01-10-2020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01-10-2020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BF6CBFAC-E614-4956-A42C-0761A36C105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8D498776-9444-432E-803A-D1B8DC5AA8CC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septiembre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98809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3" y="5733256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8405" y="836712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267064"/>
              </p:ext>
            </p:extLst>
          </p:nvPr>
        </p:nvGraphicFramePr>
        <p:xfrm>
          <a:off x="405023" y="2297509"/>
          <a:ext cx="8078623" cy="2587421"/>
        </p:xfrm>
        <a:graphic>
          <a:graphicData uri="http://schemas.openxmlformats.org/drawingml/2006/table">
            <a:tbl>
              <a:tblPr/>
              <a:tblGrid>
                <a:gridCol w="307635"/>
                <a:gridCol w="294816"/>
                <a:gridCol w="298021"/>
                <a:gridCol w="2563623"/>
                <a:gridCol w="769088"/>
                <a:gridCol w="769088"/>
                <a:gridCol w="769088"/>
                <a:gridCol w="769088"/>
                <a:gridCol w="769088"/>
                <a:gridCol w="769088"/>
              </a:tblGrid>
              <a:tr h="3621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45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2020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240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3.801.382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2.879.313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-922.069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1.447.990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0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1.103.449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1.091.380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-12.069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734.250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0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453.942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443.942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301.152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0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2.243.991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1.343.991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412.588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0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2.243.991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1.343.991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412.588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0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1.095.195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465.195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219.875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6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Perfeccionamiento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726.610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586.610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34.156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0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Habilitación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04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de Perfeccionamiento Extraordinario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382.567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252.567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152.089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060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1821" y="72797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="" xmlns:a16="http://schemas.microsoft.com/office/drawing/2014/main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="" xmlns:a16="http://schemas.microsoft.com/office/drawing/2014/main" id="{02C2F061-81E3-41E6-BC7C-EF2CA704DC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4704523"/>
              </p:ext>
            </p:extLst>
          </p:nvPr>
        </p:nvGraphicFramePr>
        <p:xfrm>
          <a:off x="382726" y="1700808"/>
          <a:ext cx="4053244" cy="4315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="" xmlns:a16="http://schemas.microsoft.com/office/drawing/2014/main" id="{D2235643-F011-426E-83CC-EF886027B3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2314349"/>
              </p:ext>
            </p:extLst>
          </p:nvPr>
        </p:nvGraphicFramePr>
        <p:xfrm>
          <a:off x="4435971" y="1700808"/>
          <a:ext cx="4250830" cy="4315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24313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7746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2EB8C96B-BA8E-403A-A4CD-0734535B9A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3781184"/>
              </p:ext>
            </p:extLst>
          </p:nvPr>
        </p:nvGraphicFramePr>
        <p:xfrm>
          <a:off x="386224" y="1772816"/>
          <a:ext cx="821079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61F808BE-77FE-40DF-9CC0-6C680C7FEC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3978696"/>
              </p:ext>
            </p:extLst>
          </p:nvPr>
        </p:nvGraphicFramePr>
        <p:xfrm>
          <a:off x="466600" y="2057400"/>
          <a:ext cx="8210798" cy="3459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1125" y="1689360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8405" y="5589240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295960"/>
              </p:ext>
            </p:extLst>
          </p:nvPr>
        </p:nvGraphicFramePr>
        <p:xfrm>
          <a:off x="405027" y="2280178"/>
          <a:ext cx="8238910" cy="2954104"/>
        </p:xfrm>
        <a:graphic>
          <a:graphicData uri="http://schemas.openxmlformats.org/drawingml/2006/table">
            <a:tbl>
              <a:tblPr/>
              <a:tblGrid>
                <a:gridCol w="535177"/>
                <a:gridCol w="2549133"/>
                <a:gridCol w="859100"/>
                <a:gridCol w="859100"/>
                <a:gridCol w="859100"/>
                <a:gridCol w="859100"/>
                <a:gridCol w="859100"/>
                <a:gridCol w="859100"/>
              </a:tblGrid>
              <a:tr h="2661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58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6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582.142.185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566.547.019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-15.595.166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353.886.364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429.622.887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424.437.010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-5.185.877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285.324.451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77.268.569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74.701.904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-2.566.665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41.536.055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8.623.945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7.723.945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3.550.727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8.980.712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8.295.675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-685.037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44.201.663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-8.453.000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19.162.445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616.718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2.812.131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2.581.526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 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98809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152659"/>
              </p:ext>
            </p:extLst>
          </p:nvPr>
        </p:nvGraphicFramePr>
        <p:xfrm>
          <a:off x="405027" y="2492896"/>
          <a:ext cx="8210796" cy="2077672"/>
        </p:xfrm>
        <a:graphic>
          <a:graphicData uri="http://schemas.openxmlformats.org/drawingml/2006/table">
            <a:tbl>
              <a:tblPr/>
              <a:tblGrid>
                <a:gridCol w="271858"/>
                <a:gridCol w="349533"/>
                <a:gridCol w="2589135"/>
                <a:gridCol w="883542"/>
                <a:gridCol w="880307"/>
                <a:gridCol w="802632"/>
                <a:gridCol w="880307"/>
                <a:gridCol w="776741"/>
                <a:gridCol w="776741"/>
              </a:tblGrid>
              <a:tr h="779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9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413.753.734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407.827.200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-5.926.534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273.837.035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387.214.779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-5.570.388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260.185.100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APOYO A TRIBUNALES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20.612.421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-356.146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13.651.935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164.587.069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155.840.506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-8.746.563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78.601.339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3.801.382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2.879.313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-922.069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1.447.990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294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98809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81223" y="764704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055679"/>
              </p:ext>
            </p:extLst>
          </p:nvPr>
        </p:nvGraphicFramePr>
        <p:xfrm>
          <a:off x="611560" y="2564904"/>
          <a:ext cx="7840289" cy="1888718"/>
        </p:xfrm>
        <a:graphic>
          <a:graphicData uri="http://schemas.openxmlformats.org/drawingml/2006/table">
            <a:tbl>
              <a:tblPr/>
              <a:tblGrid>
                <a:gridCol w="307839"/>
                <a:gridCol w="295013"/>
                <a:gridCol w="298219"/>
                <a:gridCol w="2321624"/>
                <a:gridCol w="769599"/>
                <a:gridCol w="769599"/>
                <a:gridCol w="769599"/>
                <a:gridCol w="769599"/>
                <a:gridCol w="769599"/>
                <a:gridCol w="769599"/>
              </a:tblGrid>
              <a:tr h="3083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9443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763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387.214.779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-5.570.388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260.185.100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836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387.214.779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-5.570.388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260.185.100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694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00064" y="1955865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64" y="4788587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0069" y="908720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066357"/>
              </p:ext>
            </p:extLst>
          </p:nvPr>
        </p:nvGraphicFramePr>
        <p:xfrm>
          <a:off x="611556" y="2423662"/>
          <a:ext cx="8032382" cy="2157465"/>
        </p:xfrm>
        <a:graphic>
          <a:graphicData uri="http://schemas.openxmlformats.org/drawingml/2006/table">
            <a:tbl>
              <a:tblPr/>
              <a:tblGrid>
                <a:gridCol w="345015"/>
                <a:gridCol w="330640"/>
                <a:gridCol w="334234"/>
                <a:gridCol w="2016181"/>
                <a:gridCol w="862538"/>
                <a:gridCol w="876913"/>
                <a:gridCol w="894882"/>
                <a:gridCol w="876913"/>
                <a:gridCol w="632528"/>
                <a:gridCol w="862538"/>
              </a:tblGrid>
              <a:tr h="4230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0364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5957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20.612.421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-356.146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13.651.935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842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20.612.421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-356.146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13.651.935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361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28846" y="1535048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846" y="6316116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8846" y="697734"/>
            <a:ext cx="821509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38256"/>
              </p:ext>
            </p:extLst>
          </p:nvPr>
        </p:nvGraphicFramePr>
        <p:xfrm>
          <a:off x="428846" y="1825627"/>
          <a:ext cx="8215091" cy="4476909"/>
        </p:xfrm>
        <a:graphic>
          <a:graphicData uri="http://schemas.openxmlformats.org/drawingml/2006/table">
            <a:tbl>
              <a:tblPr/>
              <a:tblGrid>
                <a:gridCol w="298618"/>
                <a:gridCol w="286175"/>
                <a:gridCol w="289286"/>
                <a:gridCol w="2625345"/>
                <a:gridCol w="746544"/>
                <a:gridCol w="846083"/>
                <a:gridCol w="796313"/>
                <a:gridCol w="808755"/>
                <a:gridCol w="771428"/>
                <a:gridCol w="746544"/>
              </a:tblGrid>
              <a:tr h="1351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10" marR="8210" marT="8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0" marR="8210" marT="8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139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4359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164.587.069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155.840.506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-8.746.563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78.601.339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14.765.704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15.518.430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752.726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10.753.166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76.814.627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74.257.962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-2.556.665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41.234.903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846.556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846.556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6.379.954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6.379.954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3.138.139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3.055.398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3.055.398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I.A.S.A.J.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8.980.712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8.295.675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-685.037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851.093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4.798.811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4.798.811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111.149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-94.149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400.327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192.056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-208.271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35.533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769.877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387.260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-382.617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96.871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1.795.859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1.795.859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1.104.689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1.104.689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701.901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44.201.663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-8.453.000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19.162.445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98.216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98.216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45.834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44.103.447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-8.551.216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19.116.611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616.718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2.812.131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2.581.526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376.129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1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96145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4582</TotalTime>
  <Words>1170</Words>
  <Application>Microsoft Office PowerPoint</Application>
  <PresentationFormat>Presentación en pantalla (4:3)</PresentationFormat>
  <Paragraphs>665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Verdana</vt:lpstr>
      <vt:lpstr>1_Tema de Office</vt:lpstr>
      <vt:lpstr>Tema de Office</vt:lpstr>
      <vt:lpstr>EJECUCIÓN ACUMULADA DE GASTOS PRESUPUESTARIOS AL MES DE AGOSTO DE 2020 PARTIDA 03: PODER JUDICIAL</vt:lpstr>
      <vt:lpstr>EJECUCIÓN PRESUPUESTARIA DE GASTOS ACUMULADA A AGOSTO DE 2020 PARTIDA 03 PODER JUDICIAL</vt:lpstr>
      <vt:lpstr>EJECUCIÓN DE GASTOS A AGOSTO DE 2020  PARTIDA 03 PODER JUDICIAL</vt:lpstr>
      <vt:lpstr>EJECUCIÓN DE GASTOS A AGOSTO DE 2020  PARTIDA 03 PODER JUDICIAL</vt:lpstr>
      <vt:lpstr>EJECUCIÓN ACUMULADA DE GASTOS A AGOSTO DE 2020  PARTIDA 03 PODER JUDICIAL</vt:lpstr>
      <vt:lpstr>EJECUCIÓN ACUMULADA DE GASTOS A AGOSTO DE 2020  PARTIDA 03 PODER JUDICIAL  RESUMEN POR CAPÍTULOS</vt:lpstr>
      <vt:lpstr>EJECUCIÓN ACUMULADA DE GASTOS A AGOSTO DE 2020  PARTIDA 03. CAPÍTULO 01. PROGRAMA 01: PODER JUDICIAL</vt:lpstr>
      <vt:lpstr>EJECUCIÓN ACUMULADA DE GASTOS A AGOSTO DE 2020  PARTIDA 03. CAPÍTULO 01. PROGRAMA 02: UNIDAD DE APOYO A TRIBUNALES</vt:lpstr>
      <vt:lpstr>EJECUCIÓN ACUMULADA DE GASTOS A AGOSTO DE 2020  PARTIDA 03. CAPÍTULO 03. PROGRAMA 01: CORPORACIÓN ADMINISTRATIVA DEL PODER JUDICIAL</vt:lpstr>
      <vt:lpstr>EJECUCIÓN ACUMULADA DE GASTOS A AGOSTO DE 2020  PARTIDA 03. CAPÍTULO 04. PROGRAMA 01: ACADEMIA JUDICIAL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274</cp:revision>
  <cp:lastPrinted>2020-09-07T04:49:41Z</cp:lastPrinted>
  <dcterms:created xsi:type="dcterms:W3CDTF">2016-06-23T13:38:47Z</dcterms:created>
  <dcterms:modified xsi:type="dcterms:W3CDTF">2020-10-01T04:47:25Z</dcterms:modified>
</cp:coreProperties>
</file>