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8" r:id="rId3"/>
    <p:sldId id="300" r:id="rId4"/>
    <p:sldId id="307" r:id="rId5"/>
    <p:sldId id="264" r:id="rId6"/>
    <p:sldId id="263" r:id="rId7"/>
    <p:sldId id="281" r:id="rId8"/>
    <p:sldId id="282" r:id="rId9"/>
    <p:sldId id="302" r:id="rId10"/>
    <p:sldId id="306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/>
              <a:t>Distribución Presupuesto Inicial por Capítulo </a:t>
            </a:r>
          </a:p>
          <a:p>
            <a:pPr algn="ctr">
              <a:defRPr sz="1050" b="1"/>
            </a:pPr>
            <a:r>
              <a:rPr lang="en-US" sz="1050" b="1"/>
              <a:t>(en</a:t>
            </a:r>
            <a:r>
              <a:rPr lang="en-US" sz="1050" b="1" baseline="0"/>
              <a:t> millones de $)</a:t>
            </a:r>
            <a:endParaRPr lang="en-US" sz="1050" b="1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5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02'!$I$54:$I$57</c:f>
              <c:strCache>
                <c:ptCount val="4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</c:strCache>
            </c:strRef>
          </c:cat>
          <c:val>
            <c:numRef>
              <c:f>'Partida 02'!$J$54:$J$57</c:f>
              <c:numCache>
                <c:formatCode>#,##0</c:formatCode>
                <c:ptCount val="4"/>
                <c:pt idx="0">
                  <c:v>43043889000</c:v>
                </c:pt>
                <c:pt idx="1">
                  <c:v>72534476000</c:v>
                </c:pt>
                <c:pt idx="2">
                  <c:v>12892873000</c:v>
                </c:pt>
                <c:pt idx="3">
                  <c:v>1375230000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DF-4A96-A79D-D258ADACEA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</a:t>
            </a:r>
            <a:r>
              <a:rPr lang="en-US" sz="1050" b="1" baseline="0" dirty="0"/>
              <a:t> </a:t>
            </a:r>
            <a:r>
              <a:rPr lang="en-US" sz="1050" b="1" dirty="0"/>
              <a:t>Presupuesto Inicial por Subtítulos</a:t>
            </a:r>
            <a:r>
              <a:rPr lang="en-US" sz="1050" b="1" baseline="0" dirty="0"/>
              <a:t> de </a:t>
            </a:r>
            <a:r>
              <a:rPr lang="en-US" sz="1050" b="1" baseline="0" dirty="0" err="1"/>
              <a:t>Gasto</a:t>
            </a:r>
            <a:endParaRPr lang="en-US" sz="105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929-462B-A3D7-DD96690D23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929-462B-A3D7-DD96690D23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929-462B-A3D7-DD96690D23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929-462B-A3D7-DD96690D233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77119469</c:v>
                </c:pt>
                <c:pt idx="1">
                  <c:v>14924551</c:v>
                </c:pt>
                <c:pt idx="2">
                  <c:v>35730014</c:v>
                </c:pt>
                <c:pt idx="3" formatCode="#,##0">
                  <c:v>2072434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929-462B-A3D7-DD96690D23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87292035650015298"/>
          <c:w val="0.97238485782392481"/>
          <c:h val="0.105399426697679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6.4574006491197433E-2</c:v>
                </c:pt>
                <c:pt idx="2">
                  <c:v>0.1117971363135081</c:v>
                </c:pt>
                <c:pt idx="3">
                  <c:v>7.4234098839950594E-2</c:v>
                </c:pt>
                <c:pt idx="4">
                  <c:v>7.6660244182212151E-2</c:v>
                </c:pt>
                <c:pt idx="5">
                  <c:v>9.2185531709281107E-2</c:v>
                </c:pt>
                <c:pt idx="6">
                  <c:v>7.3069554353532296E-2</c:v>
                </c:pt>
                <c:pt idx="7">
                  <c:v>7.9395856089978567E-2</c:v>
                </c:pt>
                <c:pt idx="8">
                  <c:v>9.523370253795424E-2</c:v>
                </c:pt>
                <c:pt idx="9">
                  <c:v>7.7244218176912322E-2</c:v>
                </c:pt>
                <c:pt idx="10">
                  <c:v>7.8544914321033221E-2</c:v>
                </c:pt>
                <c:pt idx="11">
                  <c:v>0.1094241232426007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36-4408-BEE2-7E011254B8F4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36-4408-BEE2-7E011254B8F4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36-4408-BEE2-7E011254B8F4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36-4408-BEE2-7E011254B8F4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36-4408-BEE2-7E011254B8F4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36-4408-BEE2-7E011254B8F4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DD36-4408-BEE2-7E011254B8F4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36-4408-BEE2-7E011254B8F4}"/>
                </c:ext>
              </c:extLst>
            </c:dLbl>
            <c:dLbl>
              <c:idx val="6"/>
              <c:layout>
                <c:manualLayout>
                  <c:x val="4.4598960528163248E-3"/>
                  <c:y val="-6.651469820038847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36-4408-BEE2-7E011254B8F4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36-4408-BEE2-7E011254B8F4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DD36-4408-BEE2-7E011254B8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02'!$D$24:$K$24</c:f>
              <c:numCache>
                <c:formatCode>0.0%</c:formatCode>
                <c:ptCount val="8"/>
                <c:pt idx="0">
                  <c:v>8.8593306981596148E-2</c:v>
                </c:pt>
                <c:pt idx="1">
                  <c:v>6.9888165313804679E-2</c:v>
                </c:pt>
                <c:pt idx="2">
                  <c:v>9.806016439684867E-2</c:v>
                </c:pt>
                <c:pt idx="3">
                  <c:v>7.3979494927084291E-2</c:v>
                </c:pt>
                <c:pt idx="4">
                  <c:v>7.0127101316141693E-2</c:v>
                </c:pt>
                <c:pt idx="5">
                  <c:v>8.847072546089646E-2</c:v>
                </c:pt>
                <c:pt idx="6">
                  <c:v>7.7096284261562342E-2</c:v>
                </c:pt>
                <c:pt idx="7">
                  <c:v>6.5930461112732403E-2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D36-4408-BEE2-7E011254B8F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0.1372473070406896</c:v>
                </c:pt>
                <c:pt idx="2">
                  <c:v>0.2490444433541977</c:v>
                </c:pt>
                <c:pt idx="3">
                  <c:v>0.32327854219414826</c:v>
                </c:pt>
                <c:pt idx="4">
                  <c:v>0.3996487057250197</c:v>
                </c:pt>
                <c:pt idx="5">
                  <c:v>0.49060133455395966</c:v>
                </c:pt>
                <c:pt idx="6">
                  <c:v>0.56968396072146432</c:v>
                </c:pt>
                <c:pt idx="7">
                  <c:v>0.6462863639566746</c:v>
                </c:pt>
                <c:pt idx="8">
                  <c:v>0.74152006649462876</c:v>
                </c:pt>
                <c:pt idx="9">
                  <c:v>0.81876428467154116</c:v>
                </c:pt>
                <c:pt idx="10">
                  <c:v>0.87802870854944781</c:v>
                </c:pt>
                <c:pt idx="11">
                  <c:v>0.97896544726439783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99-47BD-B1D8-476A1D2D169A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99-47BD-B1D8-476A1D2D169A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99-47BD-B1D8-476A1D2D169A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99-47BD-B1D8-476A1D2D169A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99-47BD-B1D8-476A1D2D169A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99-47BD-B1D8-476A1D2D169A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99-47BD-B1D8-476A1D2D169A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99-47BD-B1D8-476A1D2D169A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99-47BD-B1D8-476A1D2D169A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99-47BD-B1D8-476A1D2D169A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D99-47BD-B1D8-476A1D2D169A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D99-47BD-B1D8-476A1D2D169A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D99-47BD-B1D8-476A1D2D16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02'!$D$18:$K$18</c:f>
              <c:numCache>
                <c:formatCode>0.0%</c:formatCode>
                <c:ptCount val="8"/>
                <c:pt idx="0">
                  <c:v>8.8593306981596148E-2</c:v>
                </c:pt>
                <c:pt idx="1">
                  <c:v>0.15839784081697289</c:v>
                </c:pt>
                <c:pt idx="2">
                  <c:v>0.25645800521382156</c:v>
                </c:pt>
                <c:pt idx="3">
                  <c:v>0.32926607344430781</c:v>
                </c:pt>
                <c:pt idx="4">
                  <c:v>0.39873679872111378</c:v>
                </c:pt>
                <c:pt idx="5">
                  <c:v>0.48650364975528221</c:v>
                </c:pt>
                <c:pt idx="6">
                  <c:v>0.56359993401684449</c:v>
                </c:pt>
                <c:pt idx="7">
                  <c:v>0.62953039512957698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D99-47BD-B1D8-476A1D2D16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26-10-2020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26-10-2020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26-10-2020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26-10-2020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26-10-2020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26-10-2020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26-10-2020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632848" cy="2100733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AGOSTO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septiembre 2020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756663"/>
            <a:ext cx="793610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E034549-DBCF-4C47-A657-0D9363040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78397"/>
              </p:ext>
            </p:extLst>
          </p:nvPr>
        </p:nvGraphicFramePr>
        <p:xfrm>
          <a:off x="524320" y="2050934"/>
          <a:ext cx="7936110" cy="1622118"/>
        </p:xfrm>
        <a:graphic>
          <a:graphicData uri="http://schemas.openxmlformats.org/drawingml/2006/table">
            <a:tbl>
              <a:tblPr/>
              <a:tblGrid>
                <a:gridCol w="288272">
                  <a:extLst>
                    <a:ext uri="{9D8B030D-6E8A-4147-A177-3AD203B41FA5}">
                      <a16:colId xmlns:a16="http://schemas.microsoft.com/office/drawing/2014/main" val="1572538546"/>
                    </a:ext>
                  </a:extLst>
                </a:gridCol>
                <a:gridCol w="288272">
                  <a:extLst>
                    <a:ext uri="{9D8B030D-6E8A-4147-A177-3AD203B41FA5}">
                      <a16:colId xmlns:a16="http://schemas.microsoft.com/office/drawing/2014/main" val="827536767"/>
                    </a:ext>
                  </a:extLst>
                </a:gridCol>
                <a:gridCol w="288272">
                  <a:extLst>
                    <a:ext uri="{9D8B030D-6E8A-4147-A177-3AD203B41FA5}">
                      <a16:colId xmlns:a16="http://schemas.microsoft.com/office/drawing/2014/main" val="1538794837"/>
                    </a:ext>
                  </a:extLst>
                </a:gridCol>
                <a:gridCol w="2585794">
                  <a:extLst>
                    <a:ext uri="{9D8B030D-6E8A-4147-A177-3AD203B41FA5}">
                      <a16:colId xmlns:a16="http://schemas.microsoft.com/office/drawing/2014/main" val="179570179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244486049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336367662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2904995011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1423510896"/>
                    </a:ext>
                  </a:extLst>
                </a:gridCol>
                <a:gridCol w="703382">
                  <a:extLst>
                    <a:ext uri="{9D8B030D-6E8A-4147-A177-3AD203B41FA5}">
                      <a16:colId xmlns:a16="http://schemas.microsoft.com/office/drawing/2014/main" val="3553897123"/>
                    </a:ext>
                  </a:extLst>
                </a:gridCol>
                <a:gridCol w="691850">
                  <a:extLst>
                    <a:ext uri="{9D8B030D-6E8A-4147-A177-3AD203B41FA5}">
                      <a16:colId xmlns:a16="http://schemas.microsoft.com/office/drawing/2014/main" val="596151625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629905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31363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1.343.657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-31.573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832.312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2516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1.282.018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1.232.483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-49.535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807.678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4703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63890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9967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3330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8744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63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281737"/>
              </p:ext>
            </p:extLst>
          </p:nvPr>
        </p:nvGraphicFramePr>
        <p:xfrm>
          <a:off x="4647466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413288"/>
              </p:ext>
            </p:extLst>
          </p:nvPr>
        </p:nvGraphicFramePr>
        <p:xfrm>
          <a:off x="526382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324" y="842885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AGOSTO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507689"/>
              </p:ext>
            </p:extLst>
          </p:nvPr>
        </p:nvGraphicFramePr>
        <p:xfrm>
          <a:off x="1403648" y="2118096"/>
          <a:ext cx="6617120" cy="354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851971"/>
            <a:ext cx="81424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42506"/>
              </p:ext>
            </p:extLst>
          </p:nvPr>
        </p:nvGraphicFramePr>
        <p:xfrm>
          <a:off x="1262300" y="2103192"/>
          <a:ext cx="6609776" cy="354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2350" y="804028"/>
            <a:ext cx="78660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2349" y="1434015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4884ACE-95C2-40EF-B6D9-DE6C0CB09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561038"/>
              </p:ext>
            </p:extLst>
          </p:nvPr>
        </p:nvGraphicFramePr>
        <p:xfrm>
          <a:off x="516665" y="1771716"/>
          <a:ext cx="7877441" cy="1765248"/>
        </p:xfrm>
        <a:graphic>
          <a:graphicData uri="http://schemas.openxmlformats.org/drawingml/2006/table">
            <a:tbl>
              <a:tblPr/>
              <a:tblGrid>
                <a:gridCol w="829856">
                  <a:extLst>
                    <a:ext uri="{9D8B030D-6E8A-4147-A177-3AD203B41FA5}">
                      <a16:colId xmlns:a16="http://schemas.microsoft.com/office/drawing/2014/main" val="2640782073"/>
                    </a:ext>
                  </a:extLst>
                </a:gridCol>
                <a:gridCol w="2217079">
                  <a:extLst>
                    <a:ext uri="{9D8B030D-6E8A-4147-A177-3AD203B41FA5}">
                      <a16:colId xmlns:a16="http://schemas.microsoft.com/office/drawing/2014/main" val="2847595996"/>
                    </a:ext>
                  </a:extLst>
                </a:gridCol>
                <a:gridCol w="829856">
                  <a:extLst>
                    <a:ext uri="{9D8B030D-6E8A-4147-A177-3AD203B41FA5}">
                      <a16:colId xmlns:a16="http://schemas.microsoft.com/office/drawing/2014/main" val="1206833271"/>
                    </a:ext>
                  </a:extLst>
                </a:gridCol>
                <a:gridCol w="829856">
                  <a:extLst>
                    <a:ext uri="{9D8B030D-6E8A-4147-A177-3AD203B41FA5}">
                      <a16:colId xmlns:a16="http://schemas.microsoft.com/office/drawing/2014/main" val="3767067952"/>
                    </a:ext>
                  </a:extLst>
                </a:gridCol>
                <a:gridCol w="829856">
                  <a:extLst>
                    <a:ext uri="{9D8B030D-6E8A-4147-A177-3AD203B41FA5}">
                      <a16:colId xmlns:a16="http://schemas.microsoft.com/office/drawing/2014/main" val="461809888"/>
                    </a:ext>
                  </a:extLst>
                </a:gridCol>
                <a:gridCol w="829856">
                  <a:extLst>
                    <a:ext uri="{9D8B030D-6E8A-4147-A177-3AD203B41FA5}">
                      <a16:colId xmlns:a16="http://schemas.microsoft.com/office/drawing/2014/main" val="2965673094"/>
                    </a:ext>
                  </a:extLst>
                </a:gridCol>
                <a:gridCol w="755541">
                  <a:extLst>
                    <a:ext uri="{9D8B030D-6E8A-4147-A177-3AD203B41FA5}">
                      <a16:colId xmlns:a16="http://schemas.microsoft.com/office/drawing/2014/main" val="1426288950"/>
                    </a:ext>
                  </a:extLst>
                </a:gridCol>
                <a:gridCol w="755541">
                  <a:extLst>
                    <a:ext uri="{9D8B030D-6E8A-4147-A177-3AD203B41FA5}">
                      <a16:colId xmlns:a16="http://schemas.microsoft.com/office/drawing/2014/main" val="2855680689"/>
                    </a:ext>
                  </a:extLst>
                </a:gridCol>
              </a:tblGrid>
              <a:tr h="15867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199163"/>
                  </a:ext>
                </a:extLst>
              </a:tr>
              <a:tr h="48593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789772"/>
                  </a:ext>
                </a:extLst>
              </a:tr>
              <a:tr h="168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131.057.691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82.504.800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701717"/>
                  </a:ext>
                </a:extLst>
              </a:tr>
              <a:tr h="15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77.119.469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76.112.484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-1.006.985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48.026.326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190248"/>
                  </a:ext>
                </a:extLst>
              </a:tr>
              <a:tr h="15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14.924.551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12.949.621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-1.974.930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7.485.166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483461"/>
                  </a:ext>
                </a:extLst>
              </a:tr>
              <a:tr h="15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667535"/>
                  </a:ext>
                </a:extLst>
              </a:tr>
              <a:tr h="15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35.730.014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39.021.437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3.291.423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24.897.835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399317"/>
                  </a:ext>
                </a:extLst>
              </a:tr>
              <a:tr h="15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1.221.431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982349"/>
                  </a:ext>
                </a:extLst>
              </a:tr>
              <a:tr h="15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86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917039"/>
            <a:ext cx="808340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521044" y="1598074"/>
            <a:ext cx="8160944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F54E5F9-392E-4D75-82EA-BF58343CCB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610495"/>
              </p:ext>
            </p:extLst>
          </p:nvPr>
        </p:nvGraphicFramePr>
        <p:xfrm>
          <a:off x="521044" y="1916832"/>
          <a:ext cx="8066224" cy="1434130"/>
        </p:xfrm>
        <a:graphic>
          <a:graphicData uri="http://schemas.openxmlformats.org/drawingml/2006/table">
            <a:tbl>
              <a:tblPr/>
              <a:tblGrid>
                <a:gridCol w="304042">
                  <a:extLst>
                    <a:ext uri="{9D8B030D-6E8A-4147-A177-3AD203B41FA5}">
                      <a16:colId xmlns:a16="http://schemas.microsoft.com/office/drawing/2014/main" val="1746134632"/>
                    </a:ext>
                  </a:extLst>
                </a:gridCol>
                <a:gridCol w="304042">
                  <a:extLst>
                    <a:ext uri="{9D8B030D-6E8A-4147-A177-3AD203B41FA5}">
                      <a16:colId xmlns:a16="http://schemas.microsoft.com/office/drawing/2014/main" val="2596237174"/>
                    </a:ext>
                  </a:extLst>
                </a:gridCol>
                <a:gridCol w="2727254">
                  <a:extLst>
                    <a:ext uri="{9D8B030D-6E8A-4147-A177-3AD203B41FA5}">
                      <a16:colId xmlns:a16="http://schemas.microsoft.com/office/drawing/2014/main" val="3500286237"/>
                    </a:ext>
                  </a:extLst>
                </a:gridCol>
                <a:gridCol w="814831">
                  <a:extLst>
                    <a:ext uri="{9D8B030D-6E8A-4147-A177-3AD203B41FA5}">
                      <a16:colId xmlns:a16="http://schemas.microsoft.com/office/drawing/2014/main" val="796632113"/>
                    </a:ext>
                  </a:extLst>
                </a:gridCol>
                <a:gridCol w="814831">
                  <a:extLst>
                    <a:ext uri="{9D8B030D-6E8A-4147-A177-3AD203B41FA5}">
                      <a16:colId xmlns:a16="http://schemas.microsoft.com/office/drawing/2014/main" val="4016868671"/>
                    </a:ext>
                  </a:extLst>
                </a:gridCol>
                <a:gridCol w="814831">
                  <a:extLst>
                    <a:ext uri="{9D8B030D-6E8A-4147-A177-3AD203B41FA5}">
                      <a16:colId xmlns:a16="http://schemas.microsoft.com/office/drawing/2014/main" val="2029096126"/>
                    </a:ext>
                  </a:extLst>
                </a:gridCol>
                <a:gridCol w="814831">
                  <a:extLst>
                    <a:ext uri="{9D8B030D-6E8A-4147-A177-3AD203B41FA5}">
                      <a16:colId xmlns:a16="http://schemas.microsoft.com/office/drawing/2014/main" val="3813685729"/>
                    </a:ext>
                  </a:extLst>
                </a:gridCol>
                <a:gridCol w="741862">
                  <a:extLst>
                    <a:ext uri="{9D8B030D-6E8A-4147-A177-3AD203B41FA5}">
                      <a16:colId xmlns:a16="http://schemas.microsoft.com/office/drawing/2014/main" val="957081274"/>
                    </a:ext>
                  </a:extLst>
                </a:gridCol>
                <a:gridCol w="729700">
                  <a:extLst>
                    <a:ext uri="{9D8B030D-6E8A-4147-A177-3AD203B41FA5}">
                      <a16:colId xmlns:a16="http://schemas.microsoft.com/office/drawing/2014/main" val="2759445719"/>
                    </a:ext>
                  </a:extLst>
                </a:gridCol>
              </a:tblGrid>
              <a:tr h="142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322377"/>
                  </a:ext>
                </a:extLst>
              </a:tr>
              <a:tr h="437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091224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131.057.691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1.211.223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82.504.800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402785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44.178.085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1.134.196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26.050.776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565016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72.657.166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122.690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47.737.400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607479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12.878.783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-14.090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7.884.312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348751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1.343.657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-31.573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832.312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35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870" y="788191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59870" y="1412776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2FF0D47-600B-4654-A9BD-DAB581B547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852648"/>
              </p:ext>
            </p:extLst>
          </p:nvPr>
        </p:nvGraphicFramePr>
        <p:xfrm>
          <a:off x="559870" y="1747708"/>
          <a:ext cx="7886700" cy="4391900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4270366894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281459581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070573971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361248730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27169746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29524444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01288067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568969187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3830301793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595114303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01609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832962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44.178.085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1.134.196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26.050.776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8793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23.438.983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23.438.983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14.583.436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86357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5.973.037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5.611.037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2.906.180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8458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4820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17608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7736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13.095.194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14.053.580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958.386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7.885.772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89799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400.205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227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400.205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3581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12.299.244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13.257.630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958.386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7.412.529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16975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4.073.326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331.418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3.583.951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850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1.585.919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1.825.870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723.810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9768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4.407.130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4.538.378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131.248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1.559.694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97182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485.930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741.699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255.769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407.206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6572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452.694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348.419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6675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8193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1.282.499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783.331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0689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263229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49299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428.931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428.931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3656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6729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14817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84.831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0249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155.398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1288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7412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652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432" y="75589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4" y="1420665"/>
            <a:ext cx="8125504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6302583-D57A-4C75-B598-716ED6E09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294850"/>
              </p:ext>
            </p:extLst>
          </p:nvPr>
        </p:nvGraphicFramePr>
        <p:xfrm>
          <a:off x="518435" y="1772816"/>
          <a:ext cx="8014005" cy="4099987"/>
        </p:xfrm>
        <a:graphic>
          <a:graphicData uri="http://schemas.openxmlformats.org/drawingml/2006/table">
            <a:tbl>
              <a:tblPr/>
              <a:tblGrid>
                <a:gridCol w="291101">
                  <a:extLst>
                    <a:ext uri="{9D8B030D-6E8A-4147-A177-3AD203B41FA5}">
                      <a16:colId xmlns:a16="http://schemas.microsoft.com/office/drawing/2014/main" val="3765809523"/>
                    </a:ext>
                  </a:extLst>
                </a:gridCol>
                <a:gridCol w="291101">
                  <a:extLst>
                    <a:ext uri="{9D8B030D-6E8A-4147-A177-3AD203B41FA5}">
                      <a16:colId xmlns:a16="http://schemas.microsoft.com/office/drawing/2014/main" val="2508975734"/>
                    </a:ext>
                  </a:extLst>
                </a:gridCol>
                <a:gridCol w="291101">
                  <a:extLst>
                    <a:ext uri="{9D8B030D-6E8A-4147-A177-3AD203B41FA5}">
                      <a16:colId xmlns:a16="http://schemas.microsoft.com/office/drawing/2014/main" val="3967188884"/>
                    </a:ext>
                  </a:extLst>
                </a:gridCol>
                <a:gridCol w="2611175">
                  <a:extLst>
                    <a:ext uri="{9D8B030D-6E8A-4147-A177-3AD203B41FA5}">
                      <a16:colId xmlns:a16="http://schemas.microsoft.com/office/drawing/2014/main" val="3194534356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1459897719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972645543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4066780467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114644123"/>
                    </a:ext>
                  </a:extLst>
                </a:gridCol>
                <a:gridCol w="710286">
                  <a:extLst>
                    <a:ext uri="{9D8B030D-6E8A-4147-A177-3AD203B41FA5}">
                      <a16:colId xmlns:a16="http://schemas.microsoft.com/office/drawing/2014/main" val="591642703"/>
                    </a:ext>
                  </a:extLst>
                </a:gridCol>
                <a:gridCol w="698641">
                  <a:extLst>
                    <a:ext uri="{9D8B030D-6E8A-4147-A177-3AD203B41FA5}">
                      <a16:colId xmlns:a16="http://schemas.microsoft.com/office/drawing/2014/main" val="3611920795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461542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06911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72.657.166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47.737.400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65509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41.684.449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40.726.999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-957.450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25.941.160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5485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7.396.425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5.886.154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-1.510.271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3.884.419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2675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491.130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75277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317.640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5828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6338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22.531.936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24.948.857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2.416.921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17.008.953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7576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22.445.534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24.862.455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2.416.921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16.923.620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1490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8.714.608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11.888.600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3.173.992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7.613.109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1175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3.326.609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1.965.611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-1.360.998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1.361.958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6139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8.419.076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8.464.408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6.067.769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1974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1.934.406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1.224.116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8778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4172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575.985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575.985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654.841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14142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74830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1513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454.666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454.666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221.450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2979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61.020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3708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3263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31787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246.650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59.050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38917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99917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8613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545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3632" y="83329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35707" y="1482016"/>
            <a:ext cx="7958808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D3D9D13-3A3C-4EA6-90A2-D819EB339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093666"/>
              </p:ext>
            </p:extLst>
          </p:nvPr>
        </p:nvGraphicFramePr>
        <p:xfrm>
          <a:off x="573632" y="1821821"/>
          <a:ext cx="7958811" cy="3214358"/>
        </p:xfrm>
        <a:graphic>
          <a:graphicData uri="http://schemas.openxmlformats.org/drawingml/2006/table">
            <a:tbl>
              <a:tblPr/>
              <a:tblGrid>
                <a:gridCol w="289097">
                  <a:extLst>
                    <a:ext uri="{9D8B030D-6E8A-4147-A177-3AD203B41FA5}">
                      <a16:colId xmlns:a16="http://schemas.microsoft.com/office/drawing/2014/main" val="2143531405"/>
                    </a:ext>
                  </a:extLst>
                </a:gridCol>
                <a:gridCol w="289097">
                  <a:extLst>
                    <a:ext uri="{9D8B030D-6E8A-4147-A177-3AD203B41FA5}">
                      <a16:colId xmlns:a16="http://schemas.microsoft.com/office/drawing/2014/main" val="2949799732"/>
                    </a:ext>
                  </a:extLst>
                </a:gridCol>
                <a:gridCol w="289097">
                  <a:extLst>
                    <a:ext uri="{9D8B030D-6E8A-4147-A177-3AD203B41FA5}">
                      <a16:colId xmlns:a16="http://schemas.microsoft.com/office/drawing/2014/main" val="1336978447"/>
                    </a:ext>
                  </a:extLst>
                </a:gridCol>
                <a:gridCol w="2593189">
                  <a:extLst>
                    <a:ext uri="{9D8B030D-6E8A-4147-A177-3AD203B41FA5}">
                      <a16:colId xmlns:a16="http://schemas.microsoft.com/office/drawing/2014/main" val="3552450468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1970914378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1946196115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1990634572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1606322585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2042479814"/>
                    </a:ext>
                  </a:extLst>
                </a:gridCol>
                <a:gridCol w="693829">
                  <a:extLst>
                    <a:ext uri="{9D8B030D-6E8A-4147-A177-3AD203B41FA5}">
                      <a16:colId xmlns:a16="http://schemas.microsoft.com/office/drawing/2014/main" val="3184482952"/>
                    </a:ext>
                  </a:extLst>
                </a:gridCol>
              </a:tblGrid>
              <a:tr h="143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346136"/>
                  </a:ext>
                </a:extLst>
              </a:tr>
              <a:tr h="4135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884247"/>
                  </a:ext>
                </a:extLst>
              </a:tr>
              <a:tr h="1772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12.878.783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7.884.312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597724"/>
                  </a:ext>
                </a:extLst>
              </a:tr>
              <a:tr h="143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10.714.019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10.714.019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6.694.052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019980"/>
                  </a:ext>
                </a:extLst>
              </a:tr>
              <a:tr h="143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1.470.343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-102.924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672.797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615515"/>
                  </a:ext>
                </a:extLst>
              </a:tr>
              <a:tr h="143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096819"/>
                  </a:ext>
                </a:extLst>
              </a:tr>
              <a:tr h="143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302134"/>
                  </a:ext>
                </a:extLst>
              </a:tr>
              <a:tr h="143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892806"/>
                  </a:ext>
                </a:extLst>
              </a:tr>
              <a:tr h="143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462804"/>
                  </a:ext>
                </a:extLst>
              </a:tr>
              <a:tr h="143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713132"/>
                  </a:ext>
                </a:extLst>
              </a:tr>
              <a:tr h="143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270.735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-58.633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166.651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558878"/>
                  </a:ext>
                </a:extLst>
              </a:tr>
              <a:tr h="143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008485"/>
                  </a:ext>
                </a:extLst>
              </a:tr>
              <a:tr h="143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6197"/>
                  </a:ext>
                </a:extLst>
              </a:tr>
              <a:tr h="143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755903"/>
                  </a:ext>
                </a:extLst>
              </a:tr>
              <a:tr h="143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005136"/>
                  </a:ext>
                </a:extLst>
              </a:tr>
              <a:tr h="143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114.323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-43.024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956077"/>
                  </a:ext>
                </a:extLst>
              </a:tr>
              <a:tr h="143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347.702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244421"/>
                  </a:ext>
                </a:extLst>
              </a:tr>
              <a:tr h="143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038614"/>
                  </a:ext>
                </a:extLst>
              </a:tr>
              <a:tr h="143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799888"/>
                  </a:ext>
                </a:extLst>
              </a:tr>
              <a:tr h="143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947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4145</TotalTime>
  <Words>1774</Words>
  <Application>Microsoft Office PowerPoint</Application>
  <PresentationFormat>Presentación en pantalla (4:3)</PresentationFormat>
  <Paragraphs>980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EJECUCIÓN ACUMULADA DE GASTOS PRESUPUESTARIOS  AL MES DE AGOSTO DE 2020 PARTIDA 02: CONGRESO NACIONAL</vt:lpstr>
      <vt:lpstr>DISTRIBUCIÓN POR SUBTÍTULO DE GASTO Y CÁPITULO  PARTIDA 02 CONGRESO NACIONAL</vt:lpstr>
      <vt:lpstr>COMPORTAMIENTO DE LA EJECUCIÓN MENSUAL DE GASTOS A AGOSTO DE 2020 PARTIDA 02 CONGRESO NACIONAL</vt:lpstr>
      <vt:lpstr>COMPORTAMIENTO DE LA EJECUCIÓN ACUMULADA DE GASTOS A AGOSTO DE 2020 PARTIDA 02 CONGRESO NACIONAL</vt:lpstr>
      <vt:lpstr>EJECUCIÓN ACUMULADA DE GASTOS A AGOSTO DE 2020 PARTIDA 02 CONGRESO NACIONAL</vt:lpstr>
      <vt:lpstr>EJECUCIÓN ACUMULADA DE GASTOS A AGOSTO DE 2020 PARTIDA 02 RESUMEN POR CAPÍTULOS</vt:lpstr>
      <vt:lpstr>EJECUCIÓN ACUMULADA DE GASTOS A AGOSTO DE 2020 PARTIDA 02. CAPÍTULO 01. PROGRAMA 01: SENADO</vt:lpstr>
      <vt:lpstr>EJECUCIÓN ACUMULADA DE GASTOS A AGOSTO DE 2020 PARTIDA 02. CAPÍTULO 02. PROGRAMA 01: CAMARA DE DIPUTADOS</vt:lpstr>
      <vt:lpstr>EJECUCIÓN ACUMULADA DE GASTOS A AGOSTO DE 2020 PARTIDA 02. CAPÍTULO 03. PROGRAMA 01: BIBLIOTECA DEL CONGRESO NACIONAL</vt:lpstr>
      <vt:lpstr>EJECUCIÓN ACUMULADA DE GASTOS A AGOSTO DE 2020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275</cp:revision>
  <cp:lastPrinted>2019-11-05T12:34:56Z</cp:lastPrinted>
  <dcterms:created xsi:type="dcterms:W3CDTF">2016-06-23T13:38:47Z</dcterms:created>
  <dcterms:modified xsi:type="dcterms:W3CDTF">2020-10-26T13:00:53Z</dcterms:modified>
</cp:coreProperties>
</file>