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</a:t>
            </a:r>
            <a:r>
              <a:rPr lang="es-CL" sz="1100" b="1" baseline="0"/>
              <a:t> Inicial por Subtítulos de Gasto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dLbl>
              <c:idx val="3"/>
              <c:layout>
                <c:manualLayout>
                  <c:x val="3.4241032370953065E-3"/>
                  <c:y val="1.147822021523375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965-46CA-AC71-AB34E7AED2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2662583843686203E-2"/>
                  <c:y val="-2.359718804594734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'[01.xlsx]Partida 01'!$C$7:$C$12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SALDO FINAL DE CAJA                                                             </c:v>
                </c:pt>
              </c:strCache>
            </c:strRef>
          </c:cat>
          <c:val>
            <c:numRef>
              <c:f>'[01.xlsx]Partida 01'!$D$7:$D$12</c:f>
              <c:numCache>
                <c:formatCode>#,##0</c:formatCode>
                <c:ptCount val="6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355011</c:v>
                </c:pt>
                <c:pt idx="4">
                  <c:v>0</c:v>
                </c:pt>
                <c:pt idx="5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3990473413044E-2"/>
          <c:y val="0.78668362953917215"/>
          <c:w val="0.95371512588704177"/>
          <c:h val="0.197287958385872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01'!$D$34:$K$34</c:f>
              <c:numCache>
                <c:formatCode>0.0%</c:formatCode>
                <c:ptCount val="8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2499928"/>
        <c:axId val="442489344"/>
      </c:barChart>
      <c:catAx>
        <c:axId val="442499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2489344"/>
        <c:crosses val="autoZero"/>
        <c:auto val="0"/>
        <c:lblAlgn val="ctr"/>
        <c:lblOffset val="100"/>
        <c:noMultiLvlLbl val="0"/>
      </c:catAx>
      <c:valAx>
        <c:axId val="44248934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24999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8291286669091132E-2"/>
                  <c:y val="-2.2876784182449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7816429048674687E-2"/>
                  <c:y val="-1.70941844348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8506622620602798E-2"/>
                  <c:y val="-8.6249524187659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0860320762975779"/>
                  <c:y val="-1.323486825689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2653483863566"/>
                  <c:y val="-1.0819608385953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0590249571357138"/>
                  <c:y val="-1.0852846951431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0957850869062916"/>
                  <c:y val="-2.2282587909175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9.9906367200849416E-2"/>
                  <c:y val="-2.48333063175130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>
                  <c15:layout>
                    <c:manualLayout>
                      <c:w val="4.1854884263380972E-2"/>
                      <c:h val="6.5820555457408197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01'!$D$30:$K$30</c:f>
              <c:numCache>
                <c:formatCode>0.0%</c:formatCode>
                <c:ptCount val="8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1390400"/>
        <c:axId val="481391184"/>
      </c:lineChart>
      <c:catAx>
        <c:axId val="48139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391184"/>
        <c:crosses val="autoZero"/>
        <c:auto val="1"/>
        <c:lblAlgn val="ctr"/>
        <c:lblOffset val="100"/>
        <c:tickLblSkip val="1"/>
        <c:noMultiLvlLbl val="0"/>
      </c:catAx>
      <c:valAx>
        <c:axId val="4813911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3904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/>
              <a:t>s</a:t>
            </a:r>
            <a:r>
              <a:rPr lang="es-CL" sz="1200" dirty="0" smtClean="0"/>
              <a:t>eptiembre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="" xmlns:a16="http://schemas.microsoft.com/office/drawing/2014/main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3034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840758"/>
              </p:ext>
            </p:extLst>
          </p:nvPr>
        </p:nvGraphicFramePr>
        <p:xfrm>
          <a:off x="386224" y="1700809"/>
          <a:ext cx="821079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283212"/>
              </p:ext>
            </p:extLst>
          </p:nvPr>
        </p:nvGraphicFramePr>
        <p:xfrm>
          <a:off x="466600" y="1772817"/>
          <a:ext cx="821079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113986"/>
              </p:ext>
            </p:extLst>
          </p:nvPr>
        </p:nvGraphicFramePr>
        <p:xfrm>
          <a:off x="405028" y="2492896"/>
          <a:ext cx="8210796" cy="2520279"/>
        </p:xfrm>
        <a:graphic>
          <a:graphicData uri="http://schemas.openxmlformats.org/drawingml/2006/table">
            <a:tbl>
              <a:tblPr/>
              <a:tblGrid>
                <a:gridCol w="971520"/>
                <a:gridCol w="2468677"/>
                <a:gridCol w="971520"/>
                <a:gridCol w="971520"/>
                <a:gridCol w="971520"/>
                <a:gridCol w="971520"/>
                <a:gridCol w="884519"/>
              </a:tblGrid>
              <a:tr h="21024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386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18.556.594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12.423.823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7.671.037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-518.102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5.175.804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5.933.053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-627.787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3.632.298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1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669737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537353"/>
              </p:ext>
            </p:extLst>
          </p:nvPr>
        </p:nvGraphicFramePr>
        <p:xfrm>
          <a:off x="420430" y="1978101"/>
          <a:ext cx="8210797" cy="3467122"/>
        </p:xfrm>
        <a:graphic>
          <a:graphicData uri="http://schemas.openxmlformats.org/drawingml/2006/table">
            <a:tbl>
              <a:tblPr/>
              <a:tblGrid>
                <a:gridCol w="878090"/>
                <a:gridCol w="324370"/>
                <a:gridCol w="324370"/>
                <a:gridCol w="2385259"/>
                <a:gridCol w="878090"/>
                <a:gridCol w="878090"/>
                <a:gridCol w="878090"/>
                <a:gridCol w="878090"/>
                <a:gridCol w="786348"/>
              </a:tblGrid>
              <a:tr h="1967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24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8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18.556.594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12.423.823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7.671.037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-518.102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5.175.804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-627.787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3.632.298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2.459.501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2.459.501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2.459.501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4523</TotalTime>
  <Words>390</Words>
  <Application>Microsoft Office PowerPoint</Application>
  <PresentationFormat>Presentación en pantalla (4:3)</PresentationFormat>
  <Paragraphs>211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AGOSTO DE 2020 PARTIDA 01: PRESIDENCIA DE LA REPÚBLICA</vt:lpstr>
      <vt:lpstr>EJECUCIÓN DE GASTOS A AGOSTO DE 2020  PARTIDA 01 PRESIDENCIA DE LA REPÚBLICA</vt:lpstr>
      <vt:lpstr>EJECUCIÓN DE GASTOS A AGOSTO DE 2020  PARTIDA 01 PRESIDENCIA DE LA REPÚBLICA</vt:lpstr>
      <vt:lpstr>EJECUCIÓN DE GASTOS A AGOSTO DE 2020  PARTIDA 01 PRESIDENCIA DE LA REPÚBLICA</vt:lpstr>
      <vt:lpstr>EJECUCIÓN ACUMULADA DE GASTOS A AGOSTO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268</cp:revision>
  <cp:lastPrinted>2020-09-07T04:49:41Z</cp:lastPrinted>
  <dcterms:created xsi:type="dcterms:W3CDTF">2016-06-23T13:38:47Z</dcterms:created>
  <dcterms:modified xsi:type="dcterms:W3CDTF">2020-10-01T01:53:40Z</dcterms:modified>
</cp:coreProperties>
</file>