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pradenaso\Desktop\2020\Ejecuci&#243;n%202020\27%202020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Subtítulos de Gasto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B98-473A-84F4-0B9C06F9D7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B98-473A-84F4-0B9C06F9D7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B98-473A-84F4-0B9C06F9D7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B98-473A-84F4-0B9C06F9D700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98-473A-84F4-0B9C06F9D7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NO FINANCIEROS                                           </c:v>
                </c:pt>
              </c:strCache>
            </c:strRef>
          </c:cat>
          <c:val>
            <c:numRef>
              <c:f>'Partida 27'!$D$61:$D$63</c:f>
              <c:numCache>
                <c:formatCode>#,##0</c:formatCode>
                <c:ptCount val="3"/>
                <c:pt idx="0">
                  <c:v>16967207</c:v>
                </c:pt>
                <c:pt idx="1">
                  <c:v>4514919</c:v>
                </c:pt>
                <c:pt idx="2">
                  <c:v>365294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98-473A-84F4-0B9C06F9D7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917873169079663E-2"/>
          <c:y val="0.82284113060428854"/>
          <c:w val="0.95478164422995515"/>
          <c:h val="0.12343607862248213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  <a:endParaRPr lang="es-CL" sz="900">
              <a:effectLst/>
            </a:endParaRPr>
          </a:p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3925438596491228E-2"/>
                  <c:y val="8.52692495126705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62694931773879"/>
                      <c:h val="6.29483430799220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D4F-480A-B6D7-D96777FB16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27'!$K$61:$K$62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27'!$L$61:$L$62</c:f>
              <c:numCache>
                <c:formatCode>#,##0</c:formatCode>
                <c:ptCount val="2"/>
                <c:pt idx="0">
                  <c:v>7289.4960000000001</c:v>
                </c:pt>
                <c:pt idx="1">
                  <c:v>52726.317999999999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F-480A-B6D7-D96777FB169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2018- 2019 - 2020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27'!$D$27:$O$27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0.15888913438594801</c:v>
                </c:pt>
                <c:pt idx="2">
                  <c:v>0.12404580556801138</c:v>
                </c:pt>
                <c:pt idx="3">
                  <c:v>3.4709504314649538E-2</c:v>
                </c:pt>
                <c:pt idx="4">
                  <c:v>2.7963796045611326E-2</c:v>
                </c:pt>
                <c:pt idx="5">
                  <c:v>3.8988517869914557E-2</c:v>
                </c:pt>
                <c:pt idx="6">
                  <c:v>0.20968324254398185</c:v>
                </c:pt>
                <c:pt idx="7">
                  <c:v>4.8419705658904799E-2</c:v>
                </c:pt>
                <c:pt idx="8">
                  <c:v>5.1558391495771377E-2</c:v>
                </c:pt>
                <c:pt idx="9">
                  <c:v>3.687268127749898E-2</c:v>
                </c:pt>
                <c:pt idx="10">
                  <c:v>2.9093170434927072E-2</c:v>
                </c:pt>
                <c:pt idx="11">
                  <c:v>7.3521249536150871E-2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45-49B4-BC21-F1411946D9DD}"/>
            </c:ext>
          </c:extLst>
        </c:ser>
        <c:ser>
          <c:idx val="0"/>
          <c:order val="1"/>
          <c:tx>
            <c:strRef>
              <c:f>'Partida 27'!$C$28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27'!$D$28:$O$28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45-49B4-BC21-F1411946D9DD}"/>
            </c:ext>
          </c:extLst>
        </c:ser>
        <c:ser>
          <c:idx val="1"/>
          <c:order val="2"/>
          <c:tx>
            <c:strRef>
              <c:f>'Partida 27'!$C$29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45-49B4-BC21-F1411946D9DD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45-49B4-BC21-F1411946D9DD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45-49B4-BC21-F1411946D9DD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45-49B4-BC21-F1411946D9DD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545-49B4-BC21-F1411946D9DD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545-49B4-BC21-F1411946D9DD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545-49B4-BC21-F1411946D9DD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545-49B4-BC21-F1411946D9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27'!$D$29:$G$29</c:f>
              <c:numCache>
                <c:formatCode>0.0%</c:formatCode>
                <c:ptCount val="4"/>
                <c:pt idx="0">
                  <c:v>0.13935926954185776</c:v>
                </c:pt>
                <c:pt idx="1">
                  <c:v>7.5977208273805968E-2</c:v>
                </c:pt>
                <c:pt idx="2">
                  <c:v>0.13971320958839281</c:v>
                </c:pt>
                <c:pt idx="3">
                  <c:v>0.31010054490483996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545-49B4-BC21-F1411946D9D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2018 - 2019 - 2020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27'!$D$21:$O$21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0.31249509888964683</c:v>
                </c:pt>
                <c:pt idx="2">
                  <c:v>0.43628123790157508</c:v>
                </c:pt>
                <c:pt idx="3">
                  <c:v>0.47099074221622461</c:v>
                </c:pt>
                <c:pt idx="4">
                  <c:v>0.49745571640040975</c:v>
                </c:pt>
                <c:pt idx="5">
                  <c:v>0.53565703216300098</c:v>
                </c:pt>
                <c:pt idx="6">
                  <c:v>0.74714112383594034</c:v>
                </c:pt>
                <c:pt idx="7">
                  <c:v>0.79556082949484508</c:v>
                </c:pt>
                <c:pt idx="8">
                  <c:v>0.8464844237633764</c:v>
                </c:pt>
                <c:pt idx="9">
                  <c:v>0.88335710504087539</c:v>
                </c:pt>
                <c:pt idx="10">
                  <c:v>0.91245027547580249</c:v>
                </c:pt>
                <c:pt idx="11">
                  <c:v>0.98211611162166168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61-4581-B135-92AB4FE5DFDE}"/>
            </c:ext>
          </c:extLst>
        </c:ser>
        <c:ser>
          <c:idx val="0"/>
          <c:order val="1"/>
          <c:tx>
            <c:strRef>
              <c:f>'Partida 27'!$C$22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27'!$D$22:$O$22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61-4581-B135-92AB4FE5DFDE}"/>
            </c:ext>
          </c:extLst>
        </c:ser>
        <c:ser>
          <c:idx val="1"/>
          <c:order val="2"/>
          <c:tx>
            <c:strRef>
              <c:f>'Partida 27'!$C$23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1D61-4581-B135-92AB4FE5DFDE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D61-4581-B135-92AB4FE5DFDE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61-4581-B135-92AB4FE5DFDE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61-4581-B135-92AB4FE5DFDE}"/>
                </c:ext>
              </c:extLst>
            </c:dLbl>
            <c:dLbl>
              <c:idx val="3"/>
              <c:layout>
                <c:manualLayout>
                  <c:x val="-6.6882416396979505E-2"/>
                  <c:y val="-3.50733391807309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61-4581-B135-92AB4FE5DFDE}"/>
                </c:ext>
              </c:extLst>
            </c:dLbl>
            <c:dLbl>
              <c:idx val="4"/>
              <c:layout>
                <c:manualLayout>
                  <c:x val="-1.2944983818770227E-2"/>
                  <c:y val="1.4029335672292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61-4581-B135-92AB4FE5DFDE}"/>
                </c:ext>
              </c:extLst>
            </c:dLbl>
            <c:dLbl>
              <c:idx val="5"/>
              <c:layout>
                <c:manualLayout>
                  <c:x val="-5.3937432578209356E-2"/>
                  <c:y val="4.2088007016877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61-4581-B135-92AB4FE5DFDE}"/>
                </c:ext>
              </c:extLst>
            </c:dLbl>
            <c:dLbl>
              <c:idx val="6"/>
              <c:layout>
                <c:manualLayout>
                  <c:x val="-7.3354908306364611E-2"/>
                  <c:y val="7.0146678361461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D61-4581-B135-92AB4FE5DF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27'!$D$23:$G$23</c:f>
              <c:numCache>
                <c:formatCode>0.0%</c:formatCode>
                <c:ptCount val="4"/>
                <c:pt idx="0">
                  <c:v>0.13935926954185776</c:v>
                </c:pt>
                <c:pt idx="1">
                  <c:v>0.21533647781566373</c:v>
                </c:pt>
                <c:pt idx="2">
                  <c:v>0.35504968740405651</c:v>
                </c:pt>
                <c:pt idx="3">
                  <c:v>0.66785456325841064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D61-4581-B135-92AB4FE5DF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633" y="1536362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BACCE5D-55B8-4C1D-BE75-391D9951F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663175"/>
              </p:ext>
            </p:extLst>
          </p:nvPr>
        </p:nvGraphicFramePr>
        <p:xfrm>
          <a:off x="541633" y="1844824"/>
          <a:ext cx="8087648" cy="2232903"/>
        </p:xfrm>
        <a:graphic>
          <a:graphicData uri="http://schemas.openxmlformats.org/drawingml/2006/table">
            <a:tbl>
              <a:tblPr/>
              <a:tblGrid>
                <a:gridCol w="260556">
                  <a:extLst>
                    <a:ext uri="{9D8B030D-6E8A-4147-A177-3AD203B41FA5}">
                      <a16:colId xmlns:a16="http://schemas.microsoft.com/office/drawing/2014/main" val="1122976970"/>
                    </a:ext>
                  </a:extLst>
                </a:gridCol>
                <a:gridCol w="260556">
                  <a:extLst>
                    <a:ext uri="{9D8B030D-6E8A-4147-A177-3AD203B41FA5}">
                      <a16:colId xmlns:a16="http://schemas.microsoft.com/office/drawing/2014/main" val="1516305775"/>
                    </a:ext>
                  </a:extLst>
                </a:gridCol>
                <a:gridCol w="260556">
                  <a:extLst>
                    <a:ext uri="{9D8B030D-6E8A-4147-A177-3AD203B41FA5}">
                      <a16:colId xmlns:a16="http://schemas.microsoft.com/office/drawing/2014/main" val="2066584945"/>
                    </a:ext>
                  </a:extLst>
                </a:gridCol>
                <a:gridCol w="3251735">
                  <a:extLst>
                    <a:ext uri="{9D8B030D-6E8A-4147-A177-3AD203B41FA5}">
                      <a16:colId xmlns:a16="http://schemas.microsoft.com/office/drawing/2014/main" val="895822348"/>
                    </a:ext>
                  </a:extLst>
                </a:gridCol>
                <a:gridCol w="698289">
                  <a:extLst>
                    <a:ext uri="{9D8B030D-6E8A-4147-A177-3AD203B41FA5}">
                      <a16:colId xmlns:a16="http://schemas.microsoft.com/office/drawing/2014/main" val="3614213610"/>
                    </a:ext>
                  </a:extLst>
                </a:gridCol>
                <a:gridCol w="698289">
                  <a:extLst>
                    <a:ext uri="{9D8B030D-6E8A-4147-A177-3AD203B41FA5}">
                      <a16:colId xmlns:a16="http://schemas.microsoft.com/office/drawing/2014/main" val="839917776"/>
                    </a:ext>
                  </a:extLst>
                </a:gridCol>
                <a:gridCol w="698289">
                  <a:extLst>
                    <a:ext uri="{9D8B030D-6E8A-4147-A177-3AD203B41FA5}">
                      <a16:colId xmlns:a16="http://schemas.microsoft.com/office/drawing/2014/main" val="465955713"/>
                    </a:ext>
                  </a:extLst>
                </a:gridCol>
                <a:gridCol w="698289">
                  <a:extLst>
                    <a:ext uri="{9D8B030D-6E8A-4147-A177-3AD203B41FA5}">
                      <a16:colId xmlns:a16="http://schemas.microsoft.com/office/drawing/2014/main" val="3901797305"/>
                    </a:ext>
                  </a:extLst>
                </a:gridCol>
                <a:gridCol w="635756">
                  <a:extLst>
                    <a:ext uri="{9D8B030D-6E8A-4147-A177-3AD203B41FA5}">
                      <a16:colId xmlns:a16="http://schemas.microsoft.com/office/drawing/2014/main" val="1335993444"/>
                    </a:ext>
                  </a:extLst>
                </a:gridCol>
                <a:gridCol w="625333">
                  <a:extLst>
                    <a:ext uri="{9D8B030D-6E8A-4147-A177-3AD203B41FA5}">
                      <a16:colId xmlns:a16="http://schemas.microsoft.com/office/drawing/2014/main" val="1646198503"/>
                    </a:ext>
                  </a:extLst>
                </a:gridCol>
              </a:tblGrid>
              <a:tr h="121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455915"/>
                  </a:ext>
                </a:extLst>
              </a:tr>
              <a:tr h="373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123200"/>
                  </a:ext>
                </a:extLst>
              </a:tr>
              <a:tr h="160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17.486.382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-2.452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16.446.934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987953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886581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96.969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-1.949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10.467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25848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7.228.631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062197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6.926.199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330838"/>
                  </a:ext>
                </a:extLst>
              </a:tr>
              <a:tr h="144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6.490.012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903101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436.187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009281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302.432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497079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302.432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155517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363964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9.169.748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853019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009363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395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0318316"/>
              </p:ext>
            </p:extLst>
          </p:nvPr>
        </p:nvGraphicFramePr>
        <p:xfrm>
          <a:off x="395993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461957"/>
              </p:ext>
            </p:extLst>
          </p:nvPr>
        </p:nvGraphicFramePr>
        <p:xfrm>
          <a:off x="4644009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669244"/>
              </p:ext>
            </p:extLst>
          </p:nvPr>
        </p:nvGraphicFramePr>
        <p:xfrm>
          <a:off x="1619249" y="1844824"/>
          <a:ext cx="5905501" cy="3600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491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7208285"/>
              </p:ext>
            </p:extLst>
          </p:nvPr>
        </p:nvGraphicFramePr>
        <p:xfrm>
          <a:off x="1628775" y="1844824"/>
          <a:ext cx="5886450" cy="3620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100553D-D256-4269-B658-75DBCF960F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284419"/>
              </p:ext>
            </p:extLst>
          </p:nvPr>
        </p:nvGraphicFramePr>
        <p:xfrm>
          <a:off x="548640" y="1782641"/>
          <a:ext cx="8044210" cy="1646359"/>
        </p:xfrm>
        <a:graphic>
          <a:graphicData uri="http://schemas.openxmlformats.org/drawingml/2006/table">
            <a:tbl>
              <a:tblPr/>
              <a:tblGrid>
                <a:gridCol w="288529">
                  <a:extLst>
                    <a:ext uri="{9D8B030D-6E8A-4147-A177-3AD203B41FA5}">
                      <a16:colId xmlns:a16="http://schemas.microsoft.com/office/drawing/2014/main" val="2793981549"/>
                    </a:ext>
                  </a:extLst>
                </a:gridCol>
                <a:gridCol w="3254615">
                  <a:extLst>
                    <a:ext uri="{9D8B030D-6E8A-4147-A177-3AD203B41FA5}">
                      <a16:colId xmlns:a16="http://schemas.microsoft.com/office/drawing/2014/main" val="624526968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3120869086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1542449245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1430499844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2137745322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719171430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3478013580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054765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669553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60.015.814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59.562.143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-453.671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39.778.849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87277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16.655.862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-311.345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5.396.680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82129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4.394.938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-119.981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920.677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70702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68912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38.165.394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38.165.394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19.604.219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06133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12.736.692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49950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-80.824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8064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1.083.193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36106,4%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36106,4%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270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77919"/>
            <a:ext cx="81209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12776"/>
            <a:ext cx="8120952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F2F4E32-834E-4ECF-8E16-259AE29B9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06700"/>
              </p:ext>
            </p:extLst>
          </p:nvPr>
        </p:nvGraphicFramePr>
        <p:xfrm>
          <a:off x="539551" y="1763818"/>
          <a:ext cx="8120951" cy="1230589"/>
        </p:xfrm>
        <a:graphic>
          <a:graphicData uri="http://schemas.openxmlformats.org/drawingml/2006/table">
            <a:tbl>
              <a:tblPr/>
              <a:tblGrid>
                <a:gridCol w="281587">
                  <a:extLst>
                    <a:ext uri="{9D8B030D-6E8A-4147-A177-3AD203B41FA5}">
                      <a16:colId xmlns:a16="http://schemas.microsoft.com/office/drawing/2014/main" val="2193496476"/>
                    </a:ext>
                  </a:extLst>
                </a:gridCol>
                <a:gridCol w="281587">
                  <a:extLst>
                    <a:ext uri="{9D8B030D-6E8A-4147-A177-3AD203B41FA5}">
                      <a16:colId xmlns:a16="http://schemas.microsoft.com/office/drawing/2014/main" val="2533673829"/>
                    </a:ext>
                  </a:extLst>
                </a:gridCol>
                <a:gridCol w="3176295">
                  <a:extLst>
                    <a:ext uri="{9D8B030D-6E8A-4147-A177-3AD203B41FA5}">
                      <a16:colId xmlns:a16="http://schemas.microsoft.com/office/drawing/2014/main" val="2584037441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2587367704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2859063596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1033897000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404918079"/>
                    </a:ext>
                  </a:extLst>
                </a:gridCol>
                <a:gridCol w="687071">
                  <a:extLst>
                    <a:ext uri="{9D8B030D-6E8A-4147-A177-3AD203B41FA5}">
                      <a16:colId xmlns:a16="http://schemas.microsoft.com/office/drawing/2014/main" val="1861839899"/>
                    </a:ext>
                  </a:extLst>
                </a:gridCol>
                <a:gridCol w="675807">
                  <a:extLst>
                    <a:ext uri="{9D8B030D-6E8A-4147-A177-3AD203B41FA5}">
                      <a16:colId xmlns:a16="http://schemas.microsoft.com/office/drawing/2014/main" val="3309181637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285196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798538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7.113.588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-175.908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2.984.252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5312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52.726.318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52.448.555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-277.763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36.794.597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15718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27.096.090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-264.567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12.989.669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09919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8.773.383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7.660.426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01771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17.486.382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16.446.934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782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3690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0151" y="1554480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05F6053-A6D8-4E60-AEF7-36A2CBE18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080392"/>
              </p:ext>
            </p:extLst>
          </p:nvPr>
        </p:nvGraphicFramePr>
        <p:xfrm>
          <a:off x="540712" y="1926469"/>
          <a:ext cx="8135743" cy="2892311"/>
        </p:xfrm>
        <a:graphic>
          <a:graphicData uri="http://schemas.openxmlformats.org/drawingml/2006/table">
            <a:tbl>
              <a:tblPr/>
              <a:tblGrid>
                <a:gridCol w="272646">
                  <a:extLst>
                    <a:ext uri="{9D8B030D-6E8A-4147-A177-3AD203B41FA5}">
                      <a16:colId xmlns:a16="http://schemas.microsoft.com/office/drawing/2014/main" val="1935761301"/>
                    </a:ext>
                  </a:extLst>
                </a:gridCol>
                <a:gridCol w="272646">
                  <a:extLst>
                    <a:ext uri="{9D8B030D-6E8A-4147-A177-3AD203B41FA5}">
                      <a16:colId xmlns:a16="http://schemas.microsoft.com/office/drawing/2014/main" val="1018859440"/>
                    </a:ext>
                  </a:extLst>
                </a:gridCol>
                <a:gridCol w="272646">
                  <a:extLst>
                    <a:ext uri="{9D8B030D-6E8A-4147-A177-3AD203B41FA5}">
                      <a16:colId xmlns:a16="http://schemas.microsoft.com/office/drawing/2014/main" val="3434264460"/>
                    </a:ext>
                  </a:extLst>
                </a:gridCol>
                <a:gridCol w="3075441">
                  <a:extLst>
                    <a:ext uri="{9D8B030D-6E8A-4147-A177-3AD203B41FA5}">
                      <a16:colId xmlns:a16="http://schemas.microsoft.com/office/drawing/2014/main" val="840835965"/>
                    </a:ext>
                  </a:extLst>
                </a:gridCol>
                <a:gridCol w="730690">
                  <a:extLst>
                    <a:ext uri="{9D8B030D-6E8A-4147-A177-3AD203B41FA5}">
                      <a16:colId xmlns:a16="http://schemas.microsoft.com/office/drawing/2014/main" val="502910932"/>
                    </a:ext>
                  </a:extLst>
                </a:gridCol>
                <a:gridCol w="730690">
                  <a:extLst>
                    <a:ext uri="{9D8B030D-6E8A-4147-A177-3AD203B41FA5}">
                      <a16:colId xmlns:a16="http://schemas.microsoft.com/office/drawing/2014/main" val="1498273421"/>
                    </a:ext>
                  </a:extLst>
                </a:gridCol>
                <a:gridCol w="730690">
                  <a:extLst>
                    <a:ext uri="{9D8B030D-6E8A-4147-A177-3AD203B41FA5}">
                      <a16:colId xmlns:a16="http://schemas.microsoft.com/office/drawing/2014/main" val="4039202037"/>
                    </a:ext>
                  </a:extLst>
                </a:gridCol>
                <a:gridCol w="730690">
                  <a:extLst>
                    <a:ext uri="{9D8B030D-6E8A-4147-A177-3AD203B41FA5}">
                      <a16:colId xmlns:a16="http://schemas.microsoft.com/office/drawing/2014/main" val="3592658198"/>
                    </a:ext>
                  </a:extLst>
                </a:gridCol>
                <a:gridCol w="665255">
                  <a:extLst>
                    <a:ext uri="{9D8B030D-6E8A-4147-A177-3AD203B41FA5}">
                      <a16:colId xmlns:a16="http://schemas.microsoft.com/office/drawing/2014/main" val="1468752695"/>
                    </a:ext>
                  </a:extLst>
                </a:gridCol>
                <a:gridCol w="654349">
                  <a:extLst>
                    <a:ext uri="{9D8B030D-6E8A-4147-A177-3AD203B41FA5}">
                      <a16:colId xmlns:a16="http://schemas.microsoft.com/office/drawing/2014/main" val="401171200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15784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25583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7.113.588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2.984.252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6298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5.082.572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4.980.502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-102.070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1.660.184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9473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432.538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2300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2294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3836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6874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9532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6348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793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1267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7528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9821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8908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8369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0881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3054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6306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100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A4E3111-B8BD-413A-A303-7D8915C53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411860"/>
              </p:ext>
            </p:extLst>
          </p:nvPr>
        </p:nvGraphicFramePr>
        <p:xfrm>
          <a:off x="584100" y="1940447"/>
          <a:ext cx="8030188" cy="3411707"/>
        </p:xfrm>
        <a:graphic>
          <a:graphicData uri="http://schemas.openxmlformats.org/drawingml/2006/table">
            <a:tbl>
              <a:tblPr/>
              <a:tblGrid>
                <a:gridCol w="269109">
                  <a:extLst>
                    <a:ext uri="{9D8B030D-6E8A-4147-A177-3AD203B41FA5}">
                      <a16:colId xmlns:a16="http://schemas.microsoft.com/office/drawing/2014/main" val="57974400"/>
                    </a:ext>
                  </a:extLst>
                </a:gridCol>
                <a:gridCol w="269109">
                  <a:extLst>
                    <a:ext uri="{9D8B030D-6E8A-4147-A177-3AD203B41FA5}">
                      <a16:colId xmlns:a16="http://schemas.microsoft.com/office/drawing/2014/main" val="2911870527"/>
                    </a:ext>
                  </a:extLst>
                </a:gridCol>
                <a:gridCol w="269109">
                  <a:extLst>
                    <a:ext uri="{9D8B030D-6E8A-4147-A177-3AD203B41FA5}">
                      <a16:colId xmlns:a16="http://schemas.microsoft.com/office/drawing/2014/main" val="2151775584"/>
                    </a:ext>
                  </a:extLst>
                </a:gridCol>
                <a:gridCol w="3035539">
                  <a:extLst>
                    <a:ext uri="{9D8B030D-6E8A-4147-A177-3AD203B41FA5}">
                      <a16:colId xmlns:a16="http://schemas.microsoft.com/office/drawing/2014/main" val="4165805089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2059016352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748056830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4036103358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976329175"/>
                    </a:ext>
                  </a:extLst>
                </a:gridCol>
                <a:gridCol w="656623">
                  <a:extLst>
                    <a:ext uri="{9D8B030D-6E8A-4147-A177-3AD203B41FA5}">
                      <a16:colId xmlns:a16="http://schemas.microsoft.com/office/drawing/2014/main" val="1133386"/>
                    </a:ext>
                  </a:extLst>
                </a:gridCol>
                <a:gridCol w="645859">
                  <a:extLst>
                    <a:ext uri="{9D8B030D-6E8A-4147-A177-3AD203B41FA5}">
                      <a16:colId xmlns:a16="http://schemas.microsoft.com/office/drawing/2014/main" val="320806711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68534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59351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27.096.090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-264.567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12.989.669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7699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11.679.192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11.475.528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-203.664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3.696.738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9880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2.095.151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475.633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9472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126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8171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6.661.138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4686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6.661.138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3903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4.922.543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1485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960.347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8035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2520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941.308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941.308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778.248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203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9021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8805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4608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2649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1505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3242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5254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8208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5921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9715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037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1244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5940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2C383AC-A532-4E3E-BD62-6A796DCC5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836401"/>
              </p:ext>
            </p:extLst>
          </p:nvPr>
        </p:nvGraphicFramePr>
        <p:xfrm>
          <a:off x="539552" y="1801065"/>
          <a:ext cx="8124440" cy="2113217"/>
        </p:xfrm>
        <a:graphic>
          <a:graphicData uri="http://schemas.openxmlformats.org/drawingml/2006/table">
            <a:tbl>
              <a:tblPr/>
              <a:tblGrid>
                <a:gridCol w="272267">
                  <a:extLst>
                    <a:ext uri="{9D8B030D-6E8A-4147-A177-3AD203B41FA5}">
                      <a16:colId xmlns:a16="http://schemas.microsoft.com/office/drawing/2014/main" val="1439175938"/>
                    </a:ext>
                  </a:extLst>
                </a:gridCol>
                <a:gridCol w="272267">
                  <a:extLst>
                    <a:ext uri="{9D8B030D-6E8A-4147-A177-3AD203B41FA5}">
                      <a16:colId xmlns:a16="http://schemas.microsoft.com/office/drawing/2014/main" val="3101095800"/>
                    </a:ext>
                  </a:extLst>
                </a:gridCol>
                <a:gridCol w="272267">
                  <a:extLst>
                    <a:ext uri="{9D8B030D-6E8A-4147-A177-3AD203B41FA5}">
                      <a16:colId xmlns:a16="http://schemas.microsoft.com/office/drawing/2014/main" val="1415349931"/>
                    </a:ext>
                  </a:extLst>
                </a:gridCol>
                <a:gridCol w="3071168">
                  <a:extLst>
                    <a:ext uri="{9D8B030D-6E8A-4147-A177-3AD203B41FA5}">
                      <a16:colId xmlns:a16="http://schemas.microsoft.com/office/drawing/2014/main" val="614478499"/>
                    </a:ext>
                  </a:extLst>
                </a:gridCol>
                <a:gridCol w="729675">
                  <a:extLst>
                    <a:ext uri="{9D8B030D-6E8A-4147-A177-3AD203B41FA5}">
                      <a16:colId xmlns:a16="http://schemas.microsoft.com/office/drawing/2014/main" val="4115880334"/>
                    </a:ext>
                  </a:extLst>
                </a:gridCol>
                <a:gridCol w="729675">
                  <a:extLst>
                    <a:ext uri="{9D8B030D-6E8A-4147-A177-3AD203B41FA5}">
                      <a16:colId xmlns:a16="http://schemas.microsoft.com/office/drawing/2014/main" val="1804453864"/>
                    </a:ext>
                  </a:extLst>
                </a:gridCol>
                <a:gridCol w="729675">
                  <a:extLst>
                    <a:ext uri="{9D8B030D-6E8A-4147-A177-3AD203B41FA5}">
                      <a16:colId xmlns:a16="http://schemas.microsoft.com/office/drawing/2014/main" val="2380520266"/>
                    </a:ext>
                  </a:extLst>
                </a:gridCol>
                <a:gridCol w="729675">
                  <a:extLst>
                    <a:ext uri="{9D8B030D-6E8A-4147-A177-3AD203B41FA5}">
                      <a16:colId xmlns:a16="http://schemas.microsoft.com/office/drawing/2014/main" val="1563720788"/>
                    </a:ext>
                  </a:extLst>
                </a:gridCol>
                <a:gridCol w="664331">
                  <a:extLst>
                    <a:ext uri="{9D8B030D-6E8A-4147-A177-3AD203B41FA5}">
                      <a16:colId xmlns:a16="http://schemas.microsoft.com/office/drawing/2014/main" val="3786883896"/>
                    </a:ext>
                  </a:extLst>
                </a:gridCol>
                <a:gridCol w="653440">
                  <a:extLst>
                    <a:ext uri="{9D8B030D-6E8A-4147-A177-3AD203B41FA5}">
                      <a16:colId xmlns:a16="http://schemas.microsoft.com/office/drawing/2014/main" val="132845379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40921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36874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8.773.383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7.660.426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5755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185.319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2639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280.389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274.753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0420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6.016.882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4556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3.964.248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9654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3.964.248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4616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2444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2.052.634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4582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2.052.634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5535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1.602.182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8597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1699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546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3247</TotalTime>
  <Words>1639</Words>
  <Application>Microsoft Office PowerPoint</Application>
  <PresentationFormat>Presentación en pantalla (4:3)</PresentationFormat>
  <Paragraphs>892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ABRIL DE 2020 PARTIDA 27: MINISTERIO DE LA MUJER Y LA EQUIDAD DE GÉNERO</vt:lpstr>
      <vt:lpstr>EJECUCIÓN ACUMULADA DE GASTOS A ABRIL DE 2020  PARTIDA 27 MINISTERIO DE LA MUJER Y EQUIDAD DE GÉNERO</vt:lpstr>
      <vt:lpstr>Presentación de PowerPoint</vt:lpstr>
      <vt:lpstr>Presentación de PowerPoint</vt:lpstr>
      <vt:lpstr>EJECUCIÓN ACUMULADA DE GASTOS A ABRIL DE 2020  PARTIDA 27 MINISTERIO DE LA MUJER Y EQUIDAD DE GÉNERO</vt:lpstr>
      <vt:lpstr>EJECUCIÓN ACUMULADA DE GASTOS A ABRIL DE 2020  PARTIDA 27 RESUMEN POR CAPÍTULOS</vt:lpstr>
      <vt:lpstr>EJECUCIÓN ACUMULADA DE GASTOS A ABRIL DE 2020  PARTIDA 27. CAPÍTULO 01. PROGRAMA 01:  SUBSECRETARÍA DE LA MUJER Y LA EQUIDAD DE GÉNERO</vt:lpstr>
      <vt:lpstr>EJECUCIÓN ACUMULADA DE GASTOS A ABRIL DE 2020  PARTIDA 27. CAPÍTULO 02. PROGRAMA 01:  SERVICIO NACIONAL DE LA MUJER Y LA EQUIDAD DE GÉNERO</vt:lpstr>
      <vt:lpstr>EJECUCIÓN ACUMULADA DE GASTOS A ABRIL DE 2020  PARTIDA 27. CAPÍTULO 02. PROGRAMA 02:  MUJER Y TRABAJO </vt:lpstr>
      <vt:lpstr>EJECUCIÓN ACUMULADA DE GASTOS A ABRIL DE 2020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231</cp:revision>
  <cp:lastPrinted>2019-10-06T20:09:36Z</cp:lastPrinted>
  <dcterms:created xsi:type="dcterms:W3CDTF">2016-06-23T13:38:47Z</dcterms:created>
  <dcterms:modified xsi:type="dcterms:W3CDTF">2020-07-10T20:02:25Z</dcterms:modified>
</cp:coreProperties>
</file>