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3"/>
  </p:notesMasterIdLst>
  <p:handoutMasterIdLst>
    <p:handoutMasterId r:id="rId14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16" r:id="rId10"/>
    <p:sldId id="317" r:id="rId11"/>
    <p:sldId id="299" r:id="rId12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5.bin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/>
              <a:t>Distribución Presupuesto</a:t>
            </a:r>
            <a:r>
              <a:rPr lang="es-CL" baseline="0"/>
              <a:t> Incial por Subtítulo de Gasto </a:t>
            </a:r>
            <a:endParaRPr lang="es-CL"/>
          </a:p>
        </c:rich>
      </c:tx>
      <c:layout>
        <c:manualLayout>
          <c:xMode val="edge"/>
          <c:yMode val="edge"/>
          <c:x val="0.10471853257432005"/>
          <c:y val="6.097562927329533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0269466316710411"/>
          <c:w val="1"/>
          <c:h val="0.4615526250708023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BACC-44F3-A903-01F9DA9FBFB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ACC-44F3-A903-01F9DA9FBFB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ACC-44F3-A903-01F9DA9FBFB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BACC-44F3-A903-01F9DA9FBFB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ACC-44F3-A903-01F9DA9FBFB1}"/>
              </c:ext>
            </c:extLst>
          </c:dPt>
          <c:dLbls>
            <c:dLbl>
              <c:idx val="0"/>
              <c:layout>
                <c:manualLayout>
                  <c:x val="-7.4501436846011043E-2"/>
                  <c:y val="4.802158889366522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BACC-44F3-A903-01F9DA9FBFB1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6.5291079601766958E-2"/>
                  <c:y val="-0.2267550818625830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BACC-44F3-A903-01F9DA9FBFB1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7.5791560210571401E-2"/>
                  <c:y val="2.147654486798052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BACC-44F3-A903-01F9DA9FBFB1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6.274489882313089E-2"/>
                  <c:y val="4.3229640621484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BACC-44F3-A903-01F9DA9FBFB1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3.1808035380776645E-2"/>
                  <c:y val="5.585367641433852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BACC-44F3-A903-01F9DA9FBFB1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Black" panose="020B0A04020102020204" pitchFamily="34" charset="0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'[26.xlsx]Partida 26'!$C$66:$C$70</c:f>
              <c:strCache>
                <c:ptCount val="5"/>
                <c:pt idx="0">
                  <c:v>GASTOS EN PERSONAL                                                              </c:v>
                </c:pt>
                <c:pt idx="1">
                  <c:v>TRANSFERENCIAS CORRIENTES                                                       </c:v>
                </c:pt>
                <c:pt idx="2">
                  <c:v>INICIATIVAS DE INVERSIÓN                                                        </c:v>
                </c:pt>
                <c:pt idx="3">
                  <c:v>TRANSFERENCIAS DE CAPITAL                                                       </c:v>
                </c:pt>
                <c:pt idx="4">
                  <c:v>OTROS</c:v>
                </c:pt>
              </c:strCache>
            </c:strRef>
          </c:cat>
          <c:val>
            <c:numRef>
              <c:f>'[26.xlsx]Partida 26'!$D$66:$D$70</c:f>
              <c:numCache>
                <c:formatCode>#,##0</c:formatCode>
                <c:ptCount val="5"/>
                <c:pt idx="0">
                  <c:v>27431055</c:v>
                </c:pt>
                <c:pt idx="1">
                  <c:v>77102795</c:v>
                </c:pt>
                <c:pt idx="2">
                  <c:v>20488146</c:v>
                </c:pt>
                <c:pt idx="3">
                  <c:v>10393772</c:v>
                </c:pt>
                <c:pt idx="4">
                  <c:v>6473838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ACC-44F3-A903-01F9DA9FBFB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523709536307964"/>
          <c:y val="0.70893744664895608"/>
          <c:w val="0.41174803149606293"/>
          <c:h val="0.2586832895888013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s-CL" sz="1200" b="1"/>
              <a:t>Distribución</a:t>
            </a:r>
            <a:r>
              <a:rPr lang="es-CL" sz="1200" b="1" baseline="0"/>
              <a:t> Presupuesto Inicial por Capítulo</a:t>
            </a:r>
          </a:p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s-CL" sz="1200" b="1" baseline="0"/>
              <a:t>(en millones de $) </a:t>
            </a:r>
            <a:endParaRPr lang="es-CL" sz="1200" b="1"/>
          </a:p>
        </c:rich>
      </c:tx>
      <c:layout>
        <c:manualLayout>
          <c:xMode val="edge"/>
          <c:yMode val="edge"/>
          <c:x val="0.2094508262948967"/>
          <c:y val="5.4151167655226345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'[26.xlsx]Partida 26'!$H$66:$H$68</c:f>
              <c:strCache>
                <c:ptCount val="3"/>
                <c:pt idx="0">
                  <c:v>Subsecretaría del Deporte</c:v>
                </c:pt>
                <c:pt idx="1">
                  <c:v>Instituto Nacional de Deportes</c:v>
                </c:pt>
                <c:pt idx="2">
                  <c:v>Fondo Nacional para el Fomento del Deporte</c:v>
                </c:pt>
              </c:strCache>
            </c:strRef>
          </c:cat>
          <c:val>
            <c:numRef>
              <c:f>'[26.xlsx]Partida 26'!$I$66:$I$68</c:f>
              <c:numCache>
                <c:formatCode>#,##0</c:formatCode>
                <c:ptCount val="3"/>
                <c:pt idx="0">
                  <c:v>7753</c:v>
                </c:pt>
                <c:pt idx="1">
                  <c:v>119914</c:v>
                </c:pt>
                <c:pt idx="2">
                  <c:v>4615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C76-4C9C-9863-EBF6C57635B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300041760"/>
        <c:axId val="300041368"/>
      </c:barChart>
      <c:catAx>
        <c:axId val="300041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300041368"/>
        <c:crosses val="autoZero"/>
        <c:auto val="1"/>
        <c:lblAlgn val="ctr"/>
        <c:lblOffset val="100"/>
        <c:noMultiLvlLbl val="0"/>
      </c:catAx>
      <c:valAx>
        <c:axId val="300041368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3000417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 2018 - 2019 - 2020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'[26.xlsx]Partida 26'!$C$34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'[26.xlsx]Partida 26'!$D$33:$O$33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'[26.xlsx]Partida 26'!$D$34:$O$34</c:f>
              <c:numCache>
                <c:formatCode>0.0%</c:formatCode>
                <c:ptCount val="12"/>
                <c:pt idx="0">
                  <c:v>2.8000000000000001E-2</c:v>
                </c:pt>
                <c:pt idx="1">
                  <c:v>4.7E-2</c:v>
                </c:pt>
                <c:pt idx="2">
                  <c:v>7.5999999999999998E-2</c:v>
                </c:pt>
                <c:pt idx="3">
                  <c:v>0.10199999999999999</c:v>
                </c:pt>
                <c:pt idx="4">
                  <c:v>9.8000000000000004E-2</c:v>
                </c:pt>
                <c:pt idx="5">
                  <c:v>7.6999999999999999E-2</c:v>
                </c:pt>
                <c:pt idx="6">
                  <c:v>5.1999999999999998E-2</c:v>
                </c:pt>
                <c:pt idx="7">
                  <c:v>7.6999999999999999E-2</c:v>
                </c:pt>
                <c:pt idx="8">
                  <c:v>7.2999999999999995E-2</c:v>
                </c:pt>
                <c:pt idx="9">
                  <c:v>0.10199999999999999</c:v>
                </c:pt>
                <c:pt idx="10">
                  <c:v>9.4E-2</c:v>
                </c:pt>
                <c:pt idx="11">
                  <c:v>0.16300000000000001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64A-4844-8AD6-05202BAC0EE4}"/>
            </c:ext>
          </c:extLst>
        </c:ser>
        <c:ser>
          <c:idx val="1"/>
          <c:order val="1"/>
          <c:tx>
            <c:strRef>
              <c:f>'[26.xlsx]Partida 26'!$C$35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'[26.xlsx]Partida 26'!$D$33:$O$33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'[26.xlsx]Partida 26'!$D$35:$O$35</c:f>
              <c:numCache>
                <c:formatCode>0.0%</c:formatCode>
                <c:ptCount val="12"/>
                <c:pt idx="0">
                  <c:v>3.0195850253888556E-2</c:v>
                </c:pt>
                <c:pt idx="1">
                  <c:v>5.019881405911087E-2</c:v>
                </c:pt>
                <c:pt idx="2">
                  <c:v>9.9076963586917033E-2</c:v>
                </c:pt>
                <c:pt idx="3">
                  <c:v>4.5306290249846601E-2</c:v>
                </c:pt>
                <c:pt idx="4">
                  <c:v>9.7818174140407096E-2</c:v>
                </c:pt>
                <c:pt idx="5">
                  <c:v>0.12291174921344258</c:v>
                </c:pt>
                <c:pt idx="6">
                  <c:v>6.4174750813299639E-2</c:v>
                </c:pt>
                <c:pt idx="7">
                  <c:v>6.8118143758006025E-2</c:v>
                </c:pt>
                <c:pt idx="8">
                  <c:v>6.2306291390803681E-2</c:v>
                </c:pt>
                <c:pt idx="9">
                  <c:v>7.3016845453998031E-2</c:v>
                </c:pt>
                <c:pt idx="10">
                  <c:v>0.1068287104910447</c:v>
                </c:pt>
                <c:pt idx="11">
                  <c:v>0.15105515193504446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64A-4844-8AD6-05202BAC0EE4}"/>
            </c:ext>
          </c:extLst>
        </c:ser>
        <c:ser>
          <c:idx val="2"/>
          <c:order val="2"/>
          <c:tx>
            <c:strRef>
              <c:f>'[26.xlsx]Partida 26'!$C$36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 b="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'[26.xlsx]Partida 26'!$D$33:$O$33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'[26.xlsx]Partida 26'!$D$36:$G$36</c:f>
              <c:numCache>
                <c:formatCode>0.0%</c:formatCode>
                <c:ptCount val="4"/>
                <c:pt idx="0">
                  <c:v>3.2446110947325656E-2</c:v>
                </c:pt>
                <c:pt idx="1">
                  <c:v>4.6058237117350943E-2</c:v>
                </c:pt>
                <c:pt idx="2">
                  <c:v>6.6084335786401632E-2</c:v>
                </c:pt>
                <c:pt idx="3">
                  <c:v>6.9603576651734431E-2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64A-4844-8AD6-05202BAC0E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451868320"/>
        <c:axId val="451869104"/>
      </c:barChart>
      <c:catAx>
        <c:axId val="451868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51869104"/>
        <c:crosses val="autoZero"/>
        <c:auto val="0"/>
        <c:lblAlgn val="ctr"/>
        <c:lblOffset val="100"/>
        <c:noMultiLvlLbl val="0"/>
      </c:catAx>
      <c:valAx>
        <c:axId val="451869104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5186832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ln>
      <a:solidFill>
        <a:sysClr val="window" lastClr="FFFFFF"/>
      </a:solidFill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2018 - 2019 - 2020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'[26.xlsx]Partida 26'!$C$30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'[26.xlsx]Partida 26'!$D$29:$O$29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'[26.xlsx]Partida 26'!$D$30:$O$30</c:f>
              <c:numCache>
                <c:formatCode>0.0%</c:formatCode>
                <c:ptCount val="12"/>
                <c:pt idx="0">
                  <c:v>2.8000000000000001E-2</c:v>
                </c:pt>
                <c:pt idx="1">
                  <c:v>7.4999999999999997E-2</c:v>
                </c:pt>
                <c:pt idx="2">
                  <c:v>0.151</c:v>
                </c:pt>
                <c:pt idx="3">
                  <c:v>0.253</c:v>
                </c:pt>
                <c:pt idx="4">
                  <c:v>0.35099999999999998</c:v>
                </c:pt>
                <c:pt idx="5">
                  <c:v>0.42699999999999999</c:v>
                </c:pt>
                <c:pt idx="6">
                  <c:v>0.48199999999999998</c:v>
                </c:pt>
                <c:pt idx="7">
                  <c:v>0.55900000000000005</c:v>
                </c:pt>
                <c:pt idx="8">
                  <c:v>0.63200000000000001</c:v>
                </c:pt>
                <c:pt idx="9">
                  <c:v>0.73399999999999999</c:v>
                </c:pt>
                <c:pt idx="10">
                  <c:v>0.82799999999999996</c:v>
                </c:pt>
                <c:pt idx="11">
                  <c:v>0.97499999999999998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61A8-4884-B8E9-8423D1C09AFB}"/>
            </c:ext>
          </c:extLst>
        </c:ser>
        <c:ser>
          <c:idx val="1"/>
          <c:order val="1"/>
          <c:tx>
            <c:strRef>
              <c:f>'[26.xlsx]Partida 26'!$C$31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cat>
            <c:strRef>
              <c:f>'[26.xlsx]Partida 26'!$D$29:$O$29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'[26.xlsx]Partida 26'!$D$31:$O$31</c:f>
              <c:numCache>
                <c:formatCode>0.0%</c:formatCode>
                <c:ptCount val="12"/>
                <c:pt idx="0">
                  <c:v>3.0195850253888556E-2</c:v>
                </c:pt>
                <c:pt idx="1">
                  <c:v>8.0394664312999423E-2</c:v>
                </c:pt>
                <c:pt idx="2">
                  <c:v>0.17947162789991647</c:v>
                </c:pt>
                <c:pt idx="3">
                  <c:v>0.22477791814976306</c:v>
                </c:pt>
                <c:pt idx="4">
                  <c:v>0.32259609229017017</c:v>
                </c:pt>
                <c:pt idx="5">
                  <c:v>0.44829546172845164</c:v>
                </c:pt>
                <c:pt idx="6">
                  <c:v>0.51060864048701649</c:v>
                </c:pt>
                <c:pt idx="7">
                  <c:v>0.57872678424502255</c:v>
                </c:pt>
                <c:pt idx="8">
                  <c:v>0.63931565039358773</c:v>
                </c:pt>
                <c:pt idx="9">
                  <c:v>0.71233249584758573</c:v>
                </c:pt>
                <c:pt idx="10">
                  <c:v>0.81916120633863043</c:v>
                </c:pt>
                <c:pt idx="11">
                  <c:v>0.96706695748148197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61A8-4884-B8E9-8423D1C09AFB}"/>
            </c:ext>
          </c:extLst>
        </c:ser>
        <c:ser>
          <c:idx val="2"/>
          <c:order val="2"/>
          <c:tx>
            <c:strRef>
              <c:f>'[26.xlsx]Partida 26'!$C$32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4.3470079701154477E-2"/>
                  <c:y val="-3.0115360446061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E533-4CEA-9335-F872D9B166E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6.0082717913985707E-2"/>
                  <c:y val="-3.28051657454727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E533-4CEA-9335-F872D9B166E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8.4047261185485403E-2"/>
                  <c:y val="-2.2517029357849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F1A9-4455-BA00-9D414EE5C91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7.3220054033731441E-2"/>
                  <c:y val="-2.16499382013109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C7F8-42D5-80C5-A5BF2ED3BF4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7708725674827417E-2"/>
                  <c:y val="4.99999999999999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411A-4909-89BA-17854EDF47C9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4.519774011299435E-2"/>
                  <c:y val="6.09756097560976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5631-429E-8512-C963A3D40E37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5.0219711236660386E-2"/>
                  <c:y val="6.09756097560974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C22E-4E19-B8A2-D1033A48DC24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4.2686754551161332E-2"/>
                  <c:y val="4.8780487804878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1DBD-4960-940F-3DE5153C9F43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4.519774011299435E-2"/>
                  <c:y val="4.065040650406496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8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1DBD-4960-940F-3DE5153C9F43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'[26.xlsx]Partida 26'!$D$29:$O$29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'[26.xlsx]Partida 26'!$D$32:$G$32</c:f>
              <c:numCache>
                <c:formatCode>0.0%</c:formatCode>
                <c:ptCount val="4"/>
                <c:pt idx="0">
                  <c:v>3.2446110947325656E-2</c:v>
                </c:pt>
                <c:pt idx="1">
                  <c:v>7.6763766373401973E-2</c:v>
                </c:pt>
                <c:pt idx="2">
                  <c:v>0.14284810215980362</c:v>
                </c:pt>
                <c:pt idx="3">
                  <c:v>0.21420828941615003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61A8-4884-B8E9-8423D1C09A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40310272"/>
        <c:axId val="440316544"/>
      </c:lineChart>
      <c:catAx>
        <c:axId val="440310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40316544"/>
        <c:crosses val="autoZero"/>
        <c:auto val="1"/>
        <c:lblAlgn val="ctr"/>
        <c:lblOffset val="100"/>
        <c:tickLblSkip val="1"/>
        <c:noMultiLvlLbl val="0"/>
      </c:catAx>
      <c:valAx>
        <c:axId val="440316544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40310272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spPr>
    <a:ln>
      <a:solidFill>
        <a:sysClr val="window" lastClr="FFFFFF"/>
      </a:solidFill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15-09-2020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15-09-2020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15-09-2020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15-09-2020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3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42" name="Picture 194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8636" y="0"/>
            <a:ext cx="36703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ABRIL DE 2020</a:t>
            </a:r>
            <a:r>
              <a:rPr lang="es-CL" sz="2000" b="1" dirty="0">
                <a:latin typeface="+mn-lt"/>
              </a:rPr>
              <a:t/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26: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DEL DEPORTE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mayo 2020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31" name="Picture 16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548680"/>
            <a:ext cx="4603203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4868" y="592139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90872" y="548680"/>
            <a:ext cx="794156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02:  FONDO NACIONAL PARA EL FOMENTO DEL DEPORTE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800979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9554814"/>
              </p:ext>
            </p:extLst>
          </p:nvPr>
        </p:nvGraphicFramePr>
        <p:xfrm>
          <a:off x="590873" y="2204860"/>
          <a:ext cx="7941567" cy="3447529"/>
        </p:xfrm>
        <a:graphic>
          <a:graphicData uri="http://schemas.openxmlformats.org/drawingml/2006/table">
            <a:tbl>
              <a:tblPr/>
              <a:tblGrid>
                <a:gridCol w="666424"/>
                <a:gridCol w="323413"/>
                <a:gridCol w="323413"/>
                <a:gridCol w="2695102"/>
                <a:gridCol w="692560"/>
                <a:gridCol w="692560"/>
                <a:gridCol w="875499"/>
                <a:gridCol w="875499"/>
                <a:gridCol w="797097"/>
              </a:tblGrid>
              <a:tr h="19841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0765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604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4.441.190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4.176.097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-265.093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213.067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159.974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-53.093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4.228.123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4.016.123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-212.000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2.959.686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2.840.880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-118.806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Formación para el Deporte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821.114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785.044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-36.070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Recreativo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800.542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766.332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-34.210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de Competición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1.281.891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1.238.979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-42.912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Ciencias del Deporte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56.139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50.525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-5.614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1.268.437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1.175.243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-93.194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Ciencias del Deporte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32.459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-27.159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Formación para el Deporte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385.621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364.954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-20.667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Recreativo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449.196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426.287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-22.909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de Competición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401.161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378.702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-22.459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6224" y="5447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8" name="Gráfico 7">
            <a:extLst>
              <a:ext uri="{FF2B5EF4-FFF2-40B4-BE49-F238E27FC236}">
                <a16:creationId xmlns:lc="http://schemas.openxmlformats.org/drawingml/2006/lockedCanvas" xmlns="" xmlns:a16="http://schemas.microsoft.com/office/drawing/2014/main" xmlns:xdr="http://schemas.openxmlformats.org/drawingml/2006/spreadsheetDrawing" id="{3F96463B-7E74-4DA9-89AA-2DF1D80A4A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2912901"/>
              </p:ext>
            </p:extLst>
          </p:nvPr>
        </p:nvGraphicFramePr>
        <p:xfrm>
          <a:off x="386224" y="2060848"/>
          <a:ext cx="4022006" cy="31241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áfico 8">
            <a:extLst>
              <a:ext uri="{FF2B5EF4-FFF2-40B4-BE49-F238E27FC236}">
                <a16:creationId xmlns:lc="http://schemas.openxmlformats.org/drawingml/2006/lockedCanvas" xmlns="" xmlns:a16="http://schemas.microsoft.com/office/drawing/2014/main" xmlns:xdr="http://schemas.openxmlformats.org/drawingml/2006/spreadsheetDrawing" id="{C7C99F17-E7A1-4D49-AE6A-DA9E71E7D1B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4264208"/>
              </p:ext>
            </p:extLst>
          </p:nvPr>
        </p:nvGraphicFramePr>
        <p:xfrm>
          <a:off x="4408230" y="2060848"/>
          <a:ext cx="4263510" cy="3128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sp>
        <p:nvSpPr>
          <p:cNvPr id="10" name="1 Título">
            <a:extLst>
              <a:ext uri="{FF2B5EF4-FFF2-40B4-BE49-F238E27FC236}">
                <a16:creationId xmlns="" xmlns:a16="http://schemas.microsoft.com/office/drawing/2014/main" id="{4F896F06-0DCC-41AA-9205-69F38C157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237" y="42543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2 Gráfico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5954052"/>
              </p:ext>
            </p:extLst>
          </p:nvPr>
        </p:nvGraphicFramePr>
        <p:xfrm>
          <a:off x="528811" y="1628800"/>
          <a:ext cx="8148588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72124ACF-1310-4220-85E5-B5210D20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1" y="53932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9" name="1 Gráfico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9561046"/>
              </p:ext>
            </p:extLst>
          </p:nvPr>
        </p:nvGraphicFramePr>
        <p:xfrm>
          <a:off x="466601" y="1628800"/>
          <a:ext cx="8210797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623479"/>
            <a:ext cx="734481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3381" y="5837563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1636136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404927"/>
              </p:ext>
            </p:extLst>
          </p:nvPr>
        </p:nvGraphicFramePr>
        <p:xfrm>
          <a:off x="611561" y="2331060"/>
          <a:ext cx="7344814" cy="3114166"/>
        </p:xfrm>
        <a:graphic>
          <a:graphicData uri="http://schemas.openxmlformats.org/drawingml/2006/table">
            <a:tbl>
              <a:tblPr/>
              <a:tblGrid>
                <a:gridCol w="765964"/>
                <a:gridCol w="2833418"/>
                <a:gridCol w="759472"/>
                <a:gridCol w="714034"/>
                <a:gridCol w="765964"/>
                <a:gridCol w="765964"/>
                <a:gridCol w="739998"/>
              </a:tblGrid>
              <a:tr h="230679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65163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22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141.702.992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147.916.666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6.213.674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31.684.976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06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27.431.055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27.209.515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-221.540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9.258.159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06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4.916.252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4.663.159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-253.093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1.137.073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06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43.246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06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77.102.795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75.986.949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-1.115.846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19.459.440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06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566.873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566.873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06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759.853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759.853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86.868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06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20.488.146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22.488.146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1.215.689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06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10.393.772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16.086.966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5.693.194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06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111.959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110.959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111.959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9" y="795481"/>
            <a:ext cx="751479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614335" y="5106012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5599" y="1981520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3260434"/>
              </p:ext>
            </p:extLst>
          </p:nvPr>
        </p:nvGraphicFramePr>
        <p:xfrm>
          <a:off x="585599" y="2636912"/>
          <a:ext cx="7509521" cy="2160240"/>
        </p:xfrm>
        <a:graphic>
          <a:graphicData uri="http://schemas.openxmlformats.org/drawingml/2006/table">
            <a:tbl>
              <a:tblPr/>
              <a:tblGrid>
                <a:gridCol w="721017"/>
                <a:gridCol w="318664"/>
                <a:gridCol w="2587935"/>
                <a:gridCol w="714579"/>
                <a:gridCol w="798269"/>
                <a:gridCol w="798269"/>
                <a:gridCol w="785394"/>
                <a:gridCol w="785394"/>
              </a:tblGrid>
              <a:tr h="238371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30013">
                <a:tc gridSpan="3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12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Deporte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7.797.640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7.797.796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2.297.327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72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Deportes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133.905.352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140.118.870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6.213.518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29.387.649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8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Deportes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129.464.162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135.942.773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6.478.611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29.371.421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83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para el Fomento del Deporte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4.441.190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4.176.097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-265.093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0299" y="5889051"/>
            <a:ext cx="7977800" cy="36512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80299" y="786386"/>
            <a:ext cx="7860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01: SUBSECRETARÍA DEL DEPORTE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715" y="1887092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0217735"/>
              </p:ext>
            </p:extLst>
          </p:nvPr>
        </p:nvGraphicFramePr>
        <p:xfrm>
          <a:off x="580299" y="2223454"/>
          <a:ext cx="7860248" cy="3563428"/>
        </p:xfrm>
        <a:graphic>
          <a:graphicData uri="http://schemas.openxmlformats.org/drawingml/2006/table">
            <a:tbl>
              <a:tblPr/>
              <a:tblGrid>
                <a:gridCol w="796487"/>
                <a:gridCol w="334120"/>
                <a:gridCol w="334120"/>
                <a:gridCol w="2460335"/>
                <a:gridCol w="789737"/>
                <a:gridCol w="715489"/>
                <a:gridCol w="782988"/>
                <a:gridCol w="823486"/>
                <a:gridCol w="823486"/>
              </a:tblGrid>
              <a:tr h="16868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1659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922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7.797.640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7.797.796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2.297.327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868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4.891.343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4.840.343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1.617.654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868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1.459.536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1.459.536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342.379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868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1.315.567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1.315.567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261.371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86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123.120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3373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Postulación Conjunta Mundial de Fútbol 2030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123.120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86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1.192.447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1.192.447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261.371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86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Dopaje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602.667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602.667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102.995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86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Planes Deportivos Comunales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395.320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395.320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87.961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86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la Actividad Física y Deporte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194.460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194.460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70.415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868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131.194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131.194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86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86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39.608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86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85.635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868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86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3293" y="6239196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60062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ABRIL DE 2020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01:  INSTITUTO NACIONAL DE DEPORTES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9" y="114071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                                                                                                                                                 </a:t>
            </a: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…1 de 2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6909537"/>
              </p:ext>
            </p:extLst>
          </p:nvPr>
        </p:nvGraphicFramePr>
        <p:xfrm>
          <a:off x="405024" y="1628811"/>
          <a:ext cx="8110325" cy="4562696"/>
        </p:xfrm>
        <a:graphic>
          <a:graphicData uri="http://schemas.openxmlformats.org/drawingml/2006/table">
            <a:tbl>
              <a:tblPr/>
              <a:tblGrid>
                <a:gridCol w="758662"/>
                <a:gridCol w="280252"/>
                <a:gridCol w="280252"/>
                <a:gridCol w="3193175"/>
                <a:gridCol w="755832"/>
                <a:gridCol w="634106"/>
                <a:gridCol w="758662"/>
                <a:gridCol w="758662"/>
                <a:gridCol w="690722"/>
              </a:tblGrid>
              <a:tr h="17177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949" marR="8949" marT="8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49" marR="8949" marT="8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2605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54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129.464.162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135.942.773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6.478.611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29.371.421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22.539.712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22.369.172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-170.540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7.640.505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3.243.649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3.043.649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-200.000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785.547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43.246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43.246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43.246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43.246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71.559.105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70.655.259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-903.846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19.190.988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54.829.230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54.479.230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-350.000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16.676.820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75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del Deporte de Rendimiento Convencional y Paralímpico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20.484.096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20.484.096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5.457.180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Art.5° Letra e) D.L. 1.298 y Ley 19.135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6.443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6.443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Art.1° Ley 19.135 C.O.CH.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283.932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283.932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283.932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 1° Ley 19.135 Fed. D. Nacional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1.845.561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1.845.561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1.424.799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77,2%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 Único Ley N° 19.909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181.371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181.371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ADO - Chile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545.247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545.247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371.407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68,1%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Competencias Deportivas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10.616.529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10.266.529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-350.000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382.583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Normalización de Infraestructura Deportiva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673.061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673.061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117.708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Crecer en Movimiento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124.153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124.153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Capacitación y Acreditación Deportiva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347.728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347.728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8.956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Gestión de Recintos Deportivos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8.613.191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8.613.191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2.138.605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Asistencia a la Carrera Deportiva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4.134.640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4.134.640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1.258.496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Juegos Paramericanos y Parapanamericanos 2023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6.812.196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6.812.196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5.072.072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74,5%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COPACHI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161.082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161.082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161.082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4" y="6033814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60062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ABRIL DE 2020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01:  INSTITUTO NACIONAL DE DEPORTES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9" y="114071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                                                                                                                                                 …2 </a:t>
            </a: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3623435"/>
              </p:ext>
            </p:extLst>
          </p:nvPr>
        </p:nvGraphicFramePr>
        <p:xfrm>
          <a:off x="405024" y="1844823"/>
          <a:ext cx="8110325" cy="4104456"/>
        </p:xfrm>
        <a:graphic>
          <a:graphicData uri="http://schemas.openxmlformats.org/drawingml/2006/table">
            <a:tbl>
              <a:tblPr/>
              <a:tblGrid>
                <a:gridCol w="758662"/>
                <a:gridCol w="280252"/>
                <a:gridCol w="280252"/>
                <a:gridCol w="3193175"/>
                <a:gridCol w="755832"/>
                <a:gridCol w="634106"/>
                <a:gridCol w="758662"/>
                <a:gridCol w="758662"/>
                <a:gridCol w="690722"/>
              </a:tblGrid>
              <a:tr h="23058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949" marR="8949" marT="8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49" marR="8949" marT="8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6893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4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Saneamiento de Títulos de Propiedad Deportiva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219.180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219.180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219.180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Crecer en Movimiento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7.994.275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7.790.429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-203.846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1.201.996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566.873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566.873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15.788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566.873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566.873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15.788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628.659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628.659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62.101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59.431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59.431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24.019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24.019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4.912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14.819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14.819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1.751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217.563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217.563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312.827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312.827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55.438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20.488.146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22.488.146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2.000.000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1.215.689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20.488.146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22.488.146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2.000.000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1.215.689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10.393.772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16.086.966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5.693.194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400.000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697.890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1.069.430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371.540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 al Sector Privado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697.890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1.069.430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371.540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9.695.882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15.017.536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5.321.654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400.000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 para Inversiones en Infraestructura Deportiva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9.695.882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15.017.536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5.321.654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400.000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60.803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59.803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60.803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60.803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59.803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60.803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3747</TotalTime>
  <Words>1460</Words>
  <Application>Microsoft Office PowerPoint</Application>
  <PresentationFormat>Presentación en pantalla (4:3)</PresentationFormat>
  <Paragraphs>821</Paragraphs>
  <Slides>10</Slides>
  <Notes>5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EJECUCIÓN PRESUPUESTARIA DE GASTOS ACUMULADA AL MES DE ABRIL DE 2020 PARTIDA 26: MINISTERIO DEL DEPORTE</vt:lpstr>
      <vt:lpstr>EJECUCIÓN ACUMULADA DE GASTOS  ABRIL DE 2020  PARTIDA 26 MINISTERIO DEL DEPORTE</vt:lpstr>
      <vt:lpstr>EJECUCIÓN ACUMULADA DE GASTOS  ABRIL DE 2020  PARTIDA 26 MINISTERIO DEL DEPORTE</vt:lpstr>
      <vt:lpstr>EJECUCIÓN ACUMULADA DE GASTOS  ABRIL DE 2020  PARTIDA 26 MINISTERIO DEL DEPORTE</vt:lpstr>
      <vt:lpstr>EJECUCIÓN ACUMULADA DE GASTOS ABRIL DE 2020 PARTIDA 26 MINISTERIO DEL DEPORTE</vt:lpstr>
      <vt:lpstr>EJECUCIÓN ACUMULADA DE GASTOS  ABRIL DE 2020  PARTIDA 26 MINISTERIO DEL DEPORTE RESUMEN POR CAPÍTULOS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296</cp:revision>
  <cp:lastPrinted>2019-06-03T14:10:49Z</cp:lastPrinted>
  <dcterms:created xsi:type="dcterms:W3CDTF">2016-06-23T13:38:47Z</dcterms:created>
  <dcterms:modified xsi:type="dcterms:W3CDTF">2020-09-16T00:40:36Z</dcterms:modified>
</cp:coreProperties>
</file>