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3" r:id="rId10"/>
    <p:sldId id="299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09-41F4-AB5C-411EDF46544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09-41F4-AB5C-411EDF46544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09-41F4-AB5C-411EDF4654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2013896"/>
        <c:axId val="302009976"/>
        <c:axId val="0"/>
      </c:bar3DChart>
      <c:catAx>
        <c:axId val="302013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2009976"/>
        <c:crosses val="autoZero"/>
        <c:auto val="1"/>
        <c:lblAlgn val="ctr"/>
        <c:lblOffset val="100"/>
        <c:noMultiLvlLbl val="0"/>
      </c:catAx>
      <c:valAx>
        <c:axId val="302009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2013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25'!$D$37:$G$37</c:f>
              <c:numCache>
                <c:formatCode>0.0%</c:formatCode>
                <c:ptCount val="4"/>
                <c:pt idx="0">
                  <c:v>4.9990601038669626E-2</c:v>
                </c:pt>
                <c:pt idx="1">
                  <c:v>7.0657576245443193E-2</c:v>
                </c:pt>
                <c:pt idx="2">
                  <c:v>0.11940194396616169</c:v>
                </c:pt>
                <c:pt idx="3">
                  <c:v>6.3688735684575434E-2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9151048"/>
        <c:axId val="459156536"/>
      </c:barChart>
      <c:catAx>
        <c:axId val="459151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156536"/>
        <c:crosses val="autoZero"/>
        <c:auto val="0"/>
        <c:lblAlgn val="ctr"/>
        <c:lblOffset val="100"/>
        <c:noMultiLvlLbl val="0"/>
      </c:catAx>
      <c:valAx>
        <c:axId val="45915653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91510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2734397783610399E-2"/>
                  <c:y val="-3.4293696170295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4237630018469943E-2"/>
                  <c:y val="-3.1487663509401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556551958782933E-2"/>
                  <c:y val="-1.6523555318503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326309905706288E-2"/>
                  <c:y val="-1.4030163304472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25'!$D$33:$G$33</c:f>
              <c:numCache>
                <c:formatCode>0.0%</c:formatCode>
                <c:ptCount val="4"/>
                <c:pt idx="0">
                  <c:v>4.9990601038669626E-2</c:v>
                </c:pt>
                <c:pt idx="1">
                  <c:v>0.11999447678509106</c:v>
                </c:pt>
                <c:pt idx="2">
                  <c:v>0.23931084473083411</c:v>
                </c:pt>
                <c:pt idx="3">
                  <c:v>0.30784959606016887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9140856"/>
        <c:axId val="459143992"/>
      </c:lineChart>
      <c:catAx>
        <c:axId val="45914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143992"/>
        <c:crosses val="autoZero"/>
        <c:auto val="1"/>
        <c:lblAlgn val="ctr"/>
        <c:lblOffset val="100"/>
        <c:tickLblSkip val="1"/>
        <c:noMultiLvlLbl val="0"/>
      </c:catAx>
      <c:valAx>
        <c:axId val="4591439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1408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110101"/>
              </p:ext>
            </p:extLst>
          </p:nvPr>
        </p:nvGraphicFramePr>
        <p:xfrm>
          <a:off x="457200" y="1600200"/>
          <a:ext cx="397078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767088"/>
              </p:ext>
            </p:extLst>
          </p:nvPr>
        </p:nvGraphicFramePr>
        <p:xfrm>
          <a:off x="4629950" y="1600199"/>
          <a:ext cx="3985873" cy="4416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314968"/>
              </p:ext>
            </p:extLst>
          </p:nvPr>
        </p:nvGraphicFramePr>
        <p:xfrm>
          <a:off x="414338" y="1556792"/>
          <a:ext cx="8210797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0477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18054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06660" y="6242397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955998"/>
              </p:ext>
            </p:extLst>
          </p:nvPr>
        </p:nvGraphicFramePr>
        <p:xfrm>
          <a:off x="792282" y="2060850"/>
          <a:ext cx="7200800" cy="3528391"/>
        </p:xfrm>
        <a:graphic>
          <a:graphicData uri="http://schemas.openxmlformats.org/drawingml/2006/table">
            <a:tbl>
              <a:tblPr/>
              <a:tblGrid>
                <a:gridCol w="762723"/>
                <a:gridCol w="2579391"/>
                <a:gridCol w="776591"/>
                <a:gridCol w="780057"/>
                <a:gridCol w="790459"/>
                <a:gridCol w="790459"/>
                <a:gridCol w="721120"/>
              </a:tblGrid>
              <a:tr h="25329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215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60.350.201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-374.594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18.578.785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35.669.048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-313.633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12.121.848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-560.383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785.095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5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610698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200" b="1" dirty="0" smtClean="0">
                <a:solidFill>
                  <a:prstClr val="black"/>
                </a:solidFill>
              </a:rPr>
              <a:t>Gastos </a:t>
            </a:r>
            <a:r>
              <a:rPr lang="es-MX" sz="1200" b="1" dirty="0">
                <a:solidFill>
                  <a:prstClr val="black"/>
                </a:solidFill>
              </a:rPr>
              <a:t>por Programas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8" y="4653136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00764"/>
              </p:ext>
            </p:extLst>
          </p:nvPr>
        </p:nvGraphicFramePr>
        <p:xfrm>
          <a:off x="414338" y="2370600"/>
          <a:ext cx="8210799" cy="1706471"/>
        </p:xfrm>
        <a:graphic>
          <a:graphicData uri="http://schemas.openxmlformats.org/drawingml/2006/table">
            <a:tbl>
              <a:tblPr/>
              <a:tblGrid>
                <a:gridCol w="854483"/>
                <a:gridCol w="384517"/>
                <a:gridCol w="2470231"/>
                <a:gridCol w="850598"/>
                <a:gridCol w="838946"/>
                <a:gridCol w="916626"/>
                <a:gridCol w="947699"/>
                <a:gridCol w="947699"/>
              </a:tblGrid>
              <a:tr h="23537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0837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32.797.573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-588.689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14.797.862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4.994.107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4.644.076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0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37012"/>
              </p:ext>
            </p:extLst>
          </p:nvPr>
        </p:nvGraphicFramePr>
        <p:xfrm>
          <a:off x="405023" y="1479608"/>
          <a:ext cx="8210799" cy="4782692"/>
        </p:xfrm>
        <a:graphic>
          <a:graphicData uri="http://schemas.openxmlformats.org/drawingml/2006/table">
            <a:tbl>
              <a:tblPr/>
              <a:tblGrid>
                <a:gridCol w="756184"/>
                <a:gridCol w="279336"/>
                <a:gridCol w="279336"/>
                <a:gridCol w="3182742"/>
                <a:gridCol w="756184"/>
                <a:gridCol w="756184"/>
                <a:gridCol w="756184"/>
                <a:gridCol w="756184"/>
                <a:gridCol w="688465"/>
              </a:tblGrid>
              <a:tr h="817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4650" marR="4650" marT="46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650" marR="4650" marT="46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04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8.940.602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1.183.830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5.511.526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152.857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811.093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804.087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418.161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7.027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8.742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2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7.101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8829,6%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1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8829,6%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8" y="5991225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993510"/>
              </p:ext>
            </p:extLst>
          </p:nvPr>
        </p:nvGraphicFramePr>
        <p:xfrm>
          <a:off x="580299" y="2191544"/>
          <a:ext cx="7860249" cy="3619500"/>
        </p:xfrm>
        <a:graphic>
          <a:graphicData uri="http://schemas.openxmlformats.org/drawingml/2006/table">
            <a:tbl>
              <a:tblPr/>
              <a:tblGrid>
                <a:gridCol w="769535"/>
                <a:gridCol w="340107"/>
                <a:gridCol w="340107"/>
                <a:gridCol w="2528472"/>
                <a:gridCol w="762664"/>
                <a:gridCol w="742051"/>
                <a:gridCol w="700827"/>
                <a:gridCol w="838243"/>
                <a:gridCol w="838243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14.797.862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4.994.107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10.599.341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383.292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106" y="580084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819207"/>
              </p:ext>
            </p:extLst>
          </p:nvPr>
        </p:nvGraphicFramePr>
        <p:xfrm>
          <a:off x="590872" y="2129328"/>
          <a:ext cx="7869560" cy="3595991"/>
        </p:xfrm>
        <a:graphic>
          <a:graphicData uri="http://schemas.openxmlformats.org/drawingml/2006/table">
            <a:tbl>
              <a:tblPr/>
              <a:tblGrid>
                <a:gridCol w="797613"/>
                <a:gridCol w="340362"/>
                <a:gridCol w="340362"/>
                <a:gridCol w="2365337"/>
                <a:gridCol w="794176"/>
                <a:gridCol w="770110"/>
                <a:gridCol w="783862"/>
                <a:gridCol w="838869"/>
                <a:gridCol w="838869"/>
              </a:tblGrid>
              <a:tr h="1589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67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4.644.076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8.822.527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6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2598</TotalTime>
  <Words>1438</Words>
  <Application>Microsoft Office PowerPoint</Application>
  <PresentationFormat>Presentación en pantalla (4:3)</PresentationFormat>
  <Paragraphs>916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ABRIL DE 2020 PARTIDA 25: MINISTERIO DE MEDIO AMBIENTE</vt:lpstr>
      <vt:lpstr>EJECUCIÓN PRESUPUESTARIA DE GASTOS ACUMULADA A ABRIL DE 2020 PARTIDA 25 MINISTERIO DEL MEDIO AMBIENTE</vt:lpstr>
      <vt:lpstr>EJECUCIÓN PRESUPUESTARIA DE GASTOS ACUMULADA A ABRIL DE 2020 PARTIDA 25 MINISTERIO DEL MEDIO AMBIENTE</vt:lpstr>
      <vt:lpstr>COMPORTAMIENTO DE LA EJECUCIÓN ACUMULADA DE GASTOS A ABRIL DE 2020 PARTIDA 25 MINISTERIO DE MEDIO AMBIENTE</vt:lpstr>
      <vt:lpstr>EJECUCIÓN ACUMULADA DE GASTOS A ABRIL DE 2020 PARTIDA 25 MINISTERIO DEL MEDIO AMBIENTE</vt:lpstr>
      <vt:lpstr>EJECUCIÓN PRESUPUESTARIA DE GASTOS ACUMULADA A ABRIL DE 2020 PARTIDA 25 MINISTERIO DEL MEDIO AMBIENTE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262</cp:revision>
  <cp:lastPrinted>2019-06-06T21:54:24Z</cp:lastPrinted>
  <dcterms:created xsi:type="dcterms:W3CDTF">2016-06-23T13:38:47Z</dcterms:created>
  <dcterms:modified xsi:type="dcterms:W3CDTF">2020-09-16T00:16:30Z</dcterms:modified>
</cp:coreProperties>
</file>