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../embeddings/oleObject4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Subtítulos de Gasto</a:t>
            </a:r>
            <a:endParaRPr lang="es-CL" sz="11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5492467608048336E-2"/>
          <c:y val="0.16887489188547256"/>
          <c:w val="0.89381213490957379"/>
          <c:h val="0.47448469143105543"/>
        </c:manualLayout>
      </c:layout>
      <c:pie3DChart>
        <c:varyColors val="1"/>
        <c:ser>
          <c:idx val="0"/>
          <c:order val="0"/>
          <c:tx>
            <c:strRef>
              <c:f>'[24.xlsx]Partida 24'!$D$62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5E2-4957-BB7B-B195013DFA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5E2-4957-BB7B-B195013DFA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5E2-4957-BB7B-B195013DFA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5E2-4957-BB7B-B195013DFAC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017A-42B4-9F21-C82709F0DE94}"/>
              </c:ext>
            </c:extLst>
          </c:dPt>
          <c:dLbls>
            <c:dLbl>
              <c:idx val="0"/>
              <c:layout>
                <c:manualLayout>
                  <c:x val="-0.12239692542263753"/>
                  <c:y val="4.863865324029881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2067117058696888"/>
                  <c:y val="-0.1563742196707940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2661235584832647"/>
                  <c:y val="-0.14824938492356918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1218652339442505E-2"/>
                  <c:y val="7.444133358429347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'[24.xlsx]Partida 24'!$C$63:$C$67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'[24.xlsx]Partida 24'!$D$63:$D$67</c:f>
              <c:numCache>
                <c:formatCode>#,##0</c:formatCode>
                <c:ptCount val="5"/>
                <c:pt idx="0">
                  <c:v>38444939</c:v>
                </c:pt>
                <c:pt idx="1">
                  <c:v>15064161</c:v>
                </c:pt>
                <c:pt idx="2">
                  <c:v>65167561</c:v>
                </c:pt>
                <c:pt idx="3">
                  <c:v>10458327</c:v>
                </c:pt>
                <c:pt idx="4">
                  <c:v>2716352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C6-4925-A867-A91C505DCB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0061403329749771E-2"/>
          <c:y val="0.68197327498509941"/>
          <c:w val="0.43083773138417947"/>
          <c:h val="0.300366805142890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Capítulo</a:t>
            </a:r>
            <a:endParaRPr lang="es-CL" sz="1400">
              <a:effectLst/>
            </a:endParaRPr>
          </a:p>
        </c:rich>
      </c:tx>
      <c:layout>
        <c:manualLayout>
          <c:xMode val="edge"/>
          <c:yMode val="edge"/>
          <c:x val="0.21501558398950132"/>
          <c:y val="4.92783613248499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'[24.xlsx]Partida 24'!$L$62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3.7956773390370165E-17"/>
                  <c:y val="1.76852813261474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7.5913546780740329E-17"/>
                  <c:y val="1.612374724601406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-7.4054147521113536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5182709356148066E-16"/>
                  <c:y val="-5.703929227588275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'[24.xlsx]Partida 24'!$K$63:$K$66</c:f>
              <c:strCache>
                <c:ptCount val="4"/>
                <c:pt idx="0">
                  <c:v>SUB.DE ENERGÍA</c:v>
                </c:pt>
                <c:pt idx="1">
                  <c:v>CNE</c:v>
                </c:pt>
                <c:pt idx="2">
                  <c:v>CCHEN</c:v>
                </c:pt>
                <c:pt idx="3">
                  <c:v>SEC</c:v>
                </c:pt>
              </c:strCache>
            </c:strRef>
          </c:cat>
          <c:val>
            <c:numRef>
              <c:f>'[24.xlsx]Partida 24'!$L$63:$L$66</c:f>
              <c:numCache>
                <c:formatCode>#,##0</c:formatCode>
                <c:ptCount val="4"/>
                <c:pt idx="0">
                  <c:v>97983329</c:v>
                </c:pt>
                <c:pt idx="1">
                  <c:v>7879440</c:v>
                </c:pt>
                <c:pt idx="2">
                  <c:v>11493758</c:v>
                </c:pt>
                <c:pt idx="3">
                  <c:v>14494813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88911344"/>
        <c:axId val="488911736"/>
      </c:barChart>
      <c:catAx>
        <c:axId val="488911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8911736"/>
        <c:crosses val="autoZero"/>
        <c:auto val="1"/>
        <c:lblAlgn val="ctr"/>
        <c:lblOffset val="100"/>
        <c:noMultiLvlLbl val="0"/>
      </c:catAx>
      <c:valAx>
        <c:axId val="488911736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889113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2018 - 2019 - 2020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'[24.xlsx]Partida 24'!$C$29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'[24.xlsx]Partida 24'!$D$28:$O$28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24'!$D$29:$O$29</c:f>
              <c:numCache>
                <c:formatCode>0.0%</c:formatCode>
                <c:ptCount val="12"/>
                <c:pt idx="0">
                  <c:v>0.13358897202290518</c:v>
                </c:pt>
                <c:pt idx="1">
                  <c:v>4.4185991048746383E-2</c:v>
                </c:pt>
                <c:pt idx="2">
                  <c:v>7.6715616051498958E-2</c:v>
                </c:pt>
                <c:pt idx="3">
                  <c:v>8.4475860511934661E-2</c:v>
                </c:pt>
                <c:pt idx="4">
                  <c:v>6.5127871892063011E-2</c:v>
                </c:pt>
                <c:pt idx="5">
                  <c:v>0.15585403210467766</c:v>
                </c:pt>
                <c:pt idx="6">
                  <c:v>2.940958627796714E-2</c:v>
                </c:pt>
                <c:pt idx="7">
                  <c:v>0.11749397126291769</c:v>
                </c:pt>
                <c:pt idx="8">
                  <c:v>3.5724283054241704E-2</c:v>
                </c:pt>
                <c:pt idx="9">
                  <c:v>7.4643709041696552E-2</c:v>
                </c:pt>
                <c:pt idx="10">
                  <c:v>7.3622543082942887E-2</c:v>
                </c:pt>
                <c:pt idx="11">
                  <c:v>0.18965646108979958</c:v>
                </c:pt>
              </c:numCache>
            </c:numRef>
          </c:val>
        </c:ser>
        <c:ser>
          <c:idx val="1"/>
          <c:order val="1"/>
          <c:tx>
            <c:strRef>
              <c:f>'[24.xlsx]Partida 24'!$C$30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'[24.xlsx]Partida 24'!$D$28:$O$28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24'!$D$30:$O$30</c:f>
              <c:numCache>
                <c:formatCode>0.0%</c:formatCode>
                <c:ptCount val="12"/>
                <c:pt idx="0">
                  <c:v>2.9489514965630573E-2</c:v>
                </c:pt>
                <c:pt idx="1">
                  <c:v>2.4712899588940636E-2</c:v>
                </c:pt>
                <c:pt idx="2">
                  <c:v>5.0004615215432285E-2</c:v>
                </c:pt>
                <c:pt idx="3">
                  <c:v>2.5889508134970297E-2</c:v>
                </c:pt>
                <c:pt idx="4">
                  <c:v>0.21273257855693783</c:v>
                </c:pt>
                <c:pt idx="5">
                  <c:v>9.3630555543766494E-2</c:v>
                </c:pt>
                <c:pt idx="6">
                  <c:v>2.8491377456921027E-2</c:v>
                </c:pt>
                <c:pt idx="7">
                  <c:v>0.13016288312325397</c:v>
                </c:pt>
                <c:pt idx="8">
                  <c:v>0.12944066839762591</c:v>
                </c:pt>
                <c:pt idx="9">
                  <c:v>6.5777962332592865E-2</c:v>
                </c:pt>
                <c:pt idx="10">
                  <c:v>7.4843215659944215E-2</c:v>
                </c:pt>
                <c:pt idx="11">
                  <c:v>0.10126071254335593</c:v>
                </c:pt>
              </c:numCache>
            </c:numRef>
          </c:val>
        </c:ser>
        <c:ser>
          <c:idx val="2"/>
          <c:order val="2"/>
          <c:tx>
            <c:strRef>
              <c:f>'[24.xlsx]Partida 24'!$C$31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'[24.xlsx]Partida 24'!$D$28:$O$28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24'!$D$31:$G$31</c:f>
              <c:numCache>
                <c:formatCode>0.0%</c:formatCode>
                <c:ptCount val="4"/>
                <c:pt idx="0">
                  <c:v>3.0553963274093383E-2</c:v>
                </c:pt>
                <c:pt idx="1">
                  <c:v>5.5451988580472525E-2</c:v>
                </c:pt>
                <c:pt idx="2">
                  <c:v>0.1248060936091728</c:v>
                </c:pt>
                <c:pt idx="3">
                  <c:v>2.5947355010044294E-2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88581584"/>
        <c:axId val="488586288"/>
      </c:barChart>
      <c:catAx>
        <c:axId val="488581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8586288"/>
        <c:crosses val="autoZero"/>
        <c:auto val="1"/>
        <c:lblAlgn val="ctr"/>
        <c:lblOffset val="100"/>
        <c:noMultiLvlLbl val="0"/>
      </c:catAx>
      <c:valAx>
        <c:axId val="48858628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858158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2018 - 2019 - 2020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'[24.xlsx]Partida 24'!$C$22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'[24.xlsx]Partida 24'!$D$21:$O$21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24'!$D$22:$O$22</c:f>
              <c:numCache>
                <c:formatCode>0.0%</c:formatCode>
                <c:ptCount val="12"/>
                <c:pt idx="0">
                  <c:v>0.13358897202290518</c:v>
                </c:pt>
                <c:pt idx="1">
                  <c:v>0.17775483774971609</c:v>
                </c:pt>
                <c:pt idx="2">
                  <c:v>0.25447045380121508</c:v>
                </c:pt>
                <c:pt idx="3">
                  <c:v>0.3389463143131497</c:v>
                </c:pt>
                <c:pt idx="4">
                  <c:v>0.40381408567322236</c:v>
                </c:pt>
                <c:pt idx="5">
                  <c:v>0.55782014529575974</c:v>
                </c:pt>
                <c:pt idx="6">
                  <c:v>0.58661018438823764</c:v>
                </c:pt>
                <c:pt idx="7">
                  <c:v>0.70355215876654731</c:v>
                </c:pt>
                <c:pt idx="8">
                  <c:v>0.71242812771316577</c:v>
                </c:pt>
                <c:pt idx="9">
                  <c:v>0.78707183675486236</c:v>
                </c:pt>
                <c:pt idx="10">
                  <c:v>0.84891990104604731</c:v>
                </c:pt>
                <c:pt idx="11">
                  <c:v>0.96780355177090882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'[24.xlsx]Partida 24'!$C$23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'[24.xlsx]Partida 24'!$D$21:$O$21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24'!$D$23:$O$23</c:f>
              <c:numCache>
                <c:formatCode>0.0%</c:formatCode>
                <c:ptCount val="12"/>
                <c:pt idx="0">
                  <c:v>2.9489514965630573E-2</c:v>
                </c:pt>
                <c:pt idx="1">
                  <c:v>5.4202414554571213E-2</c:v>
                </c:pt>
                <c:pt idx="2">
                  <c:v>0.10419221258901394</c:v>
                </c:pt>
                <c:pt idx="3">
                  <c:v>0.13008172072398425</c:v>
                </c:pt>
                <c:pt idx="4">
                  <c:v>0.34281429928092205</c:v>
                </c:pt>
                <c:pt idx="5">
                  <c:v>0.43635897156786557</c:v>
                </c:pt>
                <c:pt idx="6">
                  <c:v>0.4614760143190037</c:v>
                </c:pt>
                <c:pt idx="7">
                  <c:v>0.59286048481124587</c:v>
                </c:pt>
                <c:pt idx="8">
                  <c:v>0.72230115320887178</c:v>
                </c:pt>
                <c:pt idx="9">
                  <c:v>0.7880791155414647</c:v>
                </c:pt>
                <c:pt idx="10">
                  <c:v>0.86283188139909017</c:v>
                </c:pt>
                <c:pt idx="11">
                  <c:v>0.97224769985894033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'[24.xlsx]Partida 24'!$C$24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2.4747899047084097E-2"/>
                  <c:y val="-2.8802872122618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0934873808855148E-2"/>
                  <c:y val="-2.88028721226187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2373949523542076E-2"/>
                  <c:y val="2.52025131072911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856092428531313E-2"/>
                  <c:y val="-1.80017950766366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'[24.xlsx]Partida 24'!$D$21:$O$21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24'!$D$24:$G$24</c:f>
              <c:numCache>
                <c:formatCode>0.0%</c:formatCode>
                <c:ptCount val="4"/>
                <c:pt idx="0">
                  <c:v>3.0553963274093383E-2</c:v>
                </c:pt>
                <c:pt idx="1">
                  <c:v>8.6005951854565901E-2</c:v>
                </c:pt>
                <c:pt idx="2">
                  <c:v>0.21040423177267473</c:v>
                </c:pt>
                <c:pt idx="3">
                  <c:v>0.23980422720506822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8654736"/>
        <c:axId val="488655520"/>
      </c:lineChart>
      <c:catAx>
        <c:axId val="488654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8655520"/>
        <c:crosses val="autoZero"/>
        <c:auto val="1"/>
        <c:lblAlgn val="ctr"/>
        <c:lblOffset val="100"/>
        <c:noMultiLvlLbl val="0"/>
      </c:catAx>
      <c:valAx>
        <c:axId val="48865552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865473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289E8D-92A4-4606-893C-178F29EF2895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1C52B-3277-4D3D-9DD1-11587E4F537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6006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7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8864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4825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1003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24-07-2020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432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6534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2820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8809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4318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8109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7820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3790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1815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1010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ABRIL DE 2020</a:t>
            </a:r>
            <a:r>
              <a:rPr lang="es-CL" sz="2000" b="1" dirty="0">
                <a:solidFill>
                  <a:prstClr val="black"/>
                </a:solidFill>
              </a:rPr>
              <a:t/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24:</a:t>
            </a:r>
            <a:r>
              <a:rPr lang="es-CL" sz="2400" b="1" dirty="0">
                <a:latin typeface="+mn-lt"/>
              </a:rPr>
              <a:t/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ENERGÍA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>
                <a:solidFill>
                  <a:prstClr val="black"/>
                </a:solidFill>
              </a:rPr>
              <a:t>Valparaíso, </a:t>
            </a:r>
            <a:r>
              <a:rPr lang="es-CL" sz="1200" dirty="0" smtClean="0">
                <a:solidFill>
                  <a:prstClr val="black"/>
                </a:solidFill>
              </a:rPr>
              <a:t>mayo 2020</a:t>
            </a:r>
            <a:endParaRPr lang="es-CL" sz="1200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>
              <a:solidFill>
                <a:prstClr val="white"/>
              </a:solidFill>
            </a:endParaRPr>
          </a:p>
        </p:txBody>
      </p:sp>
      <p:pic>
        <p:nvPicPr>
          <p:cNvPr id="8230" name="Picture 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43" y="548680"/>
            <a:ext cx="5893374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29264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3719" y="5445224"/>
            <a:ext cx="8210798" cy="305729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15551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ENERGIZACIÓN RURAL Y SOCIAL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079378"/>
              </p:ext>
            </p:extLst>
          </p:nvPr>
        </p:nvGraphicFramePr>
        <p:xfrm>
          <a:off x="446290" y="1796108"/>
          <a:ext cx="8229601" cy="3361086"/>
        </p:xfrm>
        <a:graphic>
          <a:graphicData uri="http://schemas.openxmlformats.org/drawingml/2006/table">
            <a:tbl>
              <a:tblPr/>
              <a:tblGrid>
                <a:gridCol w="761842"/>
                <a:gridCol w="281427"/>
                <a:gridCol w="281427"/>
                <a:gridCol w="2481672"/>
                <a:gridCol w="761842"/>
                <a:gridCol w="761842"/>
                <a:gridCol w="761842"/>
                <a:gridCol w="761842"/>
                <a:gridCol w="693618"/>
                <a:gridCol w="682247"/>
              </a:tblGrid>
              <a:tr h="18300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5506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78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6.058.264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6.051.973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-6.291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402.148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230.988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225.980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-5.008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74.936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47.509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46.226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-1.283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5.206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1.261.980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1.261.980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31.399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1.261.980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1.261.980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31.399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Programa Energización Rural y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1.261.980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1.261.980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31.399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287.949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287.949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4.517.787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4.517.787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4.517.787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4.517.787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24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- Programa 05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4.517.787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4.517.787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2.658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2.658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9337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8890" y="5805264"/>
            <a:ext cx="8157593" cy="289924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265963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DE ACCIÓN DE EFICIENCIA ENERGÉTICA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188619"/>
              </p:ext>
            </p:extLst>
          </p:nvPr>
        </p:nvGraphicFramePr>
        <p:xfrm>
          <a:off x="435485" y="1710196"/>
          <a:ext cx="8229598" cy="3833905"/>
        </p:xfrm>
        <a:graphic>
          <a:graphicData uri="http://schemas.openxmlformats.org/drawingml/2006/table">
            <a:tbl>
              <a:tblPr/>
              <a:tblGrid>
                <a:gridCol w="796221"/>
                <a:gridCol w="294126"/>
                <a:gridCol w="294126"/>
                <a:gridCol w="2222289"/>
                <a:gridCol w="796221"/>
                <a:gridCol w="796221"/>
                <a:gridCol w="796221"/>
                <a:gridCol w="796221"/>
                <a:gridCol w="724918"/>
                <a:gridCol w="713034"/>
              </a:tblGrid>
              <a:tr h="16358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096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46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10.217.678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9.430.602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-787.076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1.100.273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1.545.462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1.506.917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-38.545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418.279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445.585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433.554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-12.031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8.419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2.286.091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2.286.091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2.015.064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2.015.064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de Eficiencia Energética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2.015.064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2.015.064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271.027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271.027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7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Plan de Acción de Eficiencia Energética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271.027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271.027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507.184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507.184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5.940.540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5.204.040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-736.500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5.904.630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5.168.130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-736.500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de Eficiencia Energética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5.904.630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5.168.130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-736.500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7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Plan de Acción de Eficiencia Energética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98.981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98.981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84870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5108" y="5373216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12776"/>
            <a:ext cx="791040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207668"/>
              </p:ext>
            </p:extLst>
          </p:nvPr>
        </p:nvGraphicFramePr>
        <p:xfrm>
          <a:off x="468436" y="1969746"/>
          <a:ext cx="8102601" cy="2708367"/>
        </p:xfrm>
        <a:graphic>
          <a:graphicData uri="http://schemas.openxmlformats.org/drawingml/2006/table">
            <a:tbl>
              <a:tblPr/>
              <a:tblGrid>
                <a:gridCol w="798932"/>
                <a:gridCol w="295128"/>
                <a:gridCol w="295128"/>
                <a:gridCol w="2074838"/>
                <a:gridCol w="798932"/>
                <a:gridCol w="798932"/>
                <a:gridCol w="798932"/>
                <a:gridCol w="798932"/>
                <a:gridCol w="727386"/>
                <a:gridCol w="715461"/>
              </a:tblGrid>
              <a:tr h="18939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8002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85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7.879.440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7.692.985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-186.455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1.770.582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5.138.109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5.089.113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-48.996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1.582.668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2.476.520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2.409.654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-66.866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154.050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2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264.811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185.368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-79.443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45.144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-13.543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214.537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150.176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-64.361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2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30051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4449" y="5961836"/>
            <a:ext cx="8190687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4067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 ENERGÍA NUCLEAR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388405"/>
              </p:ext>
            </p:extLst>
          </p:nvPr>
        </p:nvGraphicFramePr>
        <p:xfrm>
          <a:off x="457202" y="1745253"/>
          <a:ext cx="8229598" cy="4110100"/>
        </p:xfrm>
        <a:graphic>
          <a:graphicData uri="http://schemas.openxmlformats.org/drawingml/2006/table">
            <a:tbl>
              <a:tblPr/>
              <a:tblGrid>
                <a:gridCol w="791648"/>
                <a:gridCol w="292437"/>
                <a:gridCol w="292437"/>
                <a:gridCol w="2256790"/>
                <a:gridCol w="791648"/>
                <a:gridCol w="791648"/>
                <a:gridCol w="791648"/>
                <a:gridCol w="791648"/>
                <a:gridCol w="720755"/>
                <a:gridCol w="708939"/>
              </a:tblGrid>
              <a:tr h="1677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23" marR="9423" marT="94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23" marR="9423" marT="94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376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01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11.493.758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11.866.340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372.582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3.855.063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7.515.572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7.439.862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-75.710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2.383.739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3.192.211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3.106.021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-86.190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431.587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Internacional de Energía Atómica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282.817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197.972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-84.845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20.623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25.137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-10.773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-1.539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161.133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112.793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-48.340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8.497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15.544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10.881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-4.663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65.100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45.570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-19.530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11.755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488.764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488.764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399.787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488.764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488.764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399.787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32881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5" y="5733256"/>
            <a:ext cx="8064896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573712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33723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SUPERINTENDENCIA DE ELECTRICIDAD Y COMBUSTIBLES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5171633"/>
              </p:ext>
            </p:extLst>
          </p:nvPr>
        </p:nvGraphicFramePr>
        <p:xfrm>
          <a:off x="357830" y="2046309"/>
          <a:ext cx="8102601" cy="3407204"/>
        </p:xfrm>
        <a:graphic>
          <a:graphicData uri="http://schemas.openxmlformats.org/drawingml/2006/table">
            <a:tbl>
              <a:tblPr/>
              <a:tblGrid>
                <a:gridCol w="798932"/>
                <a:gridCol w="295128"/>
                <a:gridCol w="295128"/>
                <a:gridCol w="2074838"/>
                <a:gridCol w="798932"/>
                <a:gridCol w="798932"/>
                <a:gridCol w="798932"/>
                <a:gridCol w="798932"/>
                <a:gridCol w="727386"/>
                <a:gridCol w="715461"/>
              </a:tblGrid>
              <a:tr h="18618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7019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43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14.494.813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14.132.660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-362.153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4.848.816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11.543.849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11.451.461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-92.388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3.960.158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2.254.658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2.193.782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-60.876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569.084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157.074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157.074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6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696.296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487.407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-208.889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72.717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-21.815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89.262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62.483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-26.779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534.317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374.022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-160.295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9178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944195"/>
            <a:ext cx="7011278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F5A9BC23-2D27-4636-8105-11CA1CE501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6148035"/>
              </p:ext>
            </p:extLst>
          </p:nvPr>
        </p:nvGraphicFramePr>
        <p:xfrm>
          <a:off x="467543" y="1643856"/>
          <a:ext cx="8157591" cy="4161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62242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5578102"/>
            <a:ext cx="6795254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B1D6CABC-2701-463D-8BB1-882D6AA341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7506715"/>
              </p:ext>
            </p:extLst>
          </p:nvPr>
        </p:nvGraphicFramePr>
        <p:xfrm>
          <a:off x="899592" y="1639093"/>
          <a:ext cx="7272808" cy="39390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810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5661248"/>
            <a:ext cx="7011278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9986188"/>
              </p:ext>
            </p:extLst>
          </p:nvPr>
        </p:nvGraphicFramePr>
        <p:xfrm>
          <a:off x="414337" y="1660524"/>
          <a:ext cx="8210798" cy="3856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6937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0464" y="5303863"/>
            <a:ext cx="7011278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8" name="1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3597"/>
              </p:ext>
            </p:extLst>
          </p:nvPr>
        </p:nvGraphicFramePr>
        <p:xfrm>
          <a:off x="414337" y="1665287"/>
          <a:ext cx="8210798" cy="35274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5348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9446" y="5373216"/>
            <a:ext cx="8072996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8"/>
            <a:ext cx="6989463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6163654"/>
              </p:ext>
            </p:extLst>
          </p:nvPr>
        </p:nvGraphicFramePr>
        <p:xfrm>
          <a:off x="459446" y="1894318"/>
          <a:ext cx="8165691" cy="2686813"/>
        </p:xfrm>
        <a:graphic>
          <a:graphicData uri="http://schemas.openxmlformats.org/drawingml/2006/table">
            <a:tbl>
              <a:tblPr/>
              <a:tblGrid>
                <a:gridCol w="860222"/>
                <a:gridCol w="2298205"/>
                <a:gridCol w="860222"/>
                <a:gridCol w="860222"/>
                <a:gridCol w="860222"/>
                <a:gridCol w="860222"/>
                <a:gridCol w="783188"/>
                <a:gridCol w="783188"/>
              </a:tblGrid>
              <a:tr h="190217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82538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21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131.851.340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130.340.684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-1.510.656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31.256.247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38.444.939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38.003.542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-441.397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12.238.129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15.064.161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14.657.399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-406.762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1.722.331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65.167.561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65.167.561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12.596.005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2.523.471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12617355,0%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12617355,0%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1.847.247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1.293.073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-554.174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172.639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399.787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10.458.327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9.721.827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-736.500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1.008.478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1.567.975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0063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80058" y="5481039"/>
            <a:ext cx="8176517" cy="26826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0058" y="1484784"/>
            <a:ext cx="6856238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RESUMEN POR CAPÍTULOS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6085099"/>
              </p:ext>
            </p:extLst>
          </p:nvPr>
        </p:nvGraphicFramePr>
        <p:xfrm>
          <a:off x="446516" y="1916562"/>
          <a:ext cx="8229597" cy="3312637"/>
        </p:xfrm>
        <a:graphic>
          <a:graphicData uri="http://schemas.openxmlformats.org/drawingml/2006/table">
            <a:tbl>
              <a:tblPr/>
              <a:tblGrid>
                <a:gridCol w="288555"/>
                <a:gridCol w="288555"/>
                <a:gridCol w="3162567"/>
                <a:gridCol w="773328"/>
                <a:gridCol w="773328"/>
                <a:gridCol w="773328"/>
                <a:gridCol w="773328"/>
                <a:gridCol w="704075"/>
                <a:gridCol w="692533"/>
              </a:tblGrid>
              <a:tr h="2345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657" marR="8657" marT="8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57" marR="8657" marT="8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182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078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97.983.329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96.648.699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-1.334.630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20.781.786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7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77.962.852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77.515.289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-447.563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18.590.813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Desarrollo de Energías Renovables no Convencionales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3.744.535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3.650.835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-93.700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688.552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31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Energización Rural y Social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6.058.264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6.051.973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-6.291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402.148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31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Acción de Eficiencia Energética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10.217.678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9.430.602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-787.076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1.100.273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31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ENERGÍA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7.879.440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7.692.985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-186.455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1.770.582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31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 ENERGÍA NUCLEAR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11.493.758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11.866.340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372.582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3.855.063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78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ELECTRICIDAD Y COMBUSTIBLES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14.494.813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14.132.660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-362.153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4.848.816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7601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8435" y="5949280"/>
            <a:ext cx="8210798" cy="30054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13441"/>
            <a:ext cx="7328935" cy="19166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1379485"/>
              </p:ext>
            </p:extLst>
          </p:nvPr>
        </p:nvGraphicFramePr>
        <p:xfrm>
          <a:off x="457199" y="1664844"/>
          <a:ext cx="8229601" cy="4068404"/>
        </p:xfrm>
        <a:graphic>
          <a:graphicData uri="http://schemas.openxmlformats.org/drawingml/2006/table">
            <a:tbl>
              <a:tblPr/>
              <a:tblGrid>
                <a:gridCol w="734688"/>
                <a:gridCol w="271396"/>
                <a:gridCol w="271396"/>
                <a:gridCol w="2686545"/>
                <a:gridCol w="734688"/>
                <a:gridCol w="734688"/>
                <a:gridCol w="734688"/>
                <a:gridCol w="734688"/>
                <a:gridCol w="668895"/>
                <a:gridCol w="657929"/>
              </a:tblGrid>
              <a:tr h="15954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706" marR="8706" marT="87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06" marR="8706" marT="87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8860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94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77.962.852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77.515.289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-447.563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18.590.813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11.893.124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11.725.105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-168.019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3.637.828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6.208.512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6.040.853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-167.659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549.863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59.107.964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59.107.964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12.228.106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500.955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500.955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Prospectiva y Política Energética y Desarrollo Sustentable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500.955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500.955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58.521.878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58.521.878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12.228.106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Nacional del Petróleo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58.521.878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58.521.878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12.228.106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85.131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85.131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Internacional de Energía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85.131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85.131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1.408.282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1.408.282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372.951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261.066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-111.885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74.970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5.746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-2.462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3.989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11.081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7.757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-3.324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4.309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3.016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-1.293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4.181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138,6%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349.353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244.547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-104.806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61.220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380.301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380.301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691.764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181,9%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181,9%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352.927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352.927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352.927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27.374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27.374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27.374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311.463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6808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354" y="5403782"/>
            <a:ext cx="8157592" cy="263819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570044"/>
            <a:ext cx="7034032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APOYO AL DESARROLLO DE ENERGÍAS RENOVABLES NO CONVENCIONALES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3753214"/>
              </p:ext>
            </p:extLst>
          </p:nvPr>
        </p:nvGraphicFramePr>
        <p:xfrm>
          <a:off x="432718" y="2001844"/>
          <a:ext cx="8229597" cy="3155347"/>
        </p:xfrm>
        <a:graphic>
          <a:graphicData uri="http://schemas.openxmlformats.org/drawingml/2006/table">
            <a:tbl>
              <a:tblPr/>
              <a:tblGrid>
                <a:gridCol w="743354"/>
                <a:gridCol w="274597"/>
                <a:gridCol w="274597"/>
                <a:gridCol w="2621157"/>
                <a:gridCol w="743354"/>
                <a:gridCol w="743354"/>
                <a:gridCol w="743354"/>
                <a:gridCol w="743354"/>
                <a:gridCol w="676785"/>
                <a:gridCol w="665691"/>
              </a:tblGrid>
              <a:tr h="16233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817" marR="8817" marT="8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17" marR="8817" marT="8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714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30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3.744.535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3.650.835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-93.700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688.552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577.835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565.104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-12.731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180.521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439.166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427.309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-11.857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4.122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2.497.162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2.497.162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305.000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1.327.401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1.327.401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1.327.401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1.327.401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1.169.761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1.169.761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305.000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4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Desarrollo de Energías Renovables no Convencionales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1.169.761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1.169.761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305.000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162.982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162.982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230.372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161.260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-69.112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16.194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230.372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161.260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-69.112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16.194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19.733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19.733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97442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2397</Words>
  <Application>Microsoft Office PowerPoint</Application>
  <PresentationFormat>Presentación en pantalla (4:3)</PresentationFormat>
  <Paragraphs>1376</Paragraphs>
  <Slides>14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8" baseType="lpstr">
      <vt:lpstr>Arial</vt:lpstr>
      <vt:lpstr>Calibri</vt:lpstr>
      <vt:lpstr>Verdana</vt:lpstr>
      <vt:lpstr>Tema de Office</vt:lpstr>
      <vt:lpstr>EJECUCIÓN ACUMULADA DE GASTOS PRESUPUESTARIOS AL MES DE ABRIL DE 2020 PARTIDA 24: MINISTERIO DE ENERGÍA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ABRIL DE 2020  PARTIDA 24 MINISTERIO DE ENERGÍA</vt:lpstr>
      <vt:lpstr>EJECUCIÓN ACUMULADA DE GASTOS A ABRIL DE 2020  PARTIDA 24 RESUMEN POR CAPÍTULOS</vt:lpstr>
      <vt:lpstr>EJECUCIÓN ACUMULADA DE GASTOS A ABRIL DE 2020  PARTIDA 24. CAPÍTULO 01. PROGRAMA 01:  SUBSECRETARÍA DE ENERGÍA</vt:lpstr>
      <vt:lpstr>EJECUCIÓN ACUMULADA DE GASTOS A ABRIL DE 2020  PARTIDA 24. CAPÍTULO 01. PROGRAMA 03:  APOYO AL DESARROLLO DE ENERGÍAS RENOVABLES NO CONVENCIONALES</vt:lpstr>
      <vt:lpstr>EJECUCIÓN ACUMULADA DE GASTOS A ABRIL DE 2020  PARTIDA 24. CAPÍTULO 01. PROGRAMA 04:  PROGRAMA ENERGIZACIÓN RURAL Y SOCIAL</vt:lpstr>
      <vt:lpstr>EJECUCIÓN ACUMULADA DE GASTOS A ABRIL DE 2020  PARTIDA 24. CAPÍTULO 01. PROGRAMA 05:  PLAN DE ACCIÓN DE EFICIENCIA ENERGÉTICA</vt:lpstr>
      <vt:lpstr>EJECUCIÓN ACUMULADA DE GASTOS A ABRIL DE 2020  PARTIDA 24. CAPÍTULO 02. PROGRAMA 01:  COMISIÓN NACIONAL DE ENERGÍA</vt:lpstr>
      <vt:lpstr>EJECUCIÓN ACUMULADA DE GASTOS A ABRIL DE 2020  PARTIDA 24. CAPÍTULO 03. PROGRAMA 01:  COMISIÓN CHILENA DE ENERGÍA NUCLEAR</vt:lpstr>
      <vt:lpstr>EJECUCIÓN ACUMULADA DE GASTOS A ABRIL DE 2020  PARTIDA 24. CAPÍTULO 04. PROGRAMA 01:  SUPERINTENDENCIA DE ELECTRICIDAD Y COMBUSTIBLES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mora</cp:lastModifiedBy>
  <cp:revision>7</cp:revision>
  <dcterms:created xsi:type="dcterms:W3CDTF">2020-01-06T13:02:34Z</dcterms:created>
  <dcterms:modified xsi:type="dcterms:W3CDTF">2020-07-24T21:06:25Z</dcterms:modified>
</cp:coreProperties>
</file>