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</a:t>
            </a:r>
            <a:r>
              <a:rPr lang="es-CL" sz="1100" b="1" baseline="0"/>
              <a:t> de Presupuesto Inicial por Subtítulo de Gastos</a:t>
            </a:r>
            <a:endParaRPr lang="es-CL" sz="11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5F2-4409-B984-85D830F8A1B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B87-4A16-93F4-24FFD2F3021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7B87-4A16-93F4-24FFD2F3021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7B87-4A16-93F4-24FFD2F3021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2B59-4FBF-8A49-93020848967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CE69-4CB5-91B0-85C012FCC9A7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'[22.xlsx]Partida 22'!$C$7:$C$13</c:f>
              <c:strCache>
                <c:ptCount val="7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INTEGROS AL FISCO                                                               </c:v>
                </c:pt>
                <c:pt idx="4">
                  <c:v>OTROS GASTOS CORRIENTES                                                         </c:v>
                </c:pt>
                <c:pt idx="5">
                  <c:v>ADQUISICIÓN DE ACTIVOS NO FINANCIEROS                                           </c:v>
                </c:pt>
                <c:pt idx="6">
                  <c:v>SERVICIO DE LA DEUDA                                                            </c:v>
                </c:pt>
              </c:strCache>
            </c:strRef>
          </c:cat>
          <c:val>
            <c:numRef>
              <c:f>'[22.xlsx]Partida 22'!$D$7:$D$13</c:f>
              <c:numCache>
                <c:formatCode>#,##0</c:formatCode>
                <c:ptCount val="7"/>
                <c:pt idx="0">
                  <c:v>10558953</c:v>
                </c:pt>
                <c:pt idx="1">
                  <c:v>2176126</c:v>
                </c:pt>
                <c:pt idx="2">
                  <c:v>234500</c:v>
                </c:pt>
                <c:pt idx="5">
                  <c:v>338046</c:v>
                </c:pt>
                <c:pt idx="6">
                  <c:v>1040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5F2-4409-B984-85D830F8A1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 Presupuesto Inicial por Programas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8997110529054448E-2"/>
                  <c:y val="-3.2121736091311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4998888665020962E-2"/>
                  <c:y val="-2.04411047853798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2.9997777330041924E-2"/>
                  <c:y val="-2.04411047853798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'[22.xlsx]Resumen Capítulos '!$AI$7:$AI$9</c:f>
              <c:strCache>
                <c:ptCount val="3"/>
                <c:pt idx="0">
                  <c:v>Secretaría General de la Presidencia de la República</c:v>
                </c:pt>
                <c:pt idx="1">
                  <c:v>Gobierno Digital</c:v>
                </c:pt>
                <c:pt idx="2">
                  <c:v>Consejo de Auditoría Interna General de Gobierno</c:v>
                </c:pt>
              </c:strCache>
            </c:strRef>
          </c:cat>
          <c:val>
            <c:numRef>
              <c:f>'[22.xlsx]Resumen Capítulos '!$AJ$7:$AJ$9</c:f>
              <c:numCache>
                <c:formatCode>#,##0_ ;[Red]\-#,##0\ </c:formatCode>
                <c:ptCount val="3"/>
                <c:pt idx="0">
                  <c:v>9349884</c:v>
                </c:pt>
                <c:pt idx="1">
                  <c:v>2579853</c:v>
                </c:pt>
                <c:pt idx="2">
                  <c:v>1378928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DC3-4083-9752-07625D2237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04708232"/>
        <c:axId val="304707840"/>
        <c:axId val="0"/>
      </c:bar3DChart>
      <c:catAx>
        <c:axId val="304708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04707840"/>
        <c:crosses val="autoZero"/>
        <c:auto val="1"/>
        <c:lblAlgn val="ctr"/>
        <c:lblOffset val="100"/>
        <c:noMultiLvlLbl val="0"/>
      </c:catAx>
      <c:valAx>
        <c:axId val="3047078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;[Red]\-#,##0\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04708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2018 - 2019 - 2020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'[22.xlsx]Partida 22'!$C$34</c:f>
              <c:strCache>
                <c:ptCount val="1"/>
                <c:pt idx="0">
                  <c:v>% Ejecución Ppto. Vigente 2018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'[22.xlsx]Partida 22'!$D$33:$O$33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22'!$D$34:$O$34</c:f>
              <c:numCache>
                <c:formatCode>0.0%</c:formatCode>
                <c:ptCount val="12"/>
                <c:pt idx="0">
                  <c:v>6.4000000000000001E-2</c:v>
                </c:pt>
                <c:pt idx="1">
                  <c:v>7.0999999999999994E-2</c:v>
                </c:pt>
                <c:pt idx="2">
                  <c:v>0.09</c:v>
                </c:pt>
                <c:pt idx="3">
                  <c:v>6.2E-2</c:v>
                </c:pt>
                <c:pt idx="4">
                  <c:v>5.6000000000000001E-2</c:v>
                </c:pt>
                <c:pt idx="5">
                  <c:v>7.9000000000000001E-2</c:v>
                </c:pt>
                <c:pt idx="6">
                  <c:v>5.8000000000000003E-2</c:v>
                </c:pt>
                <c:pt idx="7">
                  <c:v>6.4000000000000001E-2</c:v>
                </c:pt>
                <c:pt idx="8">
                  <c:v>7.3999999999999996E-2</c:v>
                </c:pt>
                <c:pt idx="9">
                  <c:v>7.1999999999999995E-2</c:v>
                </c:pt>
                <c:pt idx="10">
                  <c:v>7.8E-2</c:v>
                </c:pt>
                <c:pt idx="11">
                  <c:v>0.13900000000000001</c:v>
                </c:pt>
              </c:numCache>
            </c:numRef>
          </c:val>
        </c:ser>
        <c:ser>
          <c:idx val="1"/>
          <c:order val="1"/>
          <c:tx>
            <c:strRef>
              <c:f>'[22.xlsx]Partida 22'!$C$35</c:f>
              <c:strCache>
                <c:ptCount val="1"/>
                <c:pt idx="0">
                  <c:v>% Ejecución Ppto. Vigente 2019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'[22.xlsx]Partida 22'!$D$33:$O$33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22'!$D$35:$O$35</c:f>
              <c:numCache>
                <c:formatCode>0.0%</c:formatCode>
                <c:ptCount val="12"/>
                <c:pt idx="0">
                  <c:v>4.8788274364109742E-2</c:v>
                </c:pt>
                <c:pt idx="1">
                  <c:v>4.8525247205986388E-2</c:v>
                </c:pt>
                <c:pt idx="2">
                  <c:v>7.2051120895765514E-2</c:v>
                </c:pt>
                <c:pt idx="3">
                  <c:v>8.8094419060687712E-2</c:v>
                </c:pt>
                <c:pt idx="4">
                  <c:v>6.8652831931847069E-2</c:v>
                </c:pt>
                <c:pt idx="5">
                  <c:v>7.4608773416349833E-2</c:v>
                </c:pt>
                <c:pt idx="6">
                  <c:v>6.4312162034176543E-2</c:v>
                </c:pt>
                <c:pt idx="7">
                  <c:v>5.9825949276114246E-2</c:v>
                </c:pt>
                <c:pt idx="8">
                  <c:v>8.1073657315751307E-2</c:v>
                </c:pt>
                <c:pt idx="9">
                  <c:v>5.7529608281146775E-2</c:v>
                </c:pt>
                <c:pt idx="10">
                  <c:v>8.4867353093451753E-2</c:v>
                </c:pt>
                <c:pt idx="11">
                  <c:v>9.5903175427645468E-2</c:v>
                </c:pt>
              </c:numCache>
            </c:numRef>
          </c:val>
        </c:ser>
        <c:ser>
          <c:idx val="2"/>
          <c:order val="2"/>
          <c:tx>
            <c:strRef>
              <c:f>'[22.xlsx]Partida 22'!$C$36</c:f>
              <c:strCache>
                <c:ptCount val="1"/>
                <c:pt idx="0">
                  <c:v>% Ejecución Ppto. Vigente 2020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'[22.xlsx]Partida 22'!$D$33:$O$33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22'!$D$36:$G$36</c:f>
              <c:numCache>
                <c:formatCode>0.0%</c:formatCode>
                <c:ptCount val="4"/>
                <c:pt idx="0">
                  <c:v>5.1245710971010237E-2</c:v>
                </c:pt>
                <c:pt idx="1">
                  <c:v>7.6302225169117582E-2</c:v>
                </c:pt>
                <c:pt idx="2">
                  <c:v>8.0856397351659462E-2</c:v>
                </c:pt>
                <c:pt idx="3">
                  <c:v>6.5930604734010037E-2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304707448"/>
        <c:axId val="304708624"/>
      </c:barChart>
      <c:catAx>
        <c:axId val="304707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304708624"/>
        <c:crosses val="autoZero"/>
        <c:auto val="0"/>
        <c:lblAlgn val="ctr"/>
        <c:lblOffset val="100"/>
        <c:noMultiLvlLbl val="0"/>
      </c:catAx>
      <c:valAx>
        <c:axId val="304708624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30470744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9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2018 - 2019 -2020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0611703858804723"/>
          <c:y val="0.12704160939123985"/>
          <c:w val="0.87301867968258351"/>
          <c:h val="0.62601748745903807"/>
        </c:manualLayout>
      </c:layout>
      <c:lineChart>
        <c:grouping val="standard"/>
        <c:varyColors val="0"/>
        <c:ser>
          <c:idx val="0"/>
          <c:order val="0"/>
          <c:tx>
            <c:strRef>
              <c:f>'[22.xlsx]Partida 22'!$C$30</c:f>
              <c:strCache>
                <c:ptCount val="1"/>
                <c:pt idx="0">
                  <c:v>% Ejecución Ppto. Vigente 2018</c:v>
                </c:pt>
              </c:strCache>
            </c:strRef>
          </c:tx>
          <c:marker>
            <c:symbol val="none"/>
          </c:marker>
          <c:cat>
            <c:strRef>
              <c:f>'[22.xlsx]Partida 22'!$D$29:$O$29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22'!$D$30:$O$30</c:f>
              <c:numCache>
                <c:formatCode>0.0%</c:formatCode>
                <c:ptCount val="12"/>
                <c:pt idx="0">
                  <c:v>6.4000000000000001E-2</c:v>
                </c:pt>
                <c:pt idx="1">
                  <c:v>0.13500000000000001</c:v>
                </c:pt>
                <c:pt idx="2">
                  <c:v>0.22500000000000001</c:v>
                </c:pt>
                <c:pt idx="3">
                  <c:v>0.28699999999999998</c:v>
                </c:pt>
                <c:pt idx="4">
                  <c:v>0.34300000000000003</c:v>
                </c:pt>
                <c:pt idx="5">
                  <c:v>0.42199999999999999</c:v>
                </c:pt>
                <c:pt idx="6">
                  <c:v>0.499</c:v>
                </c:pt>
                <c:pt idx="7">
                  <c:v>0.55100000000000005</c:v>
                </c:pt>
                <c:pt idx="8">
                  <c:v>0.63400000000000001</c:v>
                </c:pt>
                <c:pt idx="9">
                  <c:v>0.70599999999999996</c:v>
                </c:pt>
                <c:pt idx="10">
                  <c:v>0.78400000000000003</c:v>
                </c:pt>
                <c:pt idx="11">
                  <c:v>0.91200000000000003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'[22.xlsx]Partida 22'!$C$31</c:f>
              <c:strCache>
                <c:ptCount val="1"/>
                <c:pt idx="0">
                  <c:v>% Ejecución Ppto. Vigente 2019</c:v>
                </c:pt>
              </c:strCache>
            </c:strRef>
          </c:tx>
          <c:marker>
            <c:symbol val="none"/>
          </c:marker>
          <c:cat>
            <c:strRef>
              <c:f>'[22.xlsx]Partida 22'!$D$29:$O$29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22'!$D$31:$O$31</c:f>
              <c:numCache>
                <c:formatCode>0.0%</c:formatCode>
                <c:ptCount val="12"/>
                <c:pt idx="0">
                  <c:v>4.8788274364109742E-2</c:v>
                </c:pt>
                <c:pt idx="1">
                  <c:v>9.5017883832777872E-2</c:v>
                </c:pt>
                <c:pt idx="2">
                  <c:v>0.16697491048839322</c:v>
                </c:pt>
                <c:pt idx="3">
                  <c:v>0.25227534328439871</c:v>
                </c:pt>
                <c:pt idx="4">
                  <c:v>0.32092817521624584</c:v>
                </c:pt>
                <c:pt idx="5">
                  <c:v>0.39553694863259564</c:v>
                </c:pt>
                <c:pt idx="6">
                  <c:v>0.45159121966379406</c:v>
                </c:pt>
                <c:pt idx="7">
                  <c:v>0.51217391328155604</c:v>
                </c:pt>
                <c:pt idx="8">
                  <c:v>0.59324757059730737</c:v>
                </c:pt>
                <c:pt idx="9">
                  <c:v>0.65077717887845421</c:v>
                </c:pt>
                <c:pt idx="10">
                  <c:v>0.73564453197190594</c:v>
                </c:pt>
                <c:pt idx="11">
                  <c:v>0.84674093125431615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'[22.xlsx]Partida 22'!$C$32</c:f>
              <c:strCache>
                <c:ptCount val="1"/>
                <c:pt idx="0">
                  <c:v>% Ejecución Ppto. Vigente 2020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1.8921179595960975E-2"/>
                  <c:y val="-9.0445118218508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4.0377625466055042E-2"/>
                  <c:y val="-5.814053829475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4.114338829979116E-2"/>
                  <c:y val="-7.183707274934901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9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9988539107254854E-2"/>
                      <c:h val="4.2249043506943688E-2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-3.8632455131274064E-2"/>
                  <c:y val="-5.88351659592339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9.0395480225988742E-2"/>
                  <c:y val="-2.91666666666667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'[22.xlsx]Partida 22'!$D$29:$O$29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22'!$D$32:$G$32</c:f>
              <c:numCache>
                <c:formatCode>0.0%</c:formatCode>
                <c:ptCount val="4"/>
                <c:pt idx="0">
                  <c:v>5.1245710971010237E-2</c:v>
                </c:pt>
                <c:pt idx="1">
                  <c:v>0.12708940516152498</c:v>
                </c:pt>
                <c:pt idx="2">
                  <c:v>0.20782047240017504</c:v>
                </c:pt>
                <c:pt idx="3">
                  <c:v>0.27897630890105263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43746224"/>
        <c:axId val="443747400"/>
      </c:lineChart>
      <c:catAx>
        <c:axId val="443746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43747400"/>
        <c:crosses val="autoZero"/>
        <c:auto val="1"/>
        <c:lblAlgn val="ctr"/>
        <c:lblOffset val="100"/>
        <c:tickLblSkip val="1"/>
        <c:noMultiLvlLbl val="0"/>
      </c:catAx>
      <c:valAx>
        <c:axId val="443747400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4374622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9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A5450F-4677-43BE-9C7E-B4400C2E49DE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0EA340-DFCA-43BB-B9A6-C85ED8D89B4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5220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9385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210113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3334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7064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89350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484643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74591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0913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34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0860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21423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1479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88295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1213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B0A40-DE7D-4E11-90D7-C0210F1DAF2D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08306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5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ABRIL DE 2020</a:t>
            </a:r>
            <a:r>
              <a:rPr lang="es-CL" sz="2000" b="1" dirty="0">
                <a:latin typeface="+mn-lt"/>
              </a:rPr>
              <a:t/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22: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SECRETARÍA DE LA PRESIDENCIA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55005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mayo 2020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61" name="Picture 19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548680"/>
            <a:ext cx="4603203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8181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985BDD69-CFCD-4AD8-8AC8-777786FF0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>
            <a:extLst>
              <a:ext uri="{FF2B5EF4-FFF2-40B4-BE49-F238E27FC236}">
                <a16:creationId xmlns="" xmlns:a16="http://schemas.microsoft.com/office/drawing/2014/main" id="{C23BC3B4-D605-44B1-A8BB-F6F5BFC88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833" y="41951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graphicFrame>
        <p:nvGraphicFramePr>
          <p:cNvPr id="9" name="Marcador de contenido 8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2F366E96-78ED-4890-9B92-28711AB155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4664149"/>
              </p:ext>
            </p:extLst>
          </p:nvPr>
        </p:nvGraphicFramePr>
        <p:xfrm>
          <a:off x="457199" y="1600200"/>
          <a:ext cx="3970783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Gráfico 9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CDC9624D-E01D-4D08-BF65-69FE2A8C3B1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7066409"/>
              </p:ext>
            </p:extLst>
          </p:nvPr>
        </p:nvGraphicFramePr>
        <p:xfrm>
          <a:off x="4427983" y="1600200"/>
          <a:ext cx="4233647" cy="4349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73732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57200" y="550591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9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31640" y="6293929"/>
            <a:ext cx="6192688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DIPRES.</a:t>
            </a:r>
          </a:p>
        </p:txBody>
      </p:sp>
      <p:graphicFrame>
        <p:nvGraphicFramePr>
          <p:cNvPr id="8" name="2 Gráfico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3928113"/>
              </p:ext>
            </p:extLst>
          </p:nvPr>
        </p:nvGraphicFramePr>
        <p:xfrm>
          <a:off x="539552" y="1628800"/>
          <a:ext cx="8147247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9475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504401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="" xmlns:a16="http://schemas.microsoft.com/office/drawing/2014/main" id="{5F96A09F-2EEE-441F-8CD0-C4AB24F31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71600" y="6012921"/>
            <a:ext cx="753518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9" name="1 Gráfico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2284370"/>
              </p:ext>
            </p:extLst>
          </p:nvPr>
        </p:nvGraphicFramePr>
        <p:xfrm>
          <a:off x="467544" y="1438923"/>
          <a:ext cx="8219255" cy="44383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26929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80010" y="836712"/>
            <a:ext cx="77643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0010" y="5419434"/>
            <a:ext cx="784887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2130246"/>
            <a:ext cx="7848872" cy="3186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2258831"/>
              </p:ext>
            </p:extLst>
          </p:nvPr>
        </p:nvGraphicFramePr>
        <p:xfrm>
          <a:off x="480010" y="2448917"/>
          <a:ext cx="7764397" cy="2708277"/>
        </p:xfrm>
        <a:graphic>
          <a:graphicData uri="http://schemas.openxmlformats.org/drawingml/2006/table">
            <a:tbl>
              <a:tblPr/>
              <a:tblGrid>
                <a:gridCol w="890397"/>
                <a:gridCol w="2501751"/>
                <a:gridCol w="890397"/>
                <a:gridCol w="890397"/>
                <a:gridCol w="890397"/>
                <a:gridCol w="890397"/>
                <a:gridCol w="810661"/>
              </a:tblGrid>
              <a:tr h="194316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95091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86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13.308.665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13.112.393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-196.272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3.658.047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10.558.953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10.281.175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-277.778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3.088.963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2.176.126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2.136.126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346.576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234.500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77.785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338.046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323.046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120.157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121.195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831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4864" y="908720"/>
            <a:ext cx="75608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22,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50800" y="5157192"/>
            <a:ext cx="705678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37815" y="1878568"/>
            <a:ext cx="7488833" cy="33341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188875"/>
              </p:ext>
            </p:extLst>
          </p:nvPr>
        </p:nvGraphicFramePr>
        <p:xfrm>
          <a:off x="714863" y="2590742"/>
          <a:ext cx="7560841" cy="2206409"/>
        </p:xfrm>
        <a:graphic>
          <a:graphicData uri="http://schemas.openxmlformats.org/drawingml/2006/table">
            <a:tbl>
              <a:tblPr/>
              <a:tblGrid>
                <a:gridCol w="800595"/>
                <a:gridCol w="295741"/>
                <a:gridCol w="2545174"/>
                <a:gridCol w="800595"/>
                <a:gridCol w="800595"/>
                <a:gridCol w="800595"/>
                <a:gridCol w="800595"/>
                <a:gridCol w="716951"/>
              </a:tblGrid>
              <a:tr h="222028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79963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914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Gral de la Presidencia de la República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13.308.665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13.112.393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-196.272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3.658.047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46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la Presidencia de la República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9.349.884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9.028.392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-321.492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2.567.370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91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Digital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2.579.853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2.703.538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123.685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681.388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91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de Auditoría Interna General de Gobierno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1.378.928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1.380.463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409.289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1561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173787"/>
            <a:ext cx="783367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06382" y="764704"/>
            <a:ext cx="7942830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01: SECRETARÍA GENERAL DE LA PRESIDENCIA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89611" y="1916832"/>
            <a:ext cx="7860248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</a:p>
          <a:p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4845351"/>
              </p:ext>
            </p:extLst>
          </p:nvPr>
        </p:nvGraphicFramePr>
        <p:xfrm>
          <a:off x="606381" y="2259657"/>
          <a:ext cx="7942832" cy="3914126"/>
        </p:xfrm>
        <a:graphic>
          <a:graphicData uri="http://schemas.openxmlformats.org/drawingml/2006/table">
            <a:tbl>
              <a:tblPr/>
              <a:tblGrid>
                <a:gridCol w="728501"/>
                <a:gridCol w="269110"/>
                <a:gridCol w="269110"/>
                <a:gridCol w="3109719"/>
                <a:gridCol w="728501"/>
                <a:gridCol w="728501"/>
                <a:gridCol w="728501"/>
                <a:gridCol w="728501"/>
                <a:gridCol w="652388"/>
              </a:tblGrid>
              <a:tr h="17493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3573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95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9.349.884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9.028.392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-321.492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2.567.370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9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7.969.134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7.691.913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-277.221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2.327.982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9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1.237.659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1.197.659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-40.000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219.893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9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45.216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45.216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9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45.216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45.216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9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Latinoamericano de Administración para el Desarrollo (CLAD)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25.209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25.209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9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las Naciones Unidas para las democracias (UNDEF)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6.669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6.669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9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Mecanismo de Seguimiento de la Implementación de la Convención Interamericana contra la Corrupción (MESICIC)                                                                       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6.669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6.669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9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Academia Internacional Contra la Corrupción (IACA)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6.669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6.669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9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9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9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96.845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81.845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-15.000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10.273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9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20.664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15.664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-5.000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9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28.215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28.215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9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47.966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37.966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-10.000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9.892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9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9.223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8.193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9.222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9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9.223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8.193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9.222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6686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4615" y="5406525"/>
            <a:ext cx="796477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32272" y="836712"/>
            <a:ext cx="784887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04: GOBIERNO DIGITAL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3528" y="2132856"/>
            <a:ext cx="7806951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1931927"/>
              </p:ext>
            </p:extLst>
          </p:nvPr>
        </p:nvGraphicFramePr>
        <p:xfrm>
          <a:off x="632274" y="2482056"/>
          <a:ext cx="7848869" cy="2924468"/>
        </p:xfrm>
        <a:graphic>
          <a:graphicData uri="http://schemas.openxmlformats.org/drawingml/2006/table">
            <a:tbl>
              <a:tblPr/>
              <a:tblGrid>
                <a:gridCol w="821037"/>
                <a:gridCol w="303293"/>
                <a:gridCol w="303293"/>
                <a:gridCol w="2401841"/>
                <a:gridCol w="821037"/>
                <a:gridCol w="821037"/>
                <a:gridCol w="821037"/>
                <a:gridCol w="821037"/>
                <a:gridCol w="735257"/>
              </a:tblGrid>
              <a:tr h="16135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413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14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2.579.853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2.703.538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123.685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681.388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135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1.339.676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1.339.119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372.712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135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809.692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809.692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107.207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135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189.284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189.284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77.785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13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189.284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189.284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77.785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13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Estado - BID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189.284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189.284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77.785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135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13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135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13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135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241.201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241.201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13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27.702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13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213.499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213.499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135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110.429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110.429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110.429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0612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9611" y="5085184"/>
            <a:ext cx="7742591" cy="43713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9611" y="764704"/>
            <a:ext cx="786024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05: CONSEJO DE AUDITORÍA INTERNA GENERAL DE GOBIERNO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9611" y="2060848"/>
            <a:ext cx="7860248" cy="2996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5575640"/>
              </p:ext>
            </p:extLst>
          </p:nvPr>
        </p:nvGraphicFramePr>
        <p:xfrm>
          <a:off x="589611" y="2819358"/>
          <a:ext cx="7860247" cy="2049800"/>
        </p:xfrm>
        <a:graphic>
          <a:graphicData uri="http://schemas.openxmlformats.org/drawingml/2006/table">
            <a:tbl>
              <a:tblPr/>
              <a:tblGrid>
                <a:gridCol w="843293"/>
                <a:gridCol w="311515"/>
                <a:gridCol w="311515"/>
                <a:gridCol w="2265564"/>
                <a:gridCol w="843293"/>
                <a:gridCol w="843293"/>
                <a:gridCol w="843293"/>
                <a:gridCol w="843293"/>
                <a:gridCol w="755188"/>
              </a:tblGrid>
              <a:tr h="21864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6960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869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1.378.928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1.380.463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409.289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8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1.250.143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1.250.143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388.269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8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128.775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128.775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8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8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69940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928</Words>
  <Application>Microsoft Office PowerPoint</Application>
  <PresentationFormat>Presentación en pantalla (4:3)</PresentationFormat>
  <Paragraphs>489</Paragraphs>
  <Slides>9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Calibri</vt:lpstr>
      <vt:lpstr>Verdana</vt:lpstr>
      <vt:lpstr>Tema de Office</vt:lpstr>
      <vt:lpstr>EJECUCIÓN ACUMULADA DE GASTOS PRESUPUESTARIOS AL MES DE ABRIL DE 2020 PARTIDA 22: MINISTERIO SECRETARÍA DE LA PRESIDENCIA</vt:lpstr>
      <vt:lpstr>EJECUCIÓN ACUMULADA DE GASTOS A ABRIL DE 2020  PARTIDA 22 MINISTERIO SECRETARÍA GENERAL DE LA PRESIDENCIA</vt:lpstr>
      <vt:lpstr>EJECUCIÓN ACUMULADA DE GASTOS A ABRIL DE 2020  PARTIDA 22 MINISTERIO SECRETARÍA GENERAL DE LA PRESIDENCIA</vt:lpstr>
      <vt:lpstr>COMPORTAMIENTO DE LA EJECUCIÓN ACUMULADA DE GASTOS A ABRIL DE 2020  PARTIDA 22 MINISTERIO SECRETARÍA GENERAL DE LA PRESIDENCIA</vt:lpstr>
      <vt:lpstr>EJECUCIÓN ACUMULADA DE GASTOS A ABRIL DE 2020  PARTIDA 22 MINISTERIO SECRETARÍA GENERAL DE LA PRESIDENCIA</vt:lpstr>
      <vt:lpstr>EJECUCIÓN ACUMULADA DE GASTOS A ABRIL DE 2020  PARTIDA 22, RESUMEN POR CAPÍTULOS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EJECUCIÓN ACUMULADA DE GASTOS PRESUPUESTARIOS AL MES DE JULIO 2019 PARTIDA 22: MINISTERIO SECRETARÍA DE LA PRESIDENCIA</dc:title>
  <dc:creator>Claudia Soto</dc:creator>
  <cp:lastModifiedBy>claudia mora</cp:lastModifiedBy>
  <cp:revision>7</cp:revision>
  <dcterms:created xsi:type="dcterms:W3CDTF">2019-11-13T19:07:15Z</dcterms:created>
  <dcterms:modified xsi:type="dcterms:W3CDTF">2020-09-16T00:04:26Z</dcterms:modified>
</cp:coreProperties>
</file>