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>
                <a:effectLst/>
              </a:rPr>
              <a:t>Distribución Presupuesto Inicial por Subtítulos de Gasto</a:t>
            </a:r>
            <a:endParaRPr lang="es-CL" sz="10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80258712230909E-2"/>
          <c:y val="0.26726770630279401"/>
          <c:w val="0.94669490298291337"/>
          <c:h val="0.34874065951916827"/>
        </c:manualLayout>
      </c:layout>
      <c:pie3DChart>
        <c:varyColors val="1"/>
        <c:ser>
          <c:idx val="0"/>
          <c:order val="0"/>
          <c:tx>
            <c:strRef>
              <c:f>'Partida 21'!$D$67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8-4BB4-9F00-0196913708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8-4BB4-9F00-0196913708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38-4BB4-9F00-0196913708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38-4BB4-9F00-0196913708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38-4BB4-9F00-019691370886}"/>
              </c:ext>
            </c:extLst>
          </c:dPt>
          <c:dLbls>
            <c:dLbl>
              <c:idx val="0"/>
              <c:layout>
                <c:manualLayout>
                  <c:x val="-3.0649676609711362E-2"/>
                  <c:y val="-2.363858874003712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8-4BB4-9F00-0196913708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8-4BB4-9F00-0196913708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21'!$C$68:$C$72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SALDO FINAL DE CAJA 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21'!$D$68:$D$72</c:f>
              <c:numCache>
                <c:formatCode>#,##0</c:formatCode>
                <c:ptCount val="5"/>
                <c:pt idx="0">
                  <c:v>75847919</c:v>
                </c:pt>
                <c:pt idx="1">
                  <c:v>16013670</c:v>
                </c:pt>
                <c:pt idx="2">
                  <c:v>435921639</c:v>
                </c:pt>
                <c:pt idx="3">
                  <c:v>0</c:v>
                </c:pt>
                <c:pt idx="4">
                  <c:v>141858440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8-4BB4-9F00-0196913708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63272173102E-2"/>
          <c:y val="0.83411010169468092"/>
          <c:w val="0.96122163145174166"/>
          <c:h val="0.1442096073491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</a:p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21'!$M$66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21'!$L$67:$L$75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21'!$M$67:$M$75</c:f>
              <c:numCache>
                <c:formatCode>#,##0</c:formatCode>
                <c:ptCount val="9"/>
                <c:pt idx="0">
                  <c:v>314378385000</c:v>
                </c:pt>
                <c:pt idx="1">
                  <c:v>90505436000</c:v>
                </c:pt>
                <c:pt idx="2">
                  <c:v>8468001000</c:v>
                </c:pt>
                <c:pt idx="3">
                  <c:v>128541457000</c:v>
                </c:pt>
                <c:pt idx="4">
                  <c:v>28800995000</c:v>
                </c:pt>
                <c:pt idx="5">
                  <c:v>42187938000</c:v>
                </c:pt>
                <c:pt idx="6">
                  <c:v>21667001000</c:v>
                </c:pt>
                <c:pt idx="7">
                  <c:v>4654753000</c:v>
                </c:pt>
                <c:pt idx="8">
                  <c:v>58374917000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21A-B1DE-633343BD8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21'!$D$30:$O$30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2C-4EAC-A15F-997EDCCB34DC}"/>
            </c:ext>
          </c:extLst>
        </c:ser>
        <c:ser>
          <c:idx val="0"/>
          <c:order val="1"/>
          <c:tx>
            <c:strRef>
              <c:f>'Partida 21'!$C$31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2C-4EAC-A15F-997EDCCB34DC}"/>
            </c:ext>
          </c:extLst>
        </c:ser>
        <c:ser>
          <c:idx val="1"/>
          <c:order val="2"/>
          <c:tx>
            <c:strRef>
              <c:f>'Partida 21'!$C$32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2C-4EAC-A15F-997EDCCB34DC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2C-4EAC-A15F-997EDCCB34DC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02C-4EAC-A15F-997EDCCB34DC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2C-4EAC-A15F-997EDCCB34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21'!$D$32:$G$32</c:f>
              <c:numCache>
                <c:formatCode>0.0%</c:formatCode>
                <c:ptCount val="4"/>
                <c:pt idx="0">
                  <c:v>5.1202352557555356E-2</c:v>
                </c:pt>
                <c:pt idx="1">
                  <c:v>9.8407249973095551E-2</c:v>
                </c:pt>
                <c:pt idx="2">
                  <c:v>0.13489266111366494</c:v>
                </c:pt>
                <c:pt idx="3">
                  <c:v>0.12165148822440885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2C-4EAC-A15F-997EDCCB34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21'!$D$23:$O$23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05-4C72-8742-2EFB9B41012D}"/>
            </c:ext>
          </c:extLst>
        </c:ser>
        <c:ser>
          <c:idx val="0"/>
          <c:order val="1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05-4C72-8742-2EFB9B41012D}"/>
            </c:ext>
          </c:extLst>
        </c:ser>
        <c:ser>
          <c:idx val="1"/>
          <c:order val="2"/>
          <c:tx>
            <c:strRef>
              <c:f>'Partida 21'!$C$25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705-4C72-8742-2EFB9B41012D}"/>
              </c:ext>
            </c:extLst>
          </c:dPt>
          <c:dLbls>
            <c:dLbl>
              <c:idx val="0"/>
              <c:layout>
                <c:manualLayout>
                  <c:x val="-7.0104045106686164E-2"/>
                  <c:y val="-1.111161036261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05-4C72-8742-2EFB9B41012D}"/>
                </c:ext>
              </c:extLst>
            </c:dLbl>
            <c:dLbl>
              <c:idx val="1"/>
              <c:layout>
                <c:manualLayout>
                  <c:x val="-5.616224648985961E-2"/>
                  <c:y val="-4.0730282061739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05-4C72-8742-2EFB9B41012D}"/>
                </c:ext>
              </c:extLst>
            </c:dLbl>
            <c:dLbl>
              <c:idx val="2"/>
              <c:layout>
                <c:manualLayout>
                  <c:x val="-5.6162246489859631E-2"/>
                  <c:y val="-1.0973932158633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05-4C72-8742-2EFB9B41012D}"/>
                </c:ext>
              </c:extLst>
            </c:dLbl>
            <c:dLbl>
              <c:idx val="3"/>
              <c:layout>
                <c:manualLayout>
                  <c:x val="-9.36037441497660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05-4C72-8742-2EFB9B41012D}"/>
                </c:ext>
              </c:extLst>
            </c:dLbl>
            <c:dLbl>
              <c:idx val="4"/>
              <c:layout>
                <c:manualLayout>
                  <c:x val="-7.6268836391258615E-17"/>
                  <c:y val="1.0973932158632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05-4C72-8742-2EFB9B41012D}"/>
                </c:ext>
              </c:extLst>
            </c:dLbl>
            <c:dLbl>
              <c:idx val="5"/>
              <c:layout>
                <c:manualLayout>
                  <c:x val="-3.3281331253250133E-2"/>
                  <c:y val="2.9263819089687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05-4C72-8742-2EFB9B41012D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05-4C72-8742-2EFB9B41012D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05-4C72-8742-2EFB9B41012D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05-4C72-8742-2EFB9B41012D}"/>
                </c:ext>
              </c:extLst>
            </c:dLbl>
            <c:dLbl>
              <c:idx val="9"/>
              <c:layout>
                <c:manualLayout>
                  <c:x val="-3.1185031185031187E-2"/>
                  <c:y val="5.175597726230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05-4C72-8742-2EFB9B41012D}"/>
                </c:ext>
              </c:extLst>
            </c:dLbl>
            <c:dLbl>
              <c:idx val="10"/>
              <c:layout>
                <c:manualLayout>
                  <c:x val="-2.7041081643265883E-2"/>
                  <c:y val="6.584359295179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05-4C72-8742-2EFB9B41012D}"/>
                </c:ext>
              </c:extLst>
            </c:dLbl>
            <c:dLbl>
              <c:idx val="11"/>
              <c:layout>
                <c:manualLayout>
                  <c:x val="-1.66406656266250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05-4C72-8742-2EFB9B4101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21'!$D$25:$G$25</c:f>
              <c:numCache>
                <c:formatCode>0.0%</c:formatCode>
                <c:ptCount val="4"/>
                <c:pt idx="0">
                  <c:v>5.1202352557555356E-2</c:v>
                </c:pt>
                <c:pt idx="1">
                  <c:v>0.14956426516803251</c:v>
                </c:pt>
                <c:pt idx="2">
                  <c:v>0.28216792111043498</c:v>
                </c:pt>
                <c:pt idx="3">
                  <c:v>0.39679756928195009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705-4C72-8742-2EFB9B410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98A11D4-FFBF-4085-9683-8958C1957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71477"/>
              </p:ext>
            </p:extLst>
          </p:nvPr>
        </p:nvGraphicFramePr>
        <p:xfrm>
          <a:off x="515572" y="1720444"/>
          <a:ext cx="8060795" cy="4190801"/>
        </p:xfrm>
        <a:graphic>
          <a:graphicData uri="http://schemas.openxmlformats.org/drawingml/2006/table">
            <a:tbl>
              <a:tblPr/>
              <a:tblGrid>
                <a:gridCol w="270134">
                  <a:extLst>
                    <a:ext uri="{9D8B030D-6E8A-4147-A177-3AD203B41FA5}">
                      <a16:colId xmlns:a16="http://schemas.microsoft.com/office/drawing/2014/main" val="2385501565"/>
                    </a:ext>
                  </a:extLst>
                </a:gridCol>
                <a:gridCol w="270134">
                  <a:extLst>
                    <a:ext uri="{9D8B030D-6E8A-4147-A177-3AD203B41FA5}">
                      <a16:colId xmlns:a16="http://schemas.microsoft.com/office/drawing/2014/main" val="2104803541"/>
                    </a:ext>
                  </a:extLst>
                </a:gridCol>
                <a:gridCol w="270134">
                  <a:extLst>
                    <a:ext uri="{9D8B030D-6E8A-4147-A177-3AD203B41FA5}">
                      <a16:colId xmlns:a16="http://schemas.microsoft.com/office/drawing/2014/main" val="4101749539"/>
                    </a:ext>
                  </a:extLst>
                </a:gridCol>
                <a:gridCol w="3047109">
                  <a:extLst>
                    <a:ext uri="{9D8B030D-6E8A-4147-A177-3AD203B41FA5}">
                      <a16:colId xmlns:a16="http://schemas.microsoft.com/office/drawing/2014/main" val="1317585922"/>
                    </a:ext>
                  </a:extLst>
                </a:gridCol>
                <a:gridCol w="723959">
                  <a:extLst>
                    <a:ext uri="{9D8B030D-6E8A-4147-A177-3AD203B41FA5}">
                      <a16:colId xmlns:a16="http://schemas.microsoft.com/office/drawing/2014/main" val="1084226328"/>
                    </a:ext>
                  </a:extLst>
                </a:gridCol>
                <a:gridCol w="723959">
                  <a:extLst>
                    <a:ext uri="{9D8B030D-6E8A-4147-A177-3AD203B41FA5}">
                      <a16:colId xmlns:a16="http://schemas.microsoft.com/office/drawing/2014/main" val="2277948434"/>
                    </a:ext>
                  </a:extLst>
                </a:gridCol>
                <a:gridCol w="723959">
                  <a:extLst>
                    <a:ext uri="{9D8B030D-6E8A-4147-A177-3AD203B41FA5}">
                      <a16:colId xmlns:a16="http://schemas.microsoft.com/office/drawing/2014/main" val="64498242"/>
                    </a:ext>
                  </a:extLst>
                </a:gridCol>
                <a:gridCol w="723959">
                  <a:extLst>
                    <a:ext uri="{9D8B030D-6E8A-4147-A177-3AD203B41FA5}">
                      <a16:colId xmlns:a16="http://schemas.microsoft.com/office/drawing/2014/main" val="2242552604"/>
                    </a:ext>
                  </a:extLst>
                </a:gridCol>
                <a:gridCol w="659127">
                  <a:extLst>
                    <a:ext uri="{9D8B030D-6E8A-4147-A177-3AD203B41FA5}">
                      <a16:colId xmlns:a16="http://schemas.microsoft.com/office/drawing/2014/main" val="1276242267"/>
                    </a:ext>
                  </a:extLst>
                </a:gridCol>
                <a:gridCol w="648321">
                  <a:extLst>
                    <a:ext uri="{9D8B030D-6E8A-4147-A177-3AD203B41FA5}">
                      <a16:colId xmlns:a16="http://schemas.microsoft.com/office/drawing/2014/main" val="356442696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45547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74994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90.551.699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27.942.354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898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17.214.599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16.997.000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5.891.434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4511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2.557.917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2.502.163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-55.754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7420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25.734.478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25.704.478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13.041.755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0637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6781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571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24.905.377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24.875.377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13.007.110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1905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23.120.280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23.090.280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12.540.538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0169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466.572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8786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7395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560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882.908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-307.380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8058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-38.076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2676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597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5331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028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-169.851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217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43.807.154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43.795.652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4.567.426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3933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42.813.208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4.477.398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6457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30.333.368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1.487.906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399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2.894.074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7933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5.706.856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6292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2975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tu Hogar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3785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737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547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439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015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43196"/>
            <a:ext cx="81244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6098C5-821D-4510-ABC2-FC4D5E2F8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60930"/>
              </p:ext>
            </p:extLst>
          </p:nvPr>
        </p:nvGraphicFramePr>
        <p:xfrm>
          <a:off x="537887" y="1777186"/>
          <a:ext cx="8124406" cy="3017458"/>
        </p:xfrm>
        <a:graphic>
          <a:graphicData uri="http://schemas.openxmlformats.org/drawingml/2006/table">
            <a:tbl>
              <a:tblPr/>
              <a:tblGrid>
                <a:gridCol w="270362">
                  <a:extLst>
                    <a:ext uri="{9D8B030D-6E8A-4147-A177-3AD203B41FA5}">
                      <a16:colId xmlns:a16="http://schemas.microsoft.com/office/drawing/2014/main" val="3034438278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2860031389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3200044822"/>
                    </a:ext>
                  </a:extLst>
                </a:gridCol>
                <a:gridCol w="3106471">
                  <a:extLst>
                    <a:ext uri="{9D8B030D-6E8A-4147-A177-3AD203B41FA5}">
                      <a16:colId xmlns:a16="http://schemas.microsoft.com/office/drawing/2014/main" val="4224164986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2859435024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891624030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727348864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305784052"/>
                    </a:ext>
                  </a:extLst>
                </a:gridCol>
                <a:gridCol w="659686">
                  <a:extLst>
                    <a:ext uri="{9D8B030D-6E8A-4147-A177-3AD203B41FA5}">
                      <a16:colId xmlns:a16="http://schemas.microsoft.com/office/drawing/2014/main" val="3850920826"/>
                    </a:ext>
                  </a:extLst>
                </a:gridCol>
                <a:gridCol w="648871">
                  <a:extLst>
                    <a:ext uri="{9D8B030D-6E8A-4147-A177-3AD203B41FA5}">
                      <a16:colId xmlns:a16="http://schemas.microsoft.com/office/drawing/2014/main" val="178522098"/>
                    </a:ext>
                  </a:extLst>
                </a:gridCol>
              </a:tblGrid>
              <a:tr h="126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19842"/>
                  </a:ext>
                </a:extLst>
              </a:tr>
              <a:tr h="385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56209"/>
                  </a:ext>
                </a:extLst>
              </a:tr>
              <a:tr h="16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8.559.797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91.796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3.030.089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0898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3.991.443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3.959.638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-31.805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1.369.606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92627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803.104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785.595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-17.509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217.370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90708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3.489.012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3.450.658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-38.354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1.244.759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665325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3.460.255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3.421.901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-38.354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1.231.002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016987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911.088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902.893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343.035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70153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642.925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201.519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75564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1.707.504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1.677.345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-30.159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622.914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62952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198.738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4858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998133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02004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182.442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03782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63368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80.376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52160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649819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33.091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05249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47.707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2418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823944"/>
                  </a:ext>
                </a:extLst>
              </a:tr>
              <a:tr h="126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44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35789AD-600A-47F8-B199-6A9649EC6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36608"/>
              </p:ext>
            </p:extLst>
          </p:nvPr>
        </p:nvGraphicFramePr>
        <p:xfrm>
          <a:off x="509452" y="1885020"/>
          <a:ext cx="8094996" cy="4087260"/>
        </p:xfrm>
        <a:graphic>
          <a:graphicData uri="http://schemas.openxmlformats.org/drawingml/2006/table">
            <a:tbl>
              <a:tblPr/>
              <a:tblGrid>
                <a:gridCol w="266634">
                  <a:extLst>
                    <a:ext uri="{9D8B030D-6E8A-4147-A177-3AD203B41FA5}">
                      <a16:colId xmlns:a16="http://schemas.microsoft.com/office/drawing/2014/main" val="3840080256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1991293062"/>
                    </a:ext>
                  </a:extLst>
                </a:gridCol>
                <a:gridCol w="266634">
                  <a:extLst>
                    <a:ext uri="{9D8B030D-6E8A-4147-A177-3AD203B41FA5}">
                      <a16:colId xmlns:a16="http://schemas.microsoft.com/office/drawing/2014/main" val="1078968404"/>
                    </a:ext>
                  </a:extLst>
                </a:gridCol>
                <a:gridCol w="3146276">
                  <a:extLst>
                    <a:ext uri="{9D8B030D-6E8A-4147-A177-3AD203B41FA5}">
                      <a16:colId xmlns:a16="http://schemas.microsoft.com/office/drawing/2014/main" val="645331767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999318982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1298299860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26513985"/>
                    </a:ext>
                  </a:extLst>
                </a:gridCol>
                <a:gridCol w="714578">
                  <a:extLst>
                    <a:ext uri="{9D8B030D-6E8A-4147-A177-3AD203B41FA5}">
                      <a16:colId xmlns:a16="http://schemas.microsoft.com/office/drawing/2014/main" val="3457336072"/>
                    </a:ext>
                  </a:extLst>
                </a:gridCol>
                <a:gridCol w="650585">
                  <a:extLst>
                    <a:ext uri="{9D8B030D-6E8A-4147-A177-3AD203B41FA5}">
                      <a16:colId xmlns:a16="http://schemas.microsoft.com/office/drawing/2014/main" val="2999697273"/>
                    </a:ext>
                  </a:extLst>
                </a:gridCol>
                <a:gridCol w="639921">
                  <a:extLst>
                    <a:ext uri="{9D8B030D-6E8A-4147-A177-3AD203B41FA5}">
                      <a16:colId xmlns:a16="http://schemas.microsoft.com/office/drawing/2014/main" val="1257897930"/>
                    </a:ext>
                  </a:extLst>
                </a:gridCol>
              </a:tblGrid>
              <a:tr h="124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23183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596430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130.877.593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2.336.136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26.333.157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67521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10.628.696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10.497.359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-131.337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3.667.247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51399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1.520.610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1.487.467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-33.143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478.985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61802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19.613.791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5.703.430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44840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11.986.893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466.131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63230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8.156.382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324.971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7796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2.248.596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0603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66.518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61389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119.905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6875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439.764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53232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5.250.290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4.650.939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7515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4.206.402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3596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599.351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82293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444.537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91194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2.376.608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586.360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47874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865.437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3748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219.813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024326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584.292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63564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311.360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1638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10259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1.449.755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89043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191.797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134.435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-57.362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21.578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78126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42313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00637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54.122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21202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47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6D6B5D-C45A-4AE5-81A8-E9A0AC759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353705"/>
              </p:ext>
            </p:extLst>
          </p:nvPr>
        </p:nvGraphicFramePr>
        <p:xfrm>
          <a:off x="523880" y="1994579"/>
          <a:ext cx="8111240" cy="2190055"/>
        </p:xfrm>
        <a:graphic>
          <a:graphicData uri="http://schemas.openxmlformats.org/drawingml/2006/table">
            <a:tbl>
              <a:tblPr/>
              <a:tblGrid>
                <a:gridCol w="267169">
                  <a:extLst>
                    <a:ext uri="{9D8B030D-6E8A-4147-A177-3AD203B41FA5}">
                      <a16:colId xmlns:a16="http://schemas.microsoft.com/office/drawing/2014/main" val="2945948441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2809832415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2678891903"/>
                    </a:ext>
                  </a:extLst>
                </a:gridCol>
                <a:gridCol w="3152589">
                  <a:extLst>
                    <a:ext uri="{9D8B030D-6E8A-4147-A177-3AD203B41FA5}">
                      <a16:colId xmlns:a16="http://schemas.microsoft.com/office/drawing/2014/main" val="509020699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2772502620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389512850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3716011450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4269697274"/>
                    </a:ext>
                  </a:extLst>
                </a:gridCol>
                <a:gridCol w="651891">
                  <a:extLst>
                    <a:ext uri="{9D8B030D-6E8A-4147-A177-3AD203B41FA5}">
                      <a16:colId xmlns:a16="http://schemas.microsoft.com/office/drawing/2014/main" val="3439756410"/>
                    </a:ext>
                  </a:extLst>
                </a:gridCol>
                <a:gridCol w="641205">
                  <a:extLst>
                    <a:ext uri="{9D8B030D-6E8A-4147-A177-3AD203B41FA5}">
                      <a16:colId xmlns:a16="http://schemas.microsoft.com/office/drawing/2014/main" val="4019296651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170474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83964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92.406.955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88.834.395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-3.572.560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6.295.922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69005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82.407.492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78.834.932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-3.572.560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958.457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61336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76.243.034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72.670.474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-3.572.560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156.209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4056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1.144.113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340.161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25298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5.020.345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462.087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26140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15132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3.799.419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07284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43898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32053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4.179.608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10.310.146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8.716.240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7139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2.246.435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9556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517089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6.130.538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6.132.538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306626,9%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760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1097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3880" y="1341230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043B16B-9A8B-4A4A-8948-20B3B27F5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329464"/>
              </p:ext>
            </p:extLst>
          </p:nvPr>
        </p:nvGraphicFramePr>
        <p:xfrm>
          <a:off x="539552" y="1670663"/>
          <a:ext cx="8064895" cy="4351328"/>
        </p:xfrm>
        <a:graphic>
          <a:graphicData uri="http://schemas.openxmlformats.org/drawingml/2006/table">
            <a:tbl>
              <a:tblPr/>
              <a:tblGrid>
                <a:gridCol w="270271">
                  <a:extLst>
                    <a:ext uri="{9D8B030D-6E8A-4147-A177-3AD203B41FA5}">
                      <a16:colId xmlns:a16="http://schemas.microsoft.com/office/drawing/2014/main" val="1385065247"/>
                    </a:ext>
                  </a:extLst>
                </a:gridCol>
                <a:gridCol w="270271">
                  <a:extLst>
                    <a:ext uri="{9D8B030D-6E8A-4147-A177-3AD203B41FA5}">
                      <a16:colId xmlns:a16="http://schemas.microsoft.com/office/drawing/2014/main" val="3524829070"/>
                    </a:ext>
                  </a:extLst>
                </a:gridCol>
                <a:gridCol w="270271">
                  <a:extLst>
                    <a:ext uri="{9D8B030D-6E8A-4147-A177-3AD203B41FA5}">
                      <a16:colId xmlns:a16="http://schemas.microsoft.com/office/drawing/2014/main" val="1811590451"/>
                    </a:ext>
                  </a:extLst>
                </a:gridCol>
                <a:gridCol w="3048661">
                  <a:extLst>
                    <a:ext uri="{9D8B030D-6E8A-4147-A177-3AD203B41FA5}">
                      <a16:colId xmlns:a16="http://schemas.microsoft.com/office/drawing/2014/main" val="1946682316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864080337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286063915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174539814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415461168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3472606149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2982721934"/>
                    </a:ext>
                  </a:extLst>
                </a:gridCol>
              </a:tblGrid>
              <a:tr h="12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991920"/>
                  </a:ext>
                </a:extLst>
              </a:tr>
              <a:tr h="387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</a:t>
                      </a:r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Presupuestaría</a:t>
                      </a:r>
                      <a:endParaRPr lang="es-CL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908095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31.164.517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2.363.522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7.529.258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57585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5.305.824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5.275.778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1.893.105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09116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1.262.642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-46.982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52073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58113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68383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57827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22.105.650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2.903.154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78268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22.096.514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2.894.018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45335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9.042.547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206.630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22223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03955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884.546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28253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82632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461.608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2920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57.789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97736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2.029.711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87492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8.208.108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2.329.212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306523"/>
                  </a:ext>
                </a:extLst>
              </a:tr>
              <a:tr h="25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20657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62136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20574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8353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15535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108.099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90.099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95101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36.197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61691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5424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73975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66461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67.306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75818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2.408.709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13965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2.412.516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2.408.709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240870,9%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921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3293B92-E3F4-4B69-A67C-99D43FBB9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3769"/>
              </p:ext>
            </p:extLst>
          </p:nvPr>
        </p:nvGraphicFramePr>
        <p:xfrm>
          <a:off x="565809" y="1720674"/>
          <a:ext cx="7992887" cy="3416651"/>
        </p:xfrm>
        <a:graphic>
          <a:graphicData uri="http://schemas.openxmlformats.org/drawingml/2006/table">
            <a:tbl>
              <a:tblPr/>
              <a:tblGrid>
                <a:gridCol w="267858">
                  <a:extLst>
                    <a:ext uri="{9D8B030D-6E8A-4147-A177-3AD203B41FA5}">
                      <a16:colId xmlns:a16="http://schemas.microsoft.com/office/drawing/2014/main" val="1198442119"/>
                    </a:ext>
                  </a:extLst>
                </a:gridCol>
                <a:gridCol w="267858">
                  <a:extLst>
                    <a:ext uri="{9D8B030D-6E8A-4147-A177-3AD203B41FA5}">
                      <a16:colId xmlns:a16="http://schemas.microsoft.com/office/drawing/2014/main" val="3029233442"/>
                    </a:ext>
                  </a:extLst>
                </a:gridCol>
                <a:gridCol w="267858">
                  <a:extLst>
                    <a:ext uri="{9D8B030D-6E8A-4147-A177-3AD203B41FA5}">
                      <a16:colId xmlns:a16="http://schemas.microsoft.com/office/drawing/2014/main" val="1022874469"/>
                    </a:ext>
                  </a:extLst>
                </a:gridCol>
                <a:gridCol w="3021440">
                  <a:extLst>
                    <a:ext uri="{9D8B030D-6E8A-4147-A177-3AD203B41FA5}">
                      <a16:colId xmlns:a16="http://schemas.microsoft.com/office/drawing/2014/main" val="733972981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9226094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440184721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651393260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58957229"/>
                    </a:ext>
                  </a:extLst>
                </a:gridCol>
                <a:gridCol w="653574">
                  <a:extLst>
                    <a:ext uri="{9D8B030D-6E8A-4147-A177-3AD203B41FA5}">
                      <a16:colId xmlns:a16="http://schemas.microsoft.com/office/drawing/2014/main" val="3792954070"/>
                    </a:ext>
                  </a:extLst>
                </a:gridCol>
                <a:gridCol w="642859">
                  <a:extLst>
                    <a:ext uri="{9D8B030D-6E8A-4147-A177-3AD203B41FA5}">
                      <a16:colId xmlns:a16="http://schemas.microsoft.com/office/drawing/2014/main" val="309006759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17612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05827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53.358.565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11.170.627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14.860.617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3212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5.513.331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1.992.899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5340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356.016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219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41.265.077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8.355.760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9.222.838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0413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8508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9898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31.255.696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39.611.456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8.355.760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8.397.298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228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4.996.573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0876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318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4943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679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3.116.053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6611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9934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5996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8.825.233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8.355.760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4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7.956.714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2.399.480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3594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1.250.874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1.010.085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8292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4.183.077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1.231.140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9077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204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894945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0876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0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ABRILR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6B6CA6-CFF6-45B6-ACEF-29191D22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586347"/>
              </p:ext>
            </p:extLst>
          </p:nvPr>
        </p:nvGraphicFramePr>
        <p:xfrm>
          <a:off x="539552" y="1846236"/>
          <a:ext cx="8064897" cy="1808930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2049249390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4092768799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957059081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2842500382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39897395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765483098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701010036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454238017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429485460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195526306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96830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7935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6593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6720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692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08672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436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104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358.843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9898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358.843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9518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277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2.815.867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2.809.955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280995,5%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15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C6DDDCD-EC54-4DF4-B270-EE68C1835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463526"/>
              </p:ext>
            </p:extLst>
          </p:nvPr>
        </p:nvGraphicFramePr>
        <p:xfrm>
          <a:off x="518508" y="1801721"/>
          <a:ext cx="8010527" cy="3411707"/>
        </p:xfrm>
        <a:graphic>
          <a:graphicData uri="http://schemas.openxmlformats.org/drawingml/2006/table">
            <a:tbl>
              <a:tblPr/>
              <a:tblGrid>
                <a:gridCol w="268450">
                  <a:extLst>
                    <a:ext uri="{9D8B030D-6E8A-4147-A177-3AD203B41FA5}">
                      <a16:colId xmlns:a16="http://schemas.microsoft.com/office/drawing/2014/main" val="2120905249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863116304"/>
                    </a:ext>
                  </a:extLst>
                </a:gridCol>
                <a:gridCol w="268450">
                  <a:extLst>
                    <a:ext uri="{9D8B030D-6E8A-4147-A177-3AD203B41FA5}">
                      <a16:colId xmlns:a16="http://schemas.microsoft.com/office/drawing/2014/main" val="460322943"/>
                    </a:ext>
                  </a:extLst>
                </a:gridCol>
                <a:gridCol w="3028107">
                  <a:extLst>
                    <a:ext uri="{9D8B030D-6E8A-4147-A177-3AD203B41FA5}">
                      <a16:colId xmlns:a16="http://schemas.microsoft.com/office/drawing/2014/main" val="3204362662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3131476631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1257422679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3584203807"/>
                    </a:ext>
                  </a:extLst>
                </a:gridCol>
                <a:gridCol w="719444">
                  <a:extLst>
                    <a:ext uri="{9D8B030D-6E8A-4147-A177-3AD203B41FA5}">
                      <a16:colId xmlns:a16="http://schemas.microsoft.com/office/drawing/2014/main" val="3913427354"/>
                    </a:ext>
                  </a:extLst>
                </a:gridCol>
                <a:gridCol w="655016">
                  <a:extLst>
                    <a:ext uri="{9D8B030D-6E8A-4147-A177-3AD203B41FA5}">
                      <a16:colId xmlns:a16="http://schemas.microsoft.com/office/drawing/2014/main" val="2301299940"/>
                    </a:ext>
                  </a:extLst>
                </a:gridCol>
                <a:gridCol w="644278">
                  <a:extLst>
                    <a:ext uri="{9D8B030D-6E8A-4147-A177-3AD203B41FA5}">
                      <a16:colId xmlns:a16="http://schemas.microsoft.com/office/drawing/2014/main" val="333174376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51901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65069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22.019.927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5.225.660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290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9.171.451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9.064.982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2.897.242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7366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4.615.453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-148.102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505.178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896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3124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100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7.057.252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8938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0826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3515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4744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6822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608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1564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73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Latinoamericano de Planificación Económica y Social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2278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0145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1.143.435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9826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821.845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0231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9057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902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696.125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303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8900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598.373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805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7" y="811484"/>
            <a:ext cx="799302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63417" y="1516113"/>
            <a:ext cx="7984695" cy="3550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E996FA-F775-4814-B71A-3834F7F44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490542"/>
              </p:ext>
            </p:extLst>
          </p:nvPr>
        </p:nvGraphicFramePr>
        <p:xfrm>
          <a:off x="563417" y="1871170"/>
          <a:ext cx="7984695" cy="2496794"/>
        </p:xfrm>
        <a:graphic>
          <a:graphicData uri="http://schemas.openxmlformats.org/drawingml/2006/table">
            <a:tbl>
              <a:tblPr/>
              <a:tblGrid>
                <a:gridCol w="267584">
                  <a:extLst>
                    <a:ext uri="{9D8B030D-6E8A-4147-A177-3AD203B41FA5}">
                      <a16:colId xmlns:a16="http://schemas.microsoft.com/office/drawing/2014/main" val="648961189"/>
                    </a:ext>
                  </a:extLst>
                </a:gridCol>
                <a:gridCol w="267584">
                  <a:extLst>
                    <a:ext uri="{9D8B030D-6E8A-4147-A177-3AD203B41FA5}">
                      <a16:colId xmlns:a16="http://schemas.microsoft.com/office/drawing/2014/main" val="1456983169"/>
                    </a:ext>
                  </a:extLst>
                </a:gridCol>
                <a:gridCol w="267584">
                  <a:extLst>
                    <a:ext uri="{9D8B030D-6E8A-4147-A177-3AD203B41FA5}">
                      <a16:colId xmlns:a16="http://schemas.microsoft.com/office/drawing/2014/main" val="1755352534"/>
                    </a:ext>
                  </a:extLst>
                </a:gridCol>
                <a:gridCol w="3018342">
                  <a:extLst>
                    <a:ext uri="{9D8B030D-6E8A-4147-A177-3AD203B41FA5}">
                      <a16:colId xmlns:a16="http://schemas.microsoft.com/office/drawing/2014/main" val="3832644018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3996949577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1367963401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1485522627"/>
                    </a:ext>
                  </a:extLst>
                </a:gridCol>
                <a:gridCol w="717124">
                  <a:extLst>
                    <a:ext uri="{9D8B030D-6E8A-4147-A177-3AD203B41FA5}">
                      <a16:colId xmlns:a16="http://schemas.microsoft.com/office/drawing/2014/main" val="2900349497"/>
                    </a:ext>
                  </a:extLst>
                </a:gridCol>
                <a:gridCol w="652904">
                  <a:extLst>
                    <a:ext uri="{9D8B030D-6E8A-4147-A177-3AD203B41FA5}">
                      <a16:colId xmlns:a16="http://schemas.microsoft.com/office/drawing/2014/main" val="1460828725"/>
                    </a:ext>
                  </a:extLst>
                </a:gridCol>
                <a:gridCol w="642201">
                  <a:extLst>
                    <a:ext uri="{9D8B030D-6E8A-4147-A177-3AD203B41FA5}">
                      <a16:colId xmlns:a16="http://schemas.microsoft.com/office/drawing/2014/main" val="174115812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57195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183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4.878.219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495.545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834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1.264.538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441.791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7011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1.090.237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-51.605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432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2506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0733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93324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655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4089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583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7131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2070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7954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1771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062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92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FBF79D0-0D56-4C30-B4C7-BA2DD9F81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769706"/>
              </p:ext>
            </p:extLst>
          </p:nvPr>
        </p:nvGraphicFramePr>
        <p:xfrm>
          <a:off x="539549" y="1960312"/>
          <a:ext cx="8064899" cy="3008256"/>
        </p:xfrm>
        <a:graphic>
          <a:graphicData uri="http://schemas.openxmlformats.org/drawingml/2006/table">
            <a:tbl>
              <a:tblPr/>
              <a:tblGrid>
                <a:gridCol w="264945">
                  <a:extLst>
                    <a:ext uri="{9D8B030D-6E8A-4147-A177-3AD203B41FA5}">
                      <a16:colId xmlns:a16="http://schemas.microsoft.com/office/drawing/2014/main" val="3791270880"/>
                    </a:ext>
                  </a:extLst>
                </a:gridCol>
                <a:gridCol w="264945">
                  <a:extLst>
                    <a:ext uri="{9D8B030D-6E8A-4147-A177-3AD203B41FA5}">
                      <a16:colId xmlns:a16="http://schemas.microsoft.com/office/drawing/2014/main" val="2182896613"/>
                    </a:ext>
                  </a:extLst>
                </a:gridCol>
                <a:gridCol w="264945">
                  <a:extLst>
                    <a:ext uri="{9D8B030D-6E8A-4147-A177-3AD203B41FA5}">
                      <a16:colId xmlns:a16="http://schemas.microsoft.com/office/drawing/2014/main" val="3385283570"/>
                    </a:ext>
                  </a:extLst>
                </a:gridCol>
                <a:gridCol w="3147535">
                  <a:extLst>
                    <a:ext uri="{9D8B030D-6E8A-4147-A177-3AD203B41FA5}">
                      <a16:colId xmlns:a16="http://schemas.microsoft.com/office/drawing/2014/main" val="304008329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1264918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8202258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358310238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585505946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1822613187"/>
                    </a:ext>
                  </a:extLst>
                </a:gridCol>
                <a:gridCol w="635865">
                  <a:extLst>
                    <a:ext uri="{9D8B030D-6E8A-4147-A177-3AD203B41FA5}">
                      <a16:colId xmlns:a16="http://schemas.microsoft.com/office/drawing/2014/main" val="693362249"/>
                    </a:ext>
                  </a:extLst>
                </a:gridCol>
              </a:tblGrid>
              <a:tr h="1243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119631"/>
                  </a:ext>
                </a:extLst>
              </a:tr>
              <a:tr h="380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529826"/>
                  </a:ext>
                </a:extLst>
              </a:tr>
              <a:tr h="163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60.742.931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16.738.420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91694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58.374.417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16.738.420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25014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776284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196.748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0870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40.630.723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13.101.662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74201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19.998.773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9.999.387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552279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15.461.491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328829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5.170.459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3.102.275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500054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17.546.946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3.440.010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49622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4.086.321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14764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472.713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03791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3.436.972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289133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90325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2.807.188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462978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3.262.198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646969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2.920.004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22603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461.429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81077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62236"/>
                  </a:ext>
                </a:extLst>
              </a:tr>
              <a:tr h="124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2.368.514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907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983924"/>
              </p:ext>
            </p:extLst>
          </p:nvPr>
        </p:nvGraphicFramePr>
        <p:xfrm>
          <a:off x="500409" y="1974711"/>
          <a:ext cx="3971815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125248"/>
              </p:ext>
            </p:extLst>
          </p:nvPr>
        </p:nvGraphicFramePr>
        <p:xfrm>
          <a:off x="4657818" y="1974711"/>
          <a:ext cx="4019581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456704"/>
              </p:ext>
            </p:extLst>
          </p:nvPr>
        </p:nvGraphicFramePr>
        <p:xfrm>
          <a:off x="1426368" y="1916832"/>
          <a:ext cx="6291264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232506"/>
              </p:ext>
            </p:extLst>
          </p:nvPr>
        </p:nvGraphicFramePr>
        <p:xfrm>
          <a:off x="1425600" y="1916832"/>
          <a:ext cx="6292800" cy="34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783C7C-B5F7-4EB4-AD9B-B17B4E6F8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83096"/>
              </p:ext>
            </p:extLst>
          </p:nvPr>
        </p:nvGraphicFramePr>
        <p:xfrm>
          <a:off x="538736" y="1879432"/>
          <a:ext cx="8041891" cy="1917923"/>
        </p:xfrm>
        <a:graphic>
          <a:graphicData uri="http://schemas.openxmlformats.org/drawingml/2006/table">
            <a:tbl>
              <a:tblPr/>
              <a:tblGrid>
                <a:gridCol w="288446">
                  <a:extLst>
                    <a:ext uri="{9D8B030D-6E8A-4147-A177-3AD203B41FA5}">
                      <a16:colId xmlns:a16="http://schemas.microsoft.com/office/drawing/2014/main" val="3323241246"/>
                    </a:ext>
                  </a:extLst>
                </a:gridCol>
                <a:gridCol w="3253677">
                  <a:extLst>
                    <a:ext uri="{9D8B030D-6E8A-4147-A177-3AD203B41FA5}">
                      <a16:colId xmlns:a16="http://schemas.microsoft.com/office/drawing/2014/main" val="1714847263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2679738486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609609714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2688381797"/>
                    </a:ext>
                  </a:extLst>
                </a:gridCol>
                <a:gridCol w="773037">
                  <a:extLst>
                    <a:ext uri="{9D8B030D-6E8A-4147-A177-3AD203B41FA5}">
                      <a16:colId xmlns:a16="http://schemas.microsoft.com/office/drawing/2014/main" val="3379384071"/>
                    </a:ext>
                  </a:extLst>
                </a:gridCol>
                <a:gridCol w="703810">
                  <a:extLst>
                    <a:ext uri="{9D8B030D-6E8A-4147-A177-3AD203B41FA5}">
                      <a16:colId xmlns:a16="http://schemas.microsoft.com/office/drawing/2014/main" val="1431029496"/>
                    </a:ext>
                  </a:extLst>
                </a:gridCol>
                <a:gridCol w="703810">
                  <a:extLst>
                    <a:ext uri="{9D8B030D-6E8A-4147-A177-3AD203B41FA5}">
                      <a16:colId xmlns:a16="http://schemas.microsoft.com/office/drawing/2014/main" val="2775741679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37213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809824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675.182.121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703.797.958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28.615.837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279.265.319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54312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75.847.919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75.235.685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-612.234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25.587.346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2308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16.013.670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15.665.962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3.303.990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8811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138.147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03627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435.921.639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443.419.862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7.498.223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192.607.188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80552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19.891.268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43209,9%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93435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3.127.792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2.629.581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-498.211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723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358.843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5730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136.214.109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132.630.047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-3.584.062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10.863.348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2252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5.626.540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31.610.447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25.983.907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26.275.201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044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CF029D9-A508-4801-A471-9E55DE36F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25679"/>
              </p:ext>
            </p:extLst>
          </p:nvPr>
        </p:nvGraphicFramePr>
        <p:xfrm>
          <a:off x="575866" y="1833688"/>
          <a:ext cx="7992262" cy="2370931"/>
        </p:xfrm>
        <a:graphic>
          <a:graphicData uri="http://schemas.openxmlformats.org/drawingml/2006/table">
            <a:tbl>
              <a:tblPr/>
              <a:tblGrid>
                <a:gridCol w="277124">
                  <a:extLst>
                    <a:ext uri="{9D8B030D-6E8A-4147-A177-3AD203B41FA5}">
                      <a16:colId xmlns:a16="http://schemas.microsoft.com/office/drawing/2014/main" val="359110184"/>
                    </a:ext>
                  </a:extLst>
                </a:gridCol>
                <a:gridCol w="277124">
                  <a:extLst>
                    <a:ext uri="{9D8B030D-6E8A-4147-A177-3AD203B41FA5}">
                      <a16:colId xmlns:a16="http://schemas.microsoft.com/office/drawing/2014/main" val="2896331722"/>
                    </a:ext>
                  </a:extLst>
                </a:gridCol>
                <a:gridCol w="3125961">
                  <a:extLst>
                    <a:ext uri="{9D8B030D-6E8A-4147-A177-3AD203B41FA5}">
                      <a16:colId xmlns:a16="http://schemas.microsoft.com/office/drawing/2014/main" val="909908585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1341871608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17392001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3355589126"/>
                    </a:ext>
                  </a:extLst>
                </a:gridCol>
                <a:gridCol w="742693">
                  <a:extLst>
                    <a:ext uri="{9D8B030D-6E8A-4147-A177-3AD203B41FA5}">
                      <a16:colId xmlns:a16="http://schemas.microsoft.com/office/drawing/2014/main" val="1525394654"/>
                    </a:ext>
                  </a:extLst>
                </a:gridCol>
                <a:gridCol w="676183">
                  <a:extLst>
                    <a:ext uri="{9D8B030D-6E8A-4147-A177-3AD203B41FA5}">
                      <a16:colId xmlns:a16="http://schemas.microsoft.com/office/drawing/2014/main" val="14764770"/>
                    </a:ext>
                  </a:extLst>
                </a:gridCol>
                <a:gridCol w="665098">
                  <a:extLst>
                    <a:ext uri="{9D8B030D-6E8A-4147-A177-3AD203B41FA5}">
                      <a16:colId xmlns:a16="http://schemas.microsoft.com/office/drawing/2014/main" val="2386874070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510688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848042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314.378.385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324.041.472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9.663.087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187.348.415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2037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84.201.985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9.800.297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36.757.888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561626"/>
                  </a:ext>
                </a:extLst>
              </a:tr>
              <a:tr h="155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239.839.487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-137.210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150.590.527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27675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90.505.436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90.551.699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27.942.354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71368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8.468.001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8.559.797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3.030.089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148112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128.541.457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130.877.593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2.336.136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26.333.157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46442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28.800.995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31.164.517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2.363.522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7.529.258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1922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42.187.938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53.358.565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11.170.627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14.860.617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17047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21.667.001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22.019.927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5.225.660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15348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63.029.670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65.621.150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2.591.480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17.233.965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976231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4.654.753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4.878.219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223.466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495.545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240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58.374.917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60.742.931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16.738.420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681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F6A5892-6FAF-414A-A61B-A12493314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21065"/>
              </p:ext>
            </p:extLst>
          </p:nvPr>
        </p:nvGraphicFramePr>
        <p:xfrm>
          <a:off x="547184" y="1763256"/>
          <a:ext cx="8017441" cy="3806198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2702793308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1091695502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973893078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1873651052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4257026608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980920892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530288426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324512951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741966804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33206016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48675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86733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74.401.688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84.201.985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9.800.297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36.757.888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5329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22.758.037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22.681.401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7.434.022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3514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2.915.167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570.876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1629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755072,7%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066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755072,7%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8139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46.868.585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50.771.780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19.956.050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8091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1.349.061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8205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1.349.061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7380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45.063.337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48.966.532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18.606.989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5541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1.704.414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-128.260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059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6.409.637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6.350.454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-59.183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4.366.504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9492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1.227.968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651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6.175.128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6.125.128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431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6.386.405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6727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8.963.136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29464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247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9050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830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6939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218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10.823.239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15.645.837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1.390.912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2164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4448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0311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1991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2.348.450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679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7F8059-0AE4-4581-B056-4B7B11371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14357"/>
              </p:ext>
            </p:extLst>
          </p:nvPr>
        </p:nvGraphicFramePr>
        <p:xfrm>
          <a:off x="547184" y="1788300"/>
          <a:ext cx="8017441" cy="1808930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2001689568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2497425255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1540352594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2132958669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4284053898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485847132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273331590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776334405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795448434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84513780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588724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4349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240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301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26920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5638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4268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233.208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5377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1.439.432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6.347.569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3947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436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799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5.948.056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238020,6%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01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523879" y="1505402"/>
            <a:ext cx="8096242" cy="297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A010EED-8A60-4AAD-B902-C24AF61F1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67059"/>
              </p:ext>
            </p:extLst>
          </p:nvPr>
        </p:nvGraphicFramePr>
        <p:xfrm>
          <a:off x="526472" y="1798870"/>
          <a:ext cx="8093647" cy="4537022"/>
        </p:xfrm>
        <a:graphic>
          <a:graphicData uri="http://schemas.openxmlformats.org/drawingml/2006/table">
            <a:tbl>
              <a:tblPr/>
              <a:tblGrid>
                <a:gridCol w="271234">
                  <a:extLst>
                    <a:ext uri="{9D8B030D-6E8A-4147-A177-3AD203B41FA5}">
                      <a16:colId xmlns:a16="http://schemas.microsoft.com/office/drawing/2014/main" val="2515061292"/>
                    </a:ext>
                  </a:extLst>
                </a:gridCol>
                <a:gridCol w="271234">
                  <a:extLst>
                    <a:ext uri="{9D8B030D-6E8A-4147-A177-3AD203B41FA5}">
                      <a16:colId xmlns:a16="http://schemas.microsoft.com/office/drawing/2014/main" val="3667293559"/>
                    </a:ext>
                  </a:extLst>
                </a:gridCol>
                <a:gridCol w="271234">
                  <a:extLst>
                    <a:ext uri="{9D8B030D-6E8A-4147-A177-3AD203B41FA5}">
                      <a16:colId xmlns:a16="http://schemas.microsoft.com/office/drawing/2014/main" val="2438848177"/>
                    </a:ext>
                  </a:extLst>
                </a:gridCol>
                <a:gridCol w="3059529">
                  <a:extLst>
                    <a:ext uri="{9D8B030D-6E8A-4147-A177-3AD203B41FA5}">
                      <a16:colId xmlns:a16="http://schemas.microsoft.com/office/drawing/2014/main" val="4260448711"/>
                    </a:ext>
                  </a:extLst>
                </a:gridCol>
                <a:gridCol w="726910">
                  <a:extLst>
                    <a:ext uri="{9D8B030D-6E8A-4147-A177-3AD203B41FA5}">
                      <a16:colId xmlns:a16="http://schemas.microsoft.com/office/drawing/2014/main" val="252945021"/>
                    </a:ext>
                  </a:extLst>
                </a:gridCol>
                <a:gridCol w="726910">
                  <a:extLst>
                    <a:ext uri="{9D8B030D-6E8A-4147-A177-3AD203B41FA5}">
                      <a16:colId xmlns:a16="http://schemas.microsoft.com/office/drawing/2014/main" val="2199280331"/>
                    </a:ext>
                  </a:extLst>
                </a:gridCol>
                <a:gridCol w="726910">
                  <a:extLst>
                    <a:ext uri="{9D8B030D-6E8A-4147-A177-3AD203B41FA5}">
                      <a16:colId xmlns:a16="http://schemas.microsoft.com/office/drawing/2014/main" val="1416482246"/>
                    </a:ext>
                  </a:extLst>
                </a:gridCol>
                <a:gridCol w="726910">
                  <a:extLst>
                    <a:ext uri="{9D8B030D-6E8A-4147-A177-3AD203B41FA5}">
                      <a16:colId xmlns:a16="http://schemas.microsoft.com/office/drawing/2014/main" val="3821781249"/>
                    </a:ext>
                  </a:extLst>
                </a:gridCol>
                <a:gridCol w="661813">
                  <a:extLst>
                    <a:ext uri="{9D8B030D-6E8A-4147-A177-3AD203B41FA5}">
                      <a16:colId xmlns:a16="http://schemas.microsoft.com/office/drawing/2014/main" val="2870074777"/>
                    </a:ext>
                  </a:extLst>
                </a:gridCol>
                <a:gridCol w="650963">
                  <a:extLst>
                    <a:ext uri="{9D8B030D-6E8A-4147-A177-3AD203B41FA5}">
                      <a16:colId xmlns:a16="http://schemas.microsoft.com/office/drawing/2014/main" val="352743845"/>
                    </a:ext>
                  </a:extLst>
                </a:gridCol>
              </a:tblGrid>
              <a:tr h="106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664" marR="6664" marT="6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64" marR="6664" marT="66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253024"/>
                  </a:ext>
                </a:extLst>
              </a:tr>
              <a:tr h="326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7066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239.976.697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239.839.487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-137.210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150.590.527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09098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239.975.697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235.283.319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-4.692.378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133.992.370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2787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550.277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23720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786.110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550.277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04920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139.544.161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139.214.161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107.369.174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9467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1.049.079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524.540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533377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4.357.980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07336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1.920.372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67732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8.240.242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4.120.121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87276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20.476.390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10.238.196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20324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2.499.165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1.249.582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14166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405.383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202.692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8641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4.170.420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4.170.410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795994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16.568.151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15.739.743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3056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1.125.979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562.990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5888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70.560.900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05591"/>
                  </a:ext>
                </a:extLst>
              </a:tr>
              <a:tr h="113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99.645.426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95.283.048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-4.362.378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26.072.919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0691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39.929.100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38.025.214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-1.903.886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15.400.482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09434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14.253.727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1.088.754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13081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261.516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-130.758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2912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20.007.000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19.755.700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-251.300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8.002.800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300753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8.070.189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222849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4.930.262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2.853.828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-2.076.434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46.770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031318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3.514.791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452.710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507925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1.991.033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306.438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9939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5.713.744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300315"/>
                  </a:ext>
                </a:extLst>
              </a:tr>
              <a:tr h="166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451.660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154899"/>
                  </a:ext>
                </a:extLst>
              </a:tr>
              <a:tr h="2132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522.404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261.202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21812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773066"/>
                  </a:ext>
                </a:extLst>
              </a:tr>
              <a:tr h="106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12.041.994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505544"/>
                  </a:ext>
                </a:extLst>
              </a:tr>
              <a:tr h="159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455616,3%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753650"/>
                  </a:ext>
                </a:extLst>
              </a:tr>
              <a:tr h="1399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4.555.168 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4.556.163</a:t>
                      </a:r>
                    </a:p>
                  </a:txBody>
                  <a:tcPr marL="6664" marR="6664" marT="6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455616,3%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664" marR="6664" marT="66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224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5412</TotalTime>
  <Words>5500</Words>
  <Application>Microsoft Office PowerPoint</Application>
  <PresentationFormat>Presentación en pantalla (4:3)</PresentationFormat>
  <Paragraphs>3179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2_Tema de Office</vt:lpstr>
      <vt:lpstr>EJECUCIÓN ACUMULADA DE GASTOS PRESUPUESTARIOS AL MES DE ABRIL DE 2020 PARTIDA 21:  MINISTERIO DE DESARROLLO SOCIAL</vt:lpstr>
      <vt:lpstr>EJECUCIÓN ACUMULADA DE GASTOS A ABRIL DE 2020  PARTIDA 21 MINISTERIO DE DESARROLLO SOCIAL</vt:lpstr>
      <vt:lpstr>Presentación de PowerPoint</vt:lpstr>
      <vt:lpstr>Presentación de PowerPoint</vt:lpstr>
      <vt:lpstr>EJECUCIÓN ACUMULADA DE GASTOS A ABRIL DE 2020  PARTIDA 21 MINISTERIO DE DESARROLLO SOCIAL</vt:lpstr>
      <vt:lpstr>EJECUCIÓN ACUMULADA DE GASTOS A ABRIL DE 2020  PARTIDA 2I RESUMEN POR CAPÍTULOS</vt:lpstr>
      <vt:lpstr>EJECUCIÓN ACUMULADA DE GASTOS A ABRIL DE 2020  PARTIDA 21. CAPÍTULO 01. PROGRAMA 01:  SUBSECRETARÍA DE SERVICIOS SOCIALES</vt:lpstr>
      <vt:lpstr>EJECUCIÓN ACUMULADA DE GASTOS A ABRIL DE 2020  PARTIDA 21. CAPÍTULO 01. PROGRAMA 01:  SUBSECRETARÍA DE SERVICIOS SOCIALES</vt:lpstr>
      <vt:lpstr>EJECUCIÓN ACUMULADA DE GASTOS A ABRIL DE 2020  PARTIDA 21. CAPÍTULO 01. PROGRAMA 05:  INGRESO ÉTICO FAMILIAR Y SISTEMA CHILE SOLIDARIO</vt:lpstr>
      <vt:lpstr>EJECUCIÓN ACUMULADA DE GASTOS A ABRIL DE 2020  PARTIDA 21. CAPÍTULO 02. PROGRAMA 01:  FONDO DE SOLIDARIDAD E INVERSIÓN SOCIAL</vt:lpstr>
      <vt:lpstr>EJECUCIÓN ACUMULADA DE GASTOS A ABRIL DE 2020  PARTIDA 21. CAPÍTULO 05. PROGRAMA 01:  INSTITUTO NACIONAL DE LA JUVENTUD</vt:lpstr>
      <vt:lpstr>EJECUCIÓN ACUMULADA DE GASTOS A ABRIL DE 2020  PARTIDA 21. CAPÍTULO 06. PROGRAMA 01:  CORPORACIÓN NACIONAL DE DESARROLLO INDÍGENA</vt:lpstr>
      <vt:lpstr>EJECUCIÓN ACUMULADA DE GASTOS A ABRIL DE 2020  PARTIDA 21. CAPÍTULO 06. PROGRAMA 01:  CORPORACIÓN NACIONAL DE DESARROLLO INDÍGENA</vt:lpstr>
      <vt:lpstr>EJECUCIÓN ACUMULADA DE GASTOS A ABRIL DE 2020  PARTIDA 21. CAPÍTULO 07. PROGRAMA 01:  SERVICIO NACIONAL DE LA DISCAPACIDAD</vt:lpstr>
      <vt:lpstr>EJECUCIÓN ACUMULADA DE GASTOS A ABRIL DE 2020  PARTIDA 21. CAPÍTULO 08. PROGRAMA 01:  SERVICIO NACIONAL DEL ADULTO MAYOR</vt:lpstr>
      <vt:lpstr>EJECUCIÓN ACUMULADA DE GASTOS A ABRIL DE 2020  PARTIDA 21. CAPÍTULO 08. PROGRAMA 01:  SERVICIO NACIONAL DEL ADULTO ABRILR</vt:lpstr>
      <vt:lpstr>EJECUCIÓN ACUMULADA DE GASTOS A ABRIL DE 2020  PARTIDA 21. CAPÍTULO 09. PROGRAMA 01:  SUBSECRETARÍA DE EVALUACIÓN SOCIAL</vt:lpstr>
      <vt:lpstr>EJECUCIÓN ACUMULADA DE GASTOS A ABRIL DE 2020  PARTIDA 21. CAPÍTULO 10. PROGRAMA 01:  SUBSECRETARÍA DE LA NIÑEZ</vt:lpstr>
      <vt:lpstr>EJECUCIÓN ACUMULADA DE GASTOS A ABRIL DE 2020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316</cp:revision>
  <cp:lastPrinted>2019-10-14T14:51:48Z</cp:lastPrinted>
  <dcterms:created xsi:type="dcterms:W3CDTF">2016-06-23T13:38:47Z</dcterms:created>
  <dcterms:modified xsi:type="dcterms:W3CDTF">2020-07-10T03:40:02Z</dcterms:modified>
</cp:coreProperties>
</file>