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</a:t>
            </a:r>
            <a:r>
              <a:rPr lang="es-CL" sz="1200" b="1" baseline="0"/>
              <a:t> Presupuesto Inicial Por Subtítulos de Gastos</a:t>
            </a:r>
            <a:endParaRPr lang="es-CL" sz="1200" b="1"/>
          </a:p>
        </c:rich>
      </c:tx>
      <c:layout>
        <c:manualLayout>
          <c:xMode val="edge"/>
          <c:yMode val="edge"/>
          <c:x val="0.14176565289933554"/>
          <c:y val="2.608696545257290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BD6-4796-BF03-F15ED160220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89C-4C3D-8D23-AD7B1846966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89C-4C3D-8D23-AD7B1846966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89C-4C3D-8D23-AD7B1846966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'[20.xlsx]Partida 20'!$C$58:$C$61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'[20.xlsx]Partida 20'!$D$58:$D$61</c:f>
              <c:numCache>
                <c:formatCode>#,##0</c:formatCode>
                <c:ptCount val="4"/>
                <c:pt idx="0">
                  <c:v>13173501</c:v>
                </c:pt>
                <c:pt idx="1">
                  <c:v>4100478</c:v>
                </c:pt>
                <c:pt idx="2">
                  <c:v>11327509</c:v>
                </c:pt>
                <c:pt idx="3">
                  <c:v>3402280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BD6-4796-BF03-F15ED16022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556430446194244E-2"/>
          <c:y val="0.71295164982557702"/>
          <c:w val="0.6730681928647807"/>
          <c:h val="0.221835455997379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Disdtribución presupuesto Inicial por Capítulos</a:t>
            </a:r>
          </a:p>
        </c:rich>
      </c:tx>
      <c:layout>
        <c:manualLayout>
          <c:xMode val="edge"/>
          <c:yMode val="edge"/>
          <c:x val="0.11439884918231374"/>
          <c:y val="3.2407407407407406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5.0925337632079971E-17"/>
                  <c:y val="6.9444444444444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648-4278-9C0F-1BB10C98E4A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6.48148148148146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A648-4278-9C0F-1BB10C98E4A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'[20.xlsx]Resumen Capítulos '!$AI$6:$AI$7</c:f>
              <c:strCache>
                <c:ptCount val="2"/>
                <c:pt idx="0">
                  <c:v>Secretaría General de Gobierno</c:v>
                </c:pt>
                <c:pt idx="1">
                  <c:v>Consejo Nacional de Televisión</c:v>
                </c:pt>
              </c:strCache>
            </c:strRef>
          </c:cat>
          <c:val>
            <c:numRef>
              <c:f>'[20.xlsx]Resumen Capítulos '!$AJ$6:$AJ$7</c:f>
              <c:numCache>
                <c:formatCode>#,##0_ ;[Red]\-#,##0\ </c:formatCode>
                <c:ptCount val="2"/>
                <c:pt idx="0">
                  <c:v>22319249</c:v>
                </c:pt>
                <c:pt idx="1">
                  <c:v>9684519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648-4278-9C0F-1BB10C98E4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81647120"/>
        <c:axId val="481655352"/>
        <c:axId val="0"/>
      </c:bar3DChart>
      <c:catAx>
        <c:axId val="481647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1655352"/>
        <c:crosses val="autoZero"/>
        <c:auto val="1"/>
        <c:lblAlgn val="ctr"/>
        <c:lblOffset val="100"/>
        <c:noMultiLvlLbl val="0"/>
      </c:catAx>
      <c:valAx>
        <c:axId val="481655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1647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'[20.xlsx]Partida 20'!$C$33</c:f>
              <c:strCache>
                <c:ptCount val="1"/>
                <c:pt idx="0">
                  <c:v>% Ejecución Ppto. Vigente 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'[20.xlsx]Partida 20'!$D$32:$O$32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20'!$D$33:$O$33</c:f>
              <c:numCache>
                <c:formatCode>0.0%</c:formatCode>
                <c:ptCount val="12"/>
                <c:pt idx="0">
                  <c:v>4.5999999999999999E-2</c:v>
                </c:pt>
                <c:pt idx="1">
                  <c:v>4.8000000000000001E-2</c:v>
                </c:pt>
                <c:pt idx="2">
                  <c:v>6.8000000000000005E-2</c:v>
                </c:pt>
                <c:pt idx="3">
                  <c:v>5.0999999999999997E-2</c:v>
                </c:pt>
                <c:pt idx="4">
                  <c:v>0.21199999999999999</c:v>
                </c:pt>
                <c:pt idx="5">
                  <c:v>0.06</c:v>
                </c:pt>
                <c:pt idx="6">
                  <c:v>4.8000000000000001E-2</c:v>
                </c:pt>
                <c:pt idx="7">
                  <c:v>5.7000000000000002E-2</c:v>
                </c:pt>
                <c:pt idx="8">
                  <c:v>8.7999999999999995E-2</c:v>
                </c:pt>
                <c:pt idx="9">
                  <c:v>0.185</c:v>
                </c:pt>
                <c:pt idx="10">
                  <c:v>7.5999999999999998E-2</c:v>
                </c:pt>
                <c:pt idx="11">
                  <c:v>0.122</c:v>
                </c:pt>
              </c:numCache>
            </c:numRef>
          </c:val>
        </c:ser>
        <c:ser>
          <c:idx val="1"/>
          <c:order val="1"/>
          <c:tx>
            <c:strRef>
              <c:f>'[20.xlsx]Partida 20'!$C$34</c:f>
              <c:strCache>
                <c:ptCount val="1"/>
                <c:pt idx="0">
                  <c:v>% Ejecución Ppto. Vigente 2019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2.517834994972237E-3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0214019939667124E-2"/>
                  <c:y val="-8.57142953559387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6159774999498344E-17"/>
                  <c:y val="-4.7142862445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'[20.xlsx]Partida 20'!$D$32:$O$32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20'!$D$34:$O$34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5.2487914290192554E-2</c:v>
                </c:pt>
                <c:pt idx="2">
                  <c:v>7.5224212248828276E-2</c:v>
                </c:pt>
                <c:pt idx="3">
                  <c:v>5.910263449710107E-2</c:v>
                </c:pt>
                <c:pt idx="4">
                  <c:v>8.2879945979542569E-2</c:v>
                </c:pt>
                <c:pt idx="5">
                  <c:v>0.31485936511961859</c:v>
                </c:pt>
                <c:pt idx="6">
                  <c:v>8.2755516139093988E-2</c:v>
                </c:pt>
                <c:pt idx="7">
                  <c:v>7.829510924459053E-2</c:v>
                </c:pt>
                <c:pt idx="8">
                  <c:v>0.14339630734302375</c:v>
                </c:pt>
                <c:pt idx="9">
                  <c:v>4.4074599416616109E-2</c:v>
                </c:pt>
                <c:pt idx="10">
                  <c:v>3.447439735021425E-2</c:v>
                </c:pt>
                <c:pt idx="11">
                  <c:v>8.9756582088606568E-2</c:v>
                </c:pt>
              </c:numCache>
            </c:numRef>
          </c:val>
        </c:ser>
        <c:ser>
          <c:idx val="2"/>
          <c:order val="2"/>
          <c:tx>
            <c:strRef>
              <c:f>'[20.xlsx]Partida 20'!$C$35</c:f>
              <c:strCache>
                <c:ptCount val="1"/>
                <c:pt idx="0">
                  <c:v>% Ejecución Ppto. Vigente 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1869747617710096E-3"/>
                  <c:y val="1.97515196617046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'[20.xlsx]Partida 20'!$D$32:$O$32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20'!$D$35:$G$35</c:f>
              <c:numCache>
                <c:formatCode>0.0%</c:formatCode>
                <c:ptCount val="4"/>
                <c:pt idx="0">
                  <c:v>4.0267289776628801E-2</c:v>
                </c:pt>
                <c:pt idx="1">
                  <c:v>4.9794917543396246E-2</c:v>
                </c:pt>
                <c:pt idx="2">
                  <c:v>0.26182884196762657</c:v>
                </c:pt>
                <c:pt idx="3">
                  <c:v>5.2585448706780079E-2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81601648"/>
        <c:axId val="481602040"/>
      </c:barChart>
      <c:catAx>
        <c:axId val="481601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1602040"/>
        <c:crosses val="autoZero"/>
        <c:auto val="0"/>
        <c:lblAlgn val="ctr"/>
        <c:lblOffset val="100"/>
        <c:noMultiLvlLbl val="0"/>
      </c:catAx>
      <c:valAx>
        <c:axId val="48160204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81601648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</c:legendEntry>
      <c:legendEntry>
        <c:idx val="1"/>
        <c:txPr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</c:legendEntry>
      <c:legendEntry>
        <c:idx val="2"/>
        <c:txPr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</c:legendEntry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745161068349602"/>
          <c:y val="0.13373589805803127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'[20.xlsx]Partida 20'!$C$29</c:f>
              <c:strCache>
                <c:ptCount val="1"/>
                <c:pt idx="0">
                  <c:v>% Ejecución Ppto. Vigente 2018</c:v>
                </c:pt>
              </c:strCache>
            </c:strRef>
          </c:tx>
          <c:marker>
            <c:symbol val="none"/>
          </c:marker>
          <c:cat>
            <c:strRef>
              <c:f>'[20.xlsx]Partida 20'!$D$28:$O$28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20'!$D$29:$O$29</c:f>
              <c:numCache>
                <c:formatCode>0.0%</c:formatCode>
                <c:ptCount val="12"/>
                <c:pt idx="0">
                  <c:v>4.5999999999999999E-2</c:v>
                </c:pt>
                <c:pt idx="1">
                  <c:v>9.4E-2</c:v>
                </c:pt>
                <c:pt idx="2">
                  <c:v>0.16200000000000001</c:v>
                </c:pt>
                <c:pt idx="3">
                  <c:v>0.214</c:v>
                </c:pt>
                <c:pt idx="4">
                  <c:v>0.38700000000000001</c:v>
                </c:pt>
                <c:pt idx="5">
                  <c:v>0.44700000000000001</c:v>
                </c:pt>
                <c:pt idx="6">
                  <c:v>0.505</c:v>
                </c:pt>
                <c:pt idx="7">
                  <c:v>0.56100000000000005</c:v>
                </c:pt>
                <c:pt idx="8">
                  <c:v>0.64900000000000002</c:v>
                </c:pt>
                <c:pt idx="9">
                  <c:v>0.83399999999999996</c:v>
                </c:pt>
                <c:pt idx="10">
                  <c:v>0.91</c:v>
                </c:pt>
                <c:pt idx="11">
                  <c:v>0.98699999999999999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'[20.xlsx]Partida 20'!$C$30</c:f>
              <c:strCache>
                <c:ptCount val="1"/>
                <c:pt idx="0">
                  <c:v>% Ejecución Ppto. Vigente 2019</c:v>
                </c:pt>
              </c:strCache>
            </c:strRef>
          </c:tx>
          <c:marker>
            <c:symbol val="none"/>
          </c:marker>
          <c:cat>
            <c:strRef>
              <c:f>'[20.xlsx]Partida 20'!$D$28:$O$28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20'!$D$30:$O$30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8.9233468603848121E-2</c:v>
                </c:pt>
                <c:pt idx="2">
                  <c:v>0.1635945593043063</c:v>
                </c:pt>
                <c:pt idx="3">
                  <c:v>0.22269719380140737</c:v>
                </c:pt>
                <c:pt idx="4">
                  <c:v>0.30557713978094997</c:v>
                </c:pt>
                <c:pt idx="5">
                  <c:v>0.55458593538728584</c:v>
                </c:pt>
                <c:pt idx="6">
                  <c:v>0.62642012055713481</c:v>
                </c:pt>
                <c:pt idx="7">
                  <c:v>0.68324743603803995</c:v>
                </c:pt>
                <c:pt idx="8">
                  <c:v>0.82664374338106361</c:v>
                </c:pt>
                <c:pt idx="9">
                  <c:v>0.87071834279767979</c:v>
                </c:pt>
                <c:pt idx="10">
                  <c:v>0.89998952377933206</c:v>
                </c:pt>
                <c:pt idx="11">
                  <c:v>0.98771469280440993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'[20.xlsx]Partida 20'!$C$31</c:f>
              <c:strCache>
                <c:ptCount val="1"/>
                <c:pt idx="0">
                  <c:v>% Ejecución Ppto. Vigente 2020</c:v>
                </c:pt>
              </c:strCache>
            </c:strRef>
          </c:tx>
          <c:marker>
            <c:symbol val="none"/>
          </c:marker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/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'[20.xlsx]Partida 20'!$D$28:$O$28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20'!$D$31:$G$31</c:f>
              <c:numCache>
                <c:formatCode>0.0%</c:formatCode>
                <c:ptCount val="4"/>
                <c:pt idx="0">
                  <c:v>4.0267289776628801E-2</c:v>
                </c:pt>
                <c:pt idx="1">
                  <c:v>8.9936288630507691E-2</c:v>
                </c:pt>
                <c:pt idx="2">
                  <c:v>0.33617250688012512</c:v>
                </c:pt>
                <c:pt idx="3">
                  <c:v>0.39312130216098295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1643984"/>
        <c:axId val="481645552"/>
      </c:lineChart>
      <c:catAx>
        <c:axId val="481643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1645552"/>
        <c:crosses val="autoZero"/>
        <c:auto val="1"/>
        <c:lblAlgn val="ctr"/>
        <c:lblOffset val="100"/>
        <c:tickLblSkip val="1"/>
        <c:noMultiLvlLbl val="0"/>
      </c:catAx>
      <c:valAx>
        <c:axId val="48164555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164398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34CEC-7D52-426B-A33E-66B9A7093067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4757C-832C-441B-BCA3-CC0556F859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13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4724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567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080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3647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597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295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11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48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886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926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79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552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03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ABRIL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mayo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71" y="527596"/>
            <a:ext cx="4331921" cy="8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290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B81CCFED-4AF6-44AD-8D3E-C708AA7C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93377330-9F5D-4CBF-973C-94B03C3A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2C27E0A1-8C39-4FD7-95F0-CEC75A4C58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5874291"/>
              </p:ext>
            </p:extLst>
          </p:nvPr>
        </p:nvGraphicFramePr>
        <p:xfrm>
          <a:off x="457200" y="1600202"/>
          <a:ext cx="4114800" cy="3845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BDE0E48B-34D6-4772-BB6D-1BEF5A6531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9102057"/>
              </p:ext>
            </p:extLst>
          </p:nvPr>
        </p:nvGraphicFramePr>
        <p:xfrm>
          <a:off x="4602990" y="1600200"/>
          <a:ext cx="3962400" cy="3845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345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923DE630-FEF5-4C25-8D4F-11C7EE9E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8F0FA7B0-E071-4286-AF5F-AF9DD16C5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7" name="Imagen 2">
            <a:extLst>
              <a:ext uri="{FF2B5EF4-FFF2-40B4-BE49-F238E27FC236}">
                <a16:creationId xmlns:a16="http://schemas.microsoft.com/office/drawing/2014/main" xmlns="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5991225"/>
            <a:ext cx="7992888" cy="365125"/>
          </a:xfrm>
          <a:prstGeom prst="rect">
            <a:avLst/>
          </a:prstGeom>
        </p:spPr>
      </p:pic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6922101"/>
              </p:ext>
            </p:extLst>
          </p:nvPr>
        </p:nvGraphicFramePr>
        <p:xfrm>
          <a:off x="414338" y="1947333"/>
          <a:ext cx="8210798" cy="3857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8833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01650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5991225"/>
            <a:ext cx="7992888" cy="365125"/>
          </a:xfrm>
          <a:prstGeom prst="rect">
            <a:avLst/>
          </a:prstGeom>
        </p:spPr>
      </p:pic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8319058"/>
              </p:ext>
            </p:extLst>
          </p:nvPr>
        </p:nvGraphicFramePr>
        <p:xfrm>
          <a:off x="457200" y="1947333"/>
          <a:ext cx="8229600" cy="3678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476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4691" y="836712"/>
            <a:ext cx="72412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91056" y="5370192"/>
            <a:ext cx="72008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31162" y="1772816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932138"/>
              </p:ext>
            </p:extLst>
          </p:nvPr>
        </p:nvGraphicFramePr>
        <p:xfrm>
          <a:off x="931161" y="2405858"/>
          <a:ext cx="7274768" cy="2607319"/>
        </p:xfrm>
        <a:graphic>
          <a:graphicData uri="http://schemas.openxmlformats.org/drawingml/2006/table">
            <a:tbl>
              <a:tblPr/>
              <a:tblGrid>
                <a:gridCol w="782045"/>
                <a:gridCol w="2652532"/>
                <a:gridCol w="782045"/>
                <a:gridCol w="782045"/>
                <a:gridCol w="782045"/>
                <a:gridCol w="782045"/>
                <a:gridCol w="712011"/>
              </a:tblGrid>
              <a:tr h="18540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781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3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32.003.768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38.339.960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6.336.192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15.072.255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13.671.484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13.463.283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-208.201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4.455.478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4.405.478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1.716.706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13.019.209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12.772.777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-246.432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1.368.087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7.106.236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6.825.825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7.013.930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456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608" y="98072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30004" y="4797152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8608" y="2492896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662436"/>
              </p:ext>
            </p:extLst>
          </p:nvPr>
        </p:nvGraphicFramePr>
        <p:xfrm>
          <a:off x="758608" y="3140968"/>
          <a:ext cx="7557809" cy="1366789"/>
        </p:xfrm>
        <a:graphic>
          <a:graphicData uri="http://schemas.openxmlformats.org/drawingml/2006/table">
            <a:tbl>
              <a:tblPr/>
              <a:tblGrid>
                <a:gridCol w="849619"/>
                <a:gridCol w="313853"/>
                <a:gridCol w="2235007"/>
                <a:gridCol w="849619"/>
                <a:gridCol w="849619"/>
                <a:gridCol w="849619"/>
                <a:gridCol w="849619"/>
                <a:gridCol w="760854"/>
              </a:tblGrid>
              <a:tr h="206308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31817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0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22.319.249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22.100.034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-219.215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7.016.592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9.684.519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16.239.926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6.555.407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8.055.663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461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1229" y="6381328"/>
            <a:ext cx="75321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55577" y="581745"/>
            <a:ext cx="756084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196752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301284"/>
              </p:ext>
            </p:extLst>
          </p:nvPr>
        </p:nvGraphicFramePr>
        <p:xfrm>
          <a:off x="751230" y="1775498"/>
          <a:ext cx="7565187" cy="4461808"/>
        </p:xfrm>
        <a:graphic>
          <a:graphicData uri="http://schemas.openxmlformats.org/drawingml/2006/table">
            <a:tbl>
              <a:tblPr/>
              <a:tblGrid>
                <a:gridCol w="689850"/>
                <a:gridCol w="254833"/>
                <a:gridCol w="254833"/>
                <a:gridCol w="2988494"/>
                <a:gridCol w="689850"/>
                <a:gridCol w="689850"/>
                <a:gridCol w="689850"/>
                <a:gridCol w="689850"/>
                <a:gridCol w="617777"/>
              </a:tblGrid>
              <a:tr h="1522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06" marR="8906" marT="8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06" marR="8906" marT="8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3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98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22.319.249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22.100.034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-219.215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7.016.592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10.194.773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10.132.132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-62.641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3.683.137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3.847.885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3.797.885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1.589.930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7.631.215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7.424.249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-206.966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1.255.617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7.631.215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7.424.249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-206.966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1.255.617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de Organizaciones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1.344.277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1.244.277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422.600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1.075.600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1.075.600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310.176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949.495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949.495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308.813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Medios de Comunicación Regionales, Provinciales y Comunales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2.146.052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2.146.052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44.585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3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Fortalecimiento de Organizaciones y Asociaciones de Interés Público (Ley N° 20.500)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1.676.602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1.569.636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-106.966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66.647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Participación Ciudadana y No Discriminación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253.535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253.535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74.871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Portal Único de Fondos Concursables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185.654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185.654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27.925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362.965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362.965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199.411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54.399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54.399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50.897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9.542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9.542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2.334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296.690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296.690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145.841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280.411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380.803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288.497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145.749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42.356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164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661248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38944" y="1726885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889694"/>
              </p:ext>
            </p:extLst>
          </p:nvPr>
        </p:nvGraphicFramePr>
        <p:xfrm>
          <a:off x="539553" y="2038212"/>
          <a:ext cx="7848871" cy="3551025"/>
        </p:xfrm>
        <a:graphic>
          <a:graphicData uri="http://schemas.openxmlformats.org/drawingml/2006/table">
            <a:tbl>
              <a:tblPr/>
              <a:tblGrid>
                <a:gridCol w="739887"/>
                <a:gridCol w="273316"/>
                <a:gridCol w="273316"/>
                <a:gridCol w="2940222"/>
                <a:gridCol w="739886"/>
                <a:gridCol w="739886"/>
                <a:gridCol w="739886"/>
                <a:gridCol w="739886"/>
                <a:gridCol w="662586"/>
              </a:tblGrid>
              <a:tr h="16872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673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92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9.684.519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16.239.926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6.555.407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8.055.663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872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3.476.711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3.331.151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-145.560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1.055.731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872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607.593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607.593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126.776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872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5.387.994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5.348.528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-39.466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8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5.387.994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5.348.528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-39.466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8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Programas Culturales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4.734.167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4.694.701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-39.466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19.232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241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Televisión Cultural y Educativa CNTV Infantil (ex Novasur)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653.827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653.827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93.238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872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872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211.221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211.221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20.253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8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8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9.542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9.542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8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69.871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17.331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8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872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8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872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6118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874</Words>
  <Application>Microsoft Office PowerPoint</Application>
  <PresentationFormat>Presentación en pantalla (4:3)</PresentationFormat>
  <Paragraphs>485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Verdana</vt:lpstr>
      <vt:lpstr>Tema de Office</vt:lpstr>
      <vt:lpstr>EJECUCIÓN ACUMULADA DE GASTOS PRESUPUESTARIOS AL MES DE ABRIL DE 2020 PARTIDA 20: MINISTERIO SECRETARÍA GENERAL DE GOBIERNO</vt:lpstr>
      <vt:lpstr>EJECUCIÓN ACUMULADA DE GASTOS A ABRIL DE 2020  PARTIDA 20 MINISTERIO SECRETARÍA GENERAL DE GOBIERNO</vt:lpstr>
      <vt:lpstr>EJECUCIÓN ACUMULADA DE GASTOS A ABRIL DE 2020  PARTIDA 20 MINISTERIO SECRETARÍA GENERAL DE GOBIERNO</vt:lpstr>
      <vt:lpstr>COMPORTAMIENTO DE LA EJECUCIÓN MENSUAL DE GASTOS A ABRIL DE 2020  PARTIDA 20 MINISTERIO SECRETARÍA GENERAL DE GOBIERNO</vt:lpstr>
      <vt:lpstr>EJECUCIÓN ACUMULADA  DE GASTOS A ABRIL DE 2020  PARTIDA 20 MINISTERIO SECRETARÍA GENERAL DE GOBIERNO</vt:lpstr>
      <vt:lpstr>EJECUCIÓN ACUMULADA DE GASTOS A ABRIL DE 2020  PARTRIDA 20, RESUMEN POR CAPÍTULOS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20: MINISTERIO SECRETARÍA GENERAL DE GOBIERNO</dc:title>
  <dc:creator>Claudia Soto</dc:creator>
  <cp:lastModifiedBy>claudia mora</cp:lastModifiedBy>
  <cp:revision>10</cp:revision>
  <dcterms:created xsi:type="dcterms:W3CDTF">2019-11-13T19:00:32Z</dcterms:created>
  <dcterms:modified xsi:type="dcterms:W3CDTF">2020-07-12T02:23:53Z</dcterms:modified>
</cp:coreProperties>
</file>