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>
        <c:manualLayout>
          <c:xMode val="edge"/>
          <c:yMode val="edge"/>
          <c:x val="0.18158303096125525"/>
          <c:y val="5.22875745235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402200116834922E-2"/>
          <c:y val="0.18318299855104406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'[19.xlsx]Partida 19'!$D$61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3815-4256-BD0B-909E0FAC564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EDB-4CF6-A49D-552E4B51F1DD}"/>
              </c:ext>
            </c:extLst>
          </c:dPt>
          <c:dLbls>
            <c:dLbl>
              <c:idx val="0"/>
              <c:layout>
                <c:manualLayout>
                  <c:x val="-1.3215511070520573E-3"/>
                  <c:y val="1.0181392595146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E2-4957-BB7B-B195013DFACA}"/>
                </c:ext>
              </c:extLst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55E2-4957-BB7B-B195013DFACA}"/>
                </c:ext>
              </c:extLst>
            </c:dLbl>
            <c:dLbl>
              <c:idx val="2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55E2-4957-BB7B-B195013DFACA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815-4256-BD0B-909E0FAC5642}"/>
                </c:ext>
              </c:extLst>
            </c:dLbl>
            <c:dLbl>
              <c:idx val="5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AEDB-4CF6-A49D-552E4B51F1DD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'[19.xlsx]Partida 19'!$C$62:$C$67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'[19.xlsx]Partida 19'!$D$62:$D$67</c:f>
              <c:numCache>
                <c:formatCode>#,##0</c:formatCode>
                <c:ptCount val="6"/>
                <c:pt idx="0">
                  <c:v>44024807</c:v>
                </c:pt>
                <c:pt idx="1">
                  <c:v>799348553</c:v>
                </c:pt>
                <c:pt idx="2">
                  <c:v>69825831</c:v>
                </c:pt>
                <c:pt idx="3">
                  <c:v>17691318</c:v>
                </c:pt>
                <c:pt idx="4">
                  <c:v>169745807</c:v>
                </c:pt>
                <c:pt idx="5">
                  <c:v>74831675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0446819539407105"/>
          <c:y val="0.70288086694719887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2545849480413693"/>
          <c:y val="5.29708681304782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'[19.xlsx]Partida 19'!$L$61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'[19.xlsx]Partida 19'!$K$62:$K$64</c:f>
              <c:strCache>
                <c:ptCount val="3"/>
                <c:pt idx="0">
                  <c:v>SEC. Y ADM. GRAL. DE TRAN</c:v>
                </c:pt>
                <c:pt idx="1">
                  <c:v>SUB. DE TELEC</c:v>
                </c:pt>
                <c:pt idx="2">
                  <c:v>JUNTA DE AERONÁUTICA CIVIL</c:v>
                </c:pt>
              </c:strCache>
            </c:strRef>
          </c:cat>
          <c:val>
            <c:numRef>
              <c:f>'[19.xlsx]Partida 19'!$L$62:$L$64</c:f>
              <c:numCache>
                <c:formatCode>#,##0</c:formatCode>
                <c:ptCount val="3"/>
                <c:pt idx="0">
                  <c:v>16322177</c:v>
                </c:pt>
                <c:pt idx="1">
                  <c:v>65964847</c:v>
                </c:pt>
                <c:pt idx="2">
                  <c:v>1206138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11528704"/>
        <c:axId val="311529488"/>
      </c:barChart>
      <c:catAx>
        <c:axId val="311528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311529488"/>
        <c:crosses val="autoZero"/>
        <c:auto val="1"/>
        <c:lblAlgn val="ctr"/>
        <c:lblOffset val="100"/>
        <c:noMultiLvlLbl val="0"/>
      </c:catAx>
      <c:valAx>
        <c:axId val="31152948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311528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'[19.xlsx]Partida 19'!$C$28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'[19.xlsx]Partida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19'!$D$28:$O$28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7.3526678671776369E-2</c:v>
                </c:pt>
                <c:pt idx="2">
                  <c:v>8.9129304540418466E-2</c:v>
                </c:pt>
                <c:pt idx="3">
                  <c:v>9.0435502202660209E-2</c:v>
                </c:pt>
                <c:pt idx="4">
                  <c:v>6.7398394467530362E-2</c:v>
                </c:pt>
                <c:pt idx="5">
                  <c:v>8.0597572168019993E-2</c:v>
                </c:pt>
                <c:pt idx="6">
                  <c:v>6.9898710879534795E-2</c:v>
                </c:pt>
                <c:pt idx="7">
                  <c:v>6.7226411271847697E-2</c:v>
                </c:pt>
                <c:pt idx="8">
                  <c:v>0.12209019736443479</c:v>
                </c:pt>
                <c:pt idx="9">
                  <c:v>6.7952295897146159E-2</c:v>
                </c:pt>
                <c:pt idx="10">
                  <c:v>7.0517792721152578E-2</c:v>
                </c:pt>
                <c:pt idx="11">
                  <c:v>0.17440913071448971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2"/>
          <c:order val="1"/>
          <c:tx>
            <c:strRef>
              <c:f>'[19.xlsx]Partida 19'!$C$29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'[19.xlsx]Partida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19'!$D$29:$O$29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  <c:pt idx="3">
                  <c:v>9.2144472697434324E-2</c:v>
                </c:pt>
                <c:pt idx="4">
                  <c:v>6.7095666783963684E-2</c:v>
                </c:pt>
                <c:pt idx="5">
                  <c:v>7.108816207969372E-2</c:v>
                </c:pt>
                <c:pt idx="6">
                  <c:v>7.5721523717805064E-2</c:v>
                </c:pt>
                <c:pt idx="7">
                  <c:v>7.1902092763366759E-2</c:v>
                </c:pt>
                <c:pt idx="8">
                  <c:v>0.10979937727321905</c:v>
                </c:pt>
                <c:pt idx="9">
                  <c:v>7.5197312820908691E-2</c:v>
                </c:pt>
                <c:pt idx="10">
                  <c:v>8.3465250183976825E-2</c:v>
                </c:pt>
                <c:pt idx="11">
                  <c:v>0.18781852822619885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ED-47BE-B323-C25523053C21}"/>
            </c:ext>
          </c:extLst>
        </c:ser>
        <c:ser>
          <c:idx val="1"/>
          <c:order val="2"/>
          <c:tx>
            <c:strRef>
              <c:f>'[19.xlsx]Partida 19'!$C$30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7.73371845221378E-3"/>
                  <c:y val="8.2815707987901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ED-47BE-B323-C25523053C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19'!$D$30:$G$30</c:f>
              <c:numCache>
                <c:formatCode>0.0%</c:formatCode>
                <c:ptCount val="4"/>
                <c:pt idx="0">
                  <c:v>9.4812575272963703E-2</c:v>
                </c:pt>
                <c:pt idx="1">
                  <c:v>6.1895570005217442E-2</c:v>
                </c:pt>
                <c:pt idx="2">
                  <c:v>7.3873503311175245E-2</c:v>
                </c:pt>
                <c:pt idx="3">
                  <c:v>6.9096100687083176E-2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ED-47BE-B323-C25523053C2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3516968"/>
        <c:axId val="313518144"/>
      </c:barChart>
      <c:catAx>
        <c:axId val="313516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13518144"/>
        <c:crosses val="autoZero"/>
        <c:auto val="1"/>
        <c:lblAlgn val="ctr"/>
        <c:lblOffset val="100"/>
        <c:noMultiLvlLbl val="0"/>
      </c:catAx>
      <c:valAx>
        <c:axId val="3135181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13516968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/>
              <a:t>% Ejecución Acumulada  2018 - 2019 -2020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'[19.xlsx]Partida 19'!$C$21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19'!$D$21:$O$21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7.8766578492643485E-2</c:v>
                </c:pt>
                <c:pt idx="2">
                  <c:v>0.16664578429208379</c:v>
                </c:pt>
                <c:pt idx="3">
                  <c:v>0.2553096266554668</c:v>
                </c:pt>
                <c:pt idx="4">
                  <c:v>0.32270802112299718</c:v>
                </c:pt>
                <c:pt idx="5">
                  <c:v>0.4032925677354911</c:v>
                </c:pt>
                <c:pt idx="6">
                  <c:v>0.47633264064743197</c:v>
                </c:pt>
                <c:pt idx="7">
                  <c:v>0.54354023013170716</c:v>
                </c:pt>
                <c:pt idx="8">
                  <c:v>0.66563042749614199</c:v>
                </c:pt>
                <c:pt idx="9">
                  <c:v>0.73356882516130451</c:v>
                </c:pt>
                <c:pt idx="10">
                  <c:v>0.8039101248323075</c:v>
                </c:pt>
                <c:pt idx="11">
                  <c:v>0.98995159049860704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'[19.xlsx]Partida 19'!$C$22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19'!$D$22:$O$22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  <c:pt idx="3">
                  <c:v>0.25632959553173268</c:v>
                </c:pt>
                <c:pt idx="4">
                  <c:v>0.32342526231569635</c:v>
                </c:pt>
                <c:pt idx="5">
                  <c:v>0.39451342439539006</c:v>
                </c:pt>
                <c:pt idx="6">
                  <c:v>0.46972993291169934</c:v>
                </c:pt>
                <c:pt idx="7">
                  <c:v>0.54119900836142287</c:v>
                </c:pt>
                <c:pt idx="8">
                  <c:v>0.64097002736080655</c:v>
                </c:pt>
                <c:pt idx="9">
                  <c:v>0.71616734018171524</c:v>
                </c:pt>
                <c:pt idx="10">
                  <c:v>0.79752757953428799</c:v>
                </c:pt>
                <c:pt idx="11">
                  <c:v>0.96938186863210096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E8E-4B6D-B2BE-DE0EA3F728FB}"/>
            </c:ext>
          </c:extLst>
        </c:ser>
        <c:ser>
          <c:idx val="1"/>
          <c:order val="2"/>
          <c:tx>
            <c:strRef>
              <c:f>'[19.xlsx]Partida 19'!$C$23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5306334371754955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8E-4B6D-B2BE-DE0EA3F728FB}"/>
                </c:ext>
              </c:extLst>
            </c:dLbl>
            <c:dLbl>
              <c:idx val="1"/>
              <c:layout>
                <c:manualLayout>
                  <c:x val="-4.984423676012463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8E-4B6D-B2BE-DE0EA3F728FB}"/>
                </c:ext>
              </c:extLst>
            </c:dLbl>
            <c:dLbl>
              <c:idx val="2"/>
              <c:layout>
                <c:manualLayout>
                  <c:x val="-4.9844236760124609E-2"/>
                  <c:y val="-5.2493423855326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E8E-4B6D-B2BE-DE0EA3F728FB}"/>
                </c:ext>
              </c:extLst>
            </c:dLbl>
            <c:dLbl>
              <c:idx val="3"/>
              <c:layout>
                <c:manualLayout>
                  <c:x val="-4.9844236760124651E-2"/>
                  <c:y val="-5.2493423855326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E8E-4B6D-B2BE-DE0EA3F728FB}"/>
                </c:ext>
              </c:extLst>
            </c:dLbl>
            <c:dLbl>
              <c:idx val="4"/>
              <c:layout>
                <c:manualLayout>
                  <c:x val="-6.230529595015584E-2"/>
                  <c:y val="-4.5494300674616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E8E-4B6D-B2BE-DE0EA3F728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19'!$D$23:$G$23</c:f>
              <c:numCache>
                <c:formatCode>0.0%</c:formatCode>
                <c:ptCount val="4"/>
                <c:pt idx="0">
                  <c:v>9.4812575272963703E-2</c:v>
                </c:pt>
                <c:pt idx="1">
                  <c:v>0.15670814527818114</c:v>
                </c:pt>
                <c:pt idx="2">
                  <c:v>0.2305816485893564</c:v>
                </c:pt>
                <c:pt idx="3">
                  <c:v>0.28889986204449203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E8E-4B6D-B2BE-DE0EA3F728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72528"/>
        <c:axId val="489371744"/>
      </c:lineChart>
      <c:catAx>
        <c:axId val="48937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9371744"/>
        <c:crosses val="autoZero"/>
        <c:auto val="1"/>
        <c:lblAlgn val="ctr"/>
        <c:lblOffset val="100"/>
        <c:noMultiLvlLbl val="0"/>
      </c:catAx>
      <c:valAx>
        <c:axId val="48937174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937252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9B0BB-DAEA-4294-8F5D-644D9B6AA32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B5AD7-33DB-4F9D-B183-4D2571C8C7D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7910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437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894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4376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5443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799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914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641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70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9516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0608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382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170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5485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ABRIL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19:</a:t>
            </a:r>
            <a:br>
              <a:rPr lang="es-CL" sz="2400" b="1" cap="all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42040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93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6488" y="5682076"/>
            <a:ext cx="8096961" cy="2846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432328"/>
              </p:ext>
            </p:extLst>
          </p:nvPr>
        </p:nvGraphicFramePr>
        <p:xfrm>
          <a:off x="456489" y="1937662"/>
          <a:ext cx="8230310" cy="3651573"/>
        </p:xfrm>
        <a:graphic>
          <a:graphicData uri="http://schemas.openxmlformats.org/drawingml/2006/table">
            <a:tbl>
              <a:tblPr/>
              <a:tblGrid>
                <a:gridCol w="824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9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45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45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45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45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84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94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3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8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28.699.914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-27.924.998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2.686.244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4.179.024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4.046.724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1.348.575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4.166.990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4.166.990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48.014.138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19.719.138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-28.295.000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9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48.011.060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19.716.060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-28.295.000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9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9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9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9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9707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3794" y="5646429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008604"/>
              </p:ext>
            </p:extLst>
          </p:nvPr>
        </p:nvGraphicFramePr>
        <p:xfrm>
          <a:off x="433794" y="1882217"/>
          <a:ext cx="8182029" cy="3355810"/>
        </p:xfrm>
        <a:graphic>
          <a:graphicData uri="http://schemas.openxmlformats.org/drawingml/2006/table">
            <a:tbl>
              <a:tblPr/>
              <a:tblGrid>
                <a:gridCol w="819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6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7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7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7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4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20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4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8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10.869.115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-4.110.550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2.978.900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2.924.300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940.057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683.730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7.191.609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7.191.609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3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382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697" y="5685599"/>
            <a:ext cx="8186654" cy="28098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819104"/>
              </p:ext>
            </p:extLst>
          </p:nvPr>
        </p:nvGraphicFramePr>
        <p:xfrm>
          <a:off x="444202" y="1700808"/>
          <a:ext cx="8171621" cy="3454527"/>
        </p:xfrm>
        <a:graphic>
          <a:graphicData uri="http://schemas.openxmlformats.org/drawingml/2006/table">
            <a:tbl>
              <a:tblPr/>
              <a:tblGrid>
                <a:gridCol w="818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0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6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6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6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1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11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5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5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11.407.343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3.257.772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8.207.658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8.137.658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2.661.277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2.629.150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340.926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Seguridad Vial (SEGIB)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737.642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298.752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1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5107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1784" y="6084292"/>
            <a:ext cx="8242408" cy="26418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4" y="125234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163411"/>
              </p:ext>
            </p:extLst>
          </p:nvPr>
        </p:nvGraphicFramePr>
        <p:xfrm>
          <a:off x="414339" y="1580618"/>
          <a:ext cx="8210794" cy="4495800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955.857.213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93.139.160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303.211.287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3.534.387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1.117.202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791.815.979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-7.080.000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208.284.315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791.815.979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-7.080.000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208.284.315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16.473.374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15.993.374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2.810.330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177.164.312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170.564.312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49.104.890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Transitorio - Transantiago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221.367.306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221.367.306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233.665.490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233.665.490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156.369.095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150.225.497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150.225.497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53.166.677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62.766.677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6.912.701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6.912.701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2.006.978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1.077.504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3.828.219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3.828.219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93.742.860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93.742.860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775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0202" y="5281525"/>
            <a:ext cx="8119070" cy="30886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170411"/>
              </p:ext>
            </p:extLst>
          </p:nvPr>
        </p:nvGraphicFramePr>
        <p:xfrm>
          <a:off x="386225" y="1747677"/>
          <a:ext cx="8300578" cy="3049471"/>
        </p:xfrm>
        <a:graphic>
          <a:graphicData uri="http://schemas.openxmlformats.org/drawingml/2006/table">
            <a:tbl>
              <a:tblPr/>
              <a:tblGrid>
                <a:gridCol w="831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3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16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6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16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16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47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53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5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0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1.097.928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872.762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200.376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5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163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5369" y="5646300"/>
            <a:ext cx="8179767" cy="31777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419755"/>
              </p:ext>
            </p:extLst>
          </p:nvPr>
        </p:nvGraphicFramePr>
        <p:xfrm>
          <a:off x="414338" y="1940647"/>
          <a:ext cx="8201487" cy="3154494"/>
        </p:xfrm>
        <a:graphic>
          <a:graphicData uri="http://schemas.openxmlformats.org/drawingml/2006/table">
            <a:tbl>
              <a:tblPr/>
              <a:tblGrid>
                <a:gridCol w="814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66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4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46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46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46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95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77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2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5.877.665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-716.850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2.237.789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731.059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811.237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811.237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3.488.085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2.788.085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1.999.427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1.589.427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1.488.658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1.198.658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3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7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368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3308" y="6076717"/>
            <a:ext cx="8163508" cy="2796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53308" y="1200918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102922"/>
              </p:ext>
            </p:extLst>
          </p:nvPr>
        </p:nvGraphicFramePr>
        <p:xfrm>
          <a:off x="353307" y="1520312"/>
          <a:ext cx="8333492" cy="4486275"/>
        </p:xfrm>
        <a:graphic>
          <a:graphicData uri="http://schemas.openxmlformats.org/drawingml/2006/table">
            <a:tbl>
              <a:tblPr/>
              <a:tblGrid>
                <a:gridCol w="834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4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4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49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9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49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49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76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63.616.265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-2.348.582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6.163.013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8.508.734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8.408.734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2.694.871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359.342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Digitaliza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813.515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35.084.279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2.931.784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35.084.279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2.931.784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35.084.279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2.931.784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873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3650" y="5649297"/>
            <a:ext cx="820148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F0D3D6D-E95E-4918-ACBF-8A803A37EF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13424"/>
              </p:ext>
            </p:extLst>
          </p:nvPr>
        </p:nvGraphicFramePr>
        <p:xfrm>
          <a:off x="414338" y="1914833"/>
          <a:ext cx="8201486" cy="2800350"/>
        </p:xfrm>
        <a:graphic>
          <a:graphicData uri="http://schemas.openxmlformats.org/drawingml/2006/table">
            <a:tbl>
              <a:tblPr/>
              <a:tblGrid>
                <a:gridCol w="829120">
                  <a:extLst>
                    <a:ext uri="{9D8B030D-6E8A-4147-A177-3AD203B41FA5}">
                      <a16:colId xmlns:a16="http://schemas.microsoft.com/office/drawing/2014/main" val="1449637077"/>
                    </a:ext>
                  </a:extLst>
                </a:gridCol>
                <a:gridCol w="306280">
                  <a:extLst>
                    <a:ext uri="{9D8B030D-6E8A-4147-A177-3AD203B41FA5}">
                      <a16:colId xmlns:a16="http://schemas.microsoft.com/office/drawing/2014/main" val="1126794738"/>
                    </a:ext>
                  </a:extLst>
                </a:gridCol>
                <a:gridCol w="306280">
                  <a:extLst>
                    <a:ext uri="{9D8B030D-6E8A-4147-A177-3AD203B41FA5}">
                      <a16:colId xmlns:a16="http://schemas.microsoft.com/office/drawing/2014/main" val="3260469098"/>
                    </a:ext>
                  </a:extLst>
                </a:gridCol>
                <a:gridCol w="2700830">
                  <a:extLst>
                    <a:ext uri="{9D8B030D-6E8A-4147-A177-3AD203B41FA5}">
                      <a16:colId xmlns:a16="http://schemas.microsoft.com/office/drawing/2014/main" val="665753979"/>
                    </a:ext>
                  </a:extLst>
                </a:gridCol>
                <a:gridCol w="829120">
                  <a:extLst>
                    <a:ext uri="{9D8B030D-6E8A-4147-A177-3AD203B41FA5}">
                      <a16:colId xmlns:a16="http://schemas.microsoft.com/office/drawing/2014/main" val="4285971942"/>
                    </a:ext>
                  </a:extLst>
                </a:gridCol>
                <a:gridCol w="829120">
                  <a:extLst>
                    <a:ext uri="{9D8B030D-6E8A-4147-A177-3AD203B41FA5}">
                      <a16:colId xmlns:a16="http://schemas.microsoft.com/office/drawing/2014/main" val="2499975016"/>
                    </a:ext>
                  </a:extLst>
                </a:gridCol>
                <a:gridCol w="829120">
                  <a:extLst>
                    <a:ext uri="{9D8B030D-6E8A-4147-A177-3AD203B41FA5}">
                      <a16:colId xmlns:a16="http://schemas.microsoft.com/office/drawing/2014/main" val="18329950"/>
                    </a:ext>
                  </a:extLst>
                </a:gridCol>
                <a:gridCol w="829120">
                  <a:extLst>
                    <a:ext uri="{9D8B030D-6E8A-4147-A177-3AD203B41FA5}">
                      <a16:colId xmlns:a16="http://schemas.microsoft.com/office/drawing/2014/main" val="3000509231"/>
                    </a:ext>
                  </a:extLst>
                </a:gridCol>
                <a:gridCol w="742496">
                  <a:extLst>
                    <a:ext uri="{9D8B030D-6E8A-4147-A177-3AD203B41FA5}">
                      <a16:colId xmlns:a16="http://schemas.microsoft.com/office/drawing/2014/main" val="3433581921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577166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75115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1.195.738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3832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965.150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303.912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2828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507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9644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25769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6559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9778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7201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61175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7435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785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64345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0745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252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42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944195"/>
            <a:ext cx="786955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911653"/>
              </p:ext>
            </p:extLst>
          </p:nvPr>
        </p:nvGraphicFramePr>
        <p:xfrm>
          <a:off x="414336" y="1506535"/>
          <a:ext cx="8229602" cy="4269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98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63784" y="5921006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BBF472B-4940-431F-99AC-6B3AC5D555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7004902"/>
              </p:ext>
            </p:extLst>
          </p:nvPr>
        </p:nvGraphicFramePr>
        <p:xfrm>
          <a:off x="414336" y="1602580"/>
          <a:ext cx="8210799" cy="3986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1110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11323" y="5496645"/>
            <a:ext cx="7416824" cy="295454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8190210"/>
              </p:ext>
            </p:extLst>
          </p:nvPr>
        </p:nvGraphicFramePr>
        <p:xfrm>
          <a:off x="414337" y="1895474"/>
          <a:ext cx="8210798" cy="3067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642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3331" y="5669048"/>
            <a:ext cx="7272808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2752673"/>
              </p:ext>
            </p:extLst>
          </p:nvPr>
        </p:nvGraphicFramePr>
        <p:xfrm>
          <a:off x="414336" y="1914524"/>
          <a:ext cx="8210799" cy="3602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2817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644562"/>
            <a:ext cx="8033281" cy="26553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415956"/>
              </p:ext>
            </p:extLst>
          </p:nvPr>
        </p:nvGraphicFramePr>
        <p:xfrm>
          <a:off x="427150" y="2023912"/>
          <a:ext cx="8197988" cy="2767288"/>
        </p:xfrm>
        <a:graphic>
          <a:graphicData uri="http://schemas.openxmlformats.org/drawingml/2006/table">
            <a:tbl>
              <a:tblPr/>
              <a:tblGrid>
                <a:gridCol w="955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2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5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5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52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52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96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927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03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1.175.524.161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1.233.164.971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57.640.810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356.261.190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44.024.807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43.515.727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-509.080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14.134.554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13.093.670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12.923.670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799.348.553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792.178.553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-7.170.000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208.311.577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2.361.126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-333.670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69.825.831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33.838.581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-35.987.250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169.745.807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177.275.807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17.458.852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58.899.482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153.178.624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94.279.142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113.108.097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709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7167" y="5514942"/>
            <a:ext cx="8146217" cy="311150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RESUMEN POR CAPÍTULOS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003204"/>
              </p:ext>
            </p:extLst>
          </p:nvPr>
        </p:nvGraphicFramePr>
        <p:xfrm>
          <a:off x="414338" y="1811935"/>
          <a:ext cx="8210797" cy="3345255"/>
        </p:xfrm>
        <a:graphic>
          <a:graphicData uri="http://schemas.openxmlformats.org/drawingml/2006/table">
            <a:tbl>
              <a:tblPr/>
              <a:tblGrid>
                <a:gridCol w="340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73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4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34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34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0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32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7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1.108.353.176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1.168.352.968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59.999.792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349.731.026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16.326.057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4.899.892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33.352.818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28.699.914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-27.924.998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2.686.244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10.869.115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-4.110.550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11.407.343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3.257.772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955.857.213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93.139.160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303.211.287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1.097.928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5.877.665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-716.850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1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63.616.265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-2.348.582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6.163.013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1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1.195.738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172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401" y="6223859"/>
            <a:ext cx="8088098" cy="26498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387923"/>
              </p:ext>
            </p:extLst>
          </p:nvPr>
        </p:nvGraphicFramePr>
        <p:xfrm>
          <a:off x="590551" y="1772807"/>
          <a:ext cx="7962898" cy="4451051"/>
        </p:xfrm>
        <a:graphic>
          <a:graphicData uri="http://schemas.openxmlformats.org/drawingml/2006/table">
            <a:tbl>
              <a:tblPr/>
              <a:tblGrid>
                <a:gridCol w="797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44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49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8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16.326.057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4.899.892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12.416.403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12.409.403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4.057.806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3.169.096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4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4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4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4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5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4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4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889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525007"/>
            <a:ext cx="8240279" cy="277793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02: EMPRESA DE LOS FERROCARRILES DEL ESTADO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267534"/>
              </p:ext>
            </p:extLst>
          </p:nvPr>
        </p:nvGraphicFramePr>
        <p:xfrm>
          <a:off x="538288" y="1883312"/>
          <a:ext cx="7962898" cy="3201873"/>
        </p:xfrm>
        <a:graphic>
          <a:graphicData uri="http://schemas.openxmlformats.org/drawingml/2006/table">
            <a:tbl>
              <a:tblPr/>
              <a:tblGrid>
                <a:gridCol w="797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6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4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44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36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3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33.352.818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14.527.068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14.527.068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Ferrocarril Arica La Paz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 Plan Trienal 2020-2022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35.377.136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35.377.136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Mantención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25.275.133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25.275.133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8.782.540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en Infraestructura Existente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17.233.582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17.233.582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5.744.528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58.791.882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58.791.882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18.825.444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1.444.358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17.381.086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5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168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3318</Words>
  <Application>Microsoft Office PowerPoint</Application>
  <PresentationFormat>Presentación en pantalla (4:3)</PresentationFormat>
  <Paragraphs>1859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de Office</vt:lpstr>
      <vt:lpstr>EJECUCIÓN ACUMULADA DE GASTOS PRESUPUESTARIOS AL MES DE ABRIL DE 2020 PARTIDA 19: MINISTERIO DE TRANSPORTES Y TELECOMUNICACIONES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ABRIL DE 2020  PARTIDA 19 MINISTERIO DE TRANSPORTES Y TELECOMUNICACIONES</vt:lpstr>
      <vt:lpstr>EJECUCIÓN ACUMULADA DE GASTOS A ABRIL DE 2020  PARTIDA 19 RESUMEN POR CAPÍTULOS</vt:lpstr>
      <vt:lpstr>EJECUCIÓN ACUMULADA DE GASTOS A ABRIL DE 2020  PARTIDA 19. CAPÍTULO 01. PROGRAMA 01: SECRETARÍA Y ADMINISTRACIÓN GENERAL DE TRANSPORTE</vt:lpstr>
      <vt:lpstr>EJECUCIÓN ACUMULADA DE GASTOS A ABRIL DE 2020  PARTIDA 19. CAPÍTULO 01. PROGRAMA 02: EMPRESA DE LOS FERROCARRILES DEL ESTADO</vt:lpstr>
      <vt:lpstr>EJECUCIÓN ACUMULADA DE GASTOS A ABRIL DE 2020  PARTIDA 19. CAPÍTULO 01. PROGRAMA 03: TRANSANTIAGO</vt:lpstr>
      <vt:lpstr>EJECUCIÓN ACUMULADA DE GASTOS A ABRIL DE 2020  PARTIDA 19. CAPÍTULO 01. PROGRAMA 04: UNIDAD OPERATIVA DE CONTROL DE TRÁNSITO</vt:lpstr>
      <vt:lpstr>EJECUCIÓN ACUMULADA DE GASTOS A ABRIL DE 2020  PARTIDA 19. CAPÍTULO 01. PROGRAMA 05: FISCALIZACIÓN Y CONTROL</vt:lpstr>
      <vt:lpstr>EJECUCIÓN ACUMULADA DE GASTOS A ABRIL DE 2020  PARTIDA 19. CAPÍTULO 01. PROGRAMA 06: SUBSIDIO NACIONAL AL TRANSPORTE PÚBLICO</vt:lpstr>
      <vt:lpstr>EJECUCIÓN ACUMULADA DE GASTOS A ABRIL DE 2020  PARTIDA 19. CAPÍTULO 01. PROGRAMA 07: PROGRAMA DESARROLLO LOGÍSTICO</vt:lpstr>
      <vt:lpstr>EJECUCIÓN ACUMULADA DE GASTOS A ABRIL DE 2020  PARTIDA 19. CAPÍTULO 01. PROGRAMA 08: PROGRAMA DE VIALIDAD Y TRANSPORTE URBANO: SECTRA</vt:lpstr>
      <vt:lpstr>EJECUCIÓN ACUMULADA DE GASTOS A ABRIL DE 2020  PARTIDA 19. CAPÍTULO 02. PROGRAMA 01: SUBSECRETARÍA DE TELECOMUNICACIONES</vt:lpstr>
      <vt:lpstr>EJECUCIÓN ACUMULADA DE GASTOS A ABRIL DE 2020  PARTIDA 19. CAPÍTULO 03. PROGRAMA 01: JUNTA DE AERONÁUTICA CIVIL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7</cp:revision>
  <dcterms:created xsi:type="dcterms:W3CDTF">2020-01-06T14:24:22Z</dcterms:created>
  <dcterms:modified xsi:type="dcterms:W3CDTF">2020-09-14T19:03:45Z</dcterms:modified>
</cp:coreProperties>
</file>