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'[17.xlsx]Partida 17'!$D$57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Lbls>
            <c:dLbl>
              <c:idx val="0"/>
              <c:layout>
                <c:manualLayout>
                  <c:x val="-0.16426509831413436"/>
                  <c:y val="1.970030582312622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5236940054129003E-2"/>
                  <c:y val="-0.2296761334133877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065052768378428"/>
                  <c:y val="3.566158834479866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'[17.xlsx]Partida 17'!$C$58:$C$61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'[17.xlsx]Partida 17'!$D$58:$D$61</c:f>
              <c:numCache>
                <c:formatCode>#,##0</c:formatCode>
                <c:ptCount val="4"/>
                <c:pt idx="0">
                  <c:v>24352757</c:v>
                </c:pt>
                <c:pt idx="1">
                  <c:v>7126252</c:v>
                </c:pt>
                <c:pt idx="2">
                  <c:v>16512039</c:v>
                </c:pt>
                <c:pt idx="3">
                  <c:v>1450741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603531655095326E-2"/>
          <c:y val="0.73937085138286374"/>
          <c:w val="0.37930592009332165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587823822491671"/>
          <c:y val="8.84346251374235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'[17.xlsx]Partida 17'!$L$57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'[17.xlsx]Partida 17'!$K$58:$K$60</c:f>
              <c:strCache>
                <c:ptCount val="3"/>
                <c:pt idx="0">
                  <c:v>SEC. Y ADM. GRAL</c:v>
                </c:pt>
                <c:pt idx="1">
                  <c:v>COCHILCO</c:v>
                </c:pt>
                <c:pt idx="2">
                  <c:v>SER. NAC. DE GEO. Y MIN.</c:v>
                </c:pt>
              </c:strCache>
            </c:strRef>
          </c:cat>
          <c:val>
            <c:numRef>
              <c:f>'[17.xlsx]Partida 17'!$L$58:$L$60</c:f>
              <c:numCache>
                <c:formatCode>#,##0</c:formatCode>
                <c:ptCount val="3"/>
                <c:pt idx="0">
                  <c:v>15448832</c:v>
                </c:pt>
                <c:pt idx="1">
                  <c:v>5340044</c:v>
                </c:pt>
                <c:pt idx="2">
                  <c:v>28885108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50536128"/>
        <c:axId val="450535736"/>
      </c:barChart>
      <c:catAx>
        <c:axId val="450536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0535736"/>
        <c:crosses val="autoZero"/>
        <c:auto val="1"/>
        <c:lblAlgn val="ctr"/>
        <c:lblOffset val="100"/>
        <c:noMultiLvlLbl val="0"/>
      </c:catAx>
      <c:valAx>
        <c:axId val="45053573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50536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'[17.xlsx]Partida 17'!$C$25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17'!$D$25:$O$25</c:f>
              <c:numCache>
                <c:formatCode>0.0%</c:formatCode>
                <c:ptCount val="12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-6.4376318909534802E-5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1"/>
          <c:tx>
            <c:strRef>
              <c:f>'[17.xlsx]Partida 17'!$C$27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17'!$D$27:$G$27</c:f>
              <c:numCache>
                <c:formatCode>0.0%</c:formatCode>
                <c:ptCount val="4"/>
                <c:pt idx="0">
                  <c:v>4.6279738705878717E-2</c:v>
                </c:pt>
                <c:pt idx="1">
                  <c:v>5.1316318819927952E-2</c:v>
                </c:pt>
                <c:pt idx="2">
                  <c:v>8.6070013217344032E-2</c:v>
                </c:pt>
                <c:pt idx="3">
                  <c:v>0.19241278468198225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ser>
          <c:idx val="3"/>
          <c:order val="2"/>
          <c:tx>
            <c:strRef>
              <c:f>'[17.xlsx]Partida 17'!$C$26</c:f>
              <c:strCache>
                <c:ptCount val="1"/>
                <c:pt idx="0">
                  <c:v>% Ejecución Ppto. Vigente 2019</c:v>
                </c:pt>
              </c:strCache>
            </c:strRef>
          </c:tx>
          <c:invertIfNegative val="0"/>
          <c:dLbls>
            <c:delete val="1"/>
          </c:dLbls>
          <c:val>
            <c:numRef>
              <c:f>'[17.xlsx]Partida 17'!$D$26:$O$26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4.6722886442805762E-2</c:v>
                </c:pt>
                <c:pt idx="2">
                  <c:v>8.0788699446576295E-2</c:v>
                </c:pt>
                <c:pt idx="3">
                  <c:v>0.10706124250791542</c:v>
                </c:pt>
                <c:pt idx="4">
                  <c:v>5.2963856100835677E-2</c:v>
                </c:pt>
                <c:pt idx="5">
                  <c:v>8.4901031546769812E-2</c:v>
                </c:pt>
                <c:pt idx="6">
                  <c:v>9.8633025253322029E-2</c:v>
                </c:pt>
                <c:pt idx="7">
                  <c:v>5.3194739571472506E-2</c:v>
                </c:pt>
                <c:pt idx="8">
                  <c:v>8.0650999280387436E-2</c:v>
                </c:pt>
                <c:pt idx="9">
                  <c:v>0.10933483108861181</c:v>
                </c:pt>
                <c:pt idx="10">
                  <c:v>7.7354794048851358E-2</c:v>
                </c:pt>
                <c:pt idx="11">
                  <c:v>0.1313580914815726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56290824"/>
        <c:axId val="456291608"/>
      </c:barChart>
      <c:catAx>
        <c:axId val="456290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6291608"/>
        <c:crosses val="autoZero"/>
        <c:auto val="1"/>
        <c:lblAlgn val="ctr"/>
        <c:lblOffset val="100"/>
        <c:noMultiLvlLbl val="0"/>
      </c:catAx>
      <c:valAx>
        <c:axId val="4562916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62908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2018 - 2019 -2020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'[17.xlsx]Partida 17'!$C$18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17'!$D$18:$O$18</c:f>
              <c:numCache>
                <c:formatCode>0.0%</c:formatCode>
                <c:ptCount val="12"/>
                <c:pt idx="0">
                  <c:v>9.2351552571117004E-2</c:v>
                </c:pt>
                <c:pt idx="1">
                  <c:v>0.14487213106501362</c:v>
                </c:pt>
                <c:pt idx="2">
                  <c:v>0.22022634992342635</c:v>
                </c:pt>
                <c:pt idx="3">
                  <c:v>0.37265680105791038</c:v>
                </c:pt>
                <c:pt idx="4">
                  <c:v>0.36527651140290585</c:v>
                </c:pt>
                <c:pt idx="5">
                  <c:v>0.44172303201064195</c:v>
                </c:pt>
                <c:pt idx="6">
                  <c:v>0.55533962744311827</c:v>
                </c:pt>
                <c:pt idx="7">
                  <c:v>0.61641641345091236</c:v>
                </c:pt>
                <c:pt idx="8">
                  <c:v>0.69522638099606204</c:v>
                </c:pt>
                <c:pt idx="9">
                  <c:v>0.80008735875781478</c:v>
                </c:pt>
                <c:pt idx="10">
                  <c:v>0.86167905148134971</c:v>
                </c:pt>
                <c:pt idx="11">
                  <c:v>0.97253837123986331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1"/>
          <c:tx>
            <c:strRef>
              <c:f>'[17.xlsx]Partida 17'!$C$20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solidFill>
                  <a:srgbClr val="FF0000"/>
                </a:soli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3.883467837548344E-2"/>
                  <c:y val="4.31184565776051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863-4A77-B609-8D0C10467E5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3229491173416406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BC7-480C-8A25-B18B640E59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4164416682083364E-2"/>
                  <c:y val="-4.821589453612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852-4BB1-AC07-E3756ED46E8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9631855470303312E-2"/>
                  <c:y val="-2.9710049197346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852-4BB1-AC07-E3756ED46E8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9460020768431983E-2"/>
                  <c:y val="3.1496054313195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852-4BB1-AC07-E3756ED46E8B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1921079958463213E-2"/>
                  <c:y val="4.5494300674616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577-4E76-AAB3-895F3EF68265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1536863966770511E-2"/>
                  <c:y val="4.1994739084261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586-4855-9916-32BDF648A3F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17'!$D$20:$G$20</c:f>
              <c:numCache>
                <c:formatCode>0.0%</c:formatCode>
                <c:ptCount val="4"/>
                <c:pt idx="0">
                  <c:v>4.6279738705878717E-2</c:v>
                </c:pt>
                <c:pt idx="1">
                  <c:v>9.7596057525806662E-2</c:v>
                </c:pt>
                <c:pt idx="2">
                  <c:v>0.1835485034904264</c:v>
                </c:pt>
                <c:pt idx="3">
                  <c:v>0.37595991158450348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ser>
          <c:idx val="2"/>
          <c:order val="2"/>
          <c:tx>
            <c:strRef>
              <c:f>'[17.xlsx]Partida 17'!$C$19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val>
            <c:numRef>
              <c:f>'[17.xlsx]Partida 17'!$D$19:$O$19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0.12792216180849195</c:v>
                </c:pt>
                <c:pt idx="2">
                  <c:v>0.20811060457261907</c:v>
                </c:pt>
                <c:pt idx="3">
                  <c:v>0.31517184708053447</c:v>
                </c:pt>
                <c:pt idx="4">
                  <c:v>0.36747166203687814</c:v>
                </c:pt>
                <c:pt idx="5">
                  <c:v>0.44107703673653409</c:v>
                </c:pt>
                <c:pt idx="6">
                  <c:v>0.52622528566459892</c:v>
                </c:pt>
                <c:pt idx="7">
                  <c:v>0.57942002523607139</c:v>
                </c:pt>
                <c:pt idx="8">
                  <c:v>0.66007102451645883</c:v>
                </c:pt>
                <c:pt idx="9">
                  <c:v>0.76940585560507058</c:v>
                </c:pt>
                <c:pt idx="10">
                  <c:v>0.84676064965392195</c:v>
                </c:pt>
                <c:pt idx="11">
                  <c:v>0.97535974099589673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834360"/>
        <c:axId val="489835144"/>
      </c:lineChart>
      <c:catAx>
        <c:axId val="48983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9835144"/>
        <c:crosses val="autoZero"/>
        <c:auto val="1"/>
        <c:lblAlgn val="ctr"/>
        <c:lblOffset val="100"/>
        <c:noMultiLvlLbl val="0"/>
      </c:catAx>
      <c:valAx>
        <c:axId val="48983514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983436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0D6FE-ADAB-4A5B-95B9-60E55614941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9F09F-BD90-4DB9-B7C2-AE09F05162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9082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753B38-ACBB-48E6-ACB5-905B7B9E39BA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8939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951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8117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0724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24-07-2020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83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1313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78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854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313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572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0884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342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6578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529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ABRIL DE 2020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17: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b="1" dirty="0">
                <a:solidFill>
                  <a:prstClr val="black"/>
                </a:solidFill>
              </a:rPr>
              <a:t>Valparaíso, </a:t>
            </a:r>
            <a:r>
              <a:rPr lang="es-CL" sz="1200" b="1" dirty="0" smtClean="0">
                <a:solidFill>
                  <a:prstClr val="black"/>
                </a:solidFill>
              </a:rPr>
              <a:t>mayo 2020</a:t>
            </a:r>
            <a:endParaRPr lang="es-CL" sz="1200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8220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404664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9770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6074" y="4941168"/>
            <a:ext cx="818906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462683"/>
            <a:ext cx="7155518" cy="310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1018"/>
              </p:ext>
            </p:extLst>
          </p:nvPr>
        </p:nvGraphicFramePr>
        <p:xfrm>
          <a:off x="414337" y="2020375"/>
          <a:ext cx="8272461" cy="2488744"/>
        </p:xfrm>
        <a:graphic>
          <a:graphicData uri="http://schemas.openxmlformats.org/drawingml/2006/table">
            <a:tbl>
              <a:tblPr/>
              <a:tblGrid>
                <a:gridCol w="828792"/>
                <a:gridCol w="306159"/>
                <a:gridCol w="306159"/>
                <a:gridCol w="2773981"/>
                <a:gridCol w="828792"/>
                <a:gridCol w="828792"/>
                <a:gridCol w="828792"/>
                <a:gridCol w="828792"/>
                <a:gridCol w="742202"/>
              </a:tblGrid>
              <a:tr h="2175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663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55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4.471.142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4.471.142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1.338.590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627.468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50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9" y="5372314"/>
            <a:ext cx="827246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004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932477"/>
              </p:ext>
            </p:extLst>
          </p:nvPr>
        </p:nvGraphicFramePr>
        <p:xfrm>
          <a:off x="414340" y="1789460"/>
          <a:ext cx="8210795" cy="3582863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596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90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95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5.214.730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5.547.597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5.547.597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1.821.986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1.728.394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424.530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2.345.135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2.345.135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668.557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Proyectos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2.600.636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2.600.636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1.882.020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1.882.020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536.054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1.403.267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342.195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365.049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257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157192"/>
            <a:ext cx="821079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9703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080180"/>
              </p:ext>
            </p:extLst>
          </p:nvPr>
        </p:nvGraphicFramePr>
        <p:xfrm>
          <a:off x="414334" y="1888810"/>
          <a:ext cx="8210800" cy="2476294"/>
        </p:xfrm>
        <a:graphic>
          <a:graphicData uri="http://schemas.openxmlformats.org/drawingml/2006/table">
            <a:tbl>
              <a:tblPr/>
              <a:tblGrid>
                <a:gridCol w="889448"/>
                <a:gridCol w="328564"/>
                <a:gridCol w="328564"/>
                <a:gridCol w="2309911"/>
                <a:gridCol w="889448"/>
                <a:gridCol w="889448"/>
                <a:gridCol w="889448"/>
                <a:gridCol w="889448"/>
                <a:gridCol w="796521"/>
              </a:tblGrid>
              <a:tr h="1990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974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13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1.011.168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2.124.848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2.124.848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1.213.225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1.213.225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359.552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312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229200"/>
            <a:ext cx="821079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5529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00986"/>
              </p:ext>
            </p:extLst>
          </p:nvPr>
        </p:nvGraphicFramePr>
        <p:xfrm>
          <a:off x="538288" y="1887517"/>
          <a:ext cx="7962898" cy="2621602"/>
        </p:xfrm>
        <a:graphic>
          <a:graphicData uri="http://schemas.openxmlformats.org/drawingml/2006/table">
            <a:tbl>
              <a:tblPr/>
              <a:tblGrid>
                <a:gridCol w="797778"/>
                <a:gridCol w="294702"/>
                <a:gridCol w="294702"/>
                <a:gridCol w="2670176"/>
                <a:gridCol w="797778"/>
                <a:gridCol w="797778"/>
                <a:gridCol w="797778"/>
                <a:gridCol w="797778"/>
                <a:gridCol w="714428"/>
              </a:tblGrid>
              <a:tr h="2107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55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66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3.032.259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990.670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125.746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199.548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199.548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345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2595" y="4725144"/>
            <a:ext cx="815428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921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846648"/>
              </p:ext>
            </p:extLst>
          </p:nvPr>
        </p:nvGraphicFramePr>
        <p:xfrm>
          <a:off x="414339" y="2098707"/>
          <a:ext cx="8210796" cy="2338407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4"/>
                <a:gridCol w="822614"/>
                <a:gridCol w="822614"/>
                <a:gridCol w="822614"/>
                <a:gridCol w="822614"/>
                <a:gridCol w="736670"/>
              </a:tblGrid>
              <a:tr h="20445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61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83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1.422.311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4.249.741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1.291.716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157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24272" y="5509603"/>
            <a:ext cx="7695456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2978825"/>
              </p:ext>
            </p:extLst>
          </p:nvPr>
        </p:nvGraphicFramePr>
        <p:xfrm>
          <a:off x="467544" y="1665551"/>
          <a:ext cx="8176393" cy="3844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053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944195"/>
            <a:ext cx="7614046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2D9FA7FC-368D-46C1-9480-6A13614D7F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6065138"/>
              </p:ext>
            </p:extLst>
          </p:nvPr>
        </p:nvGraphicFramePr>
        <p:xfrm>
          <a:off x="414338" y="1672430"/>
          <a:ext cx="8210798" cy="3906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9441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05264"/>
            <a:ext cx="734481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5928401"/>
              </p:ext>
            </p:extLst>
          </p:nvPr>
        </p:nvGraphicFramePr>
        <p:xfrm>
          <a:off x="414338" y="1660524"/>
          <a:ext cx="8210797" cy="3856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3831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0353" y="5568454"/>
            <a:ext cx="705678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5975900"/>
              </p:ext>
            </p:extLst>
          </p:nvPr>
        </p:nvGraphicFramePr>
        <p:xfrm>
          <a:off x="414338" y="1665287"/>
          <a:ext cx="8210797" cy="3527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175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0334" y="4941168"/>
            <a:ext cx="8173604" cy="29516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030295"/>
              </p:ext>
            </p:extLst>
          </p:nvPr>
        </p:nvGraphicFramePr>
        <p:xfrm>
          <a:off x="395538" y="2243540"/>
          <a:ext cx="8229598" cy="2409595"/>
        </p:xfrm>
        <a:graphic>
          <a:graphicData uri="http://schemas.openxmlformats.org/drawingml/2006/table">
            <a:tbl>
              <a:tblPr/>
              <a:tblGrid>
                <a:gridCol w="958927"/>
                <a:gridCol w="2561910"/>
                <a:gridCol w="958927"/>
                <a:gridCol w="958927"/>
                <a:gridCol w="958927"/>
                <a:gridCol w="958927"/>
                <a:gridCol w="873053"/>
              </a:tblGrid>
              <a:tr h="18358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224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5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49.673.984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49.734.268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18.698.091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24.352.757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24.332.925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7.602.469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1.518.446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16.512.039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16.512.039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5.670.205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030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0289" y="4869160"/>
            <a:ext cx="8079054" cy="365126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65735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RESUMEN POR CAPÍTULOS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79578"/>
              </p:ext>
            </p:extLst>
          </p:nvPr>
        </p:nvGraphicFramePr>
        <p:xfrm>
          <a:off x="414338" y="2292614"/>
          <a:ext cx="8272462" cy="2432526"/>
        </p:xfrm>
        <a:graphic>
          <a:graphicData uri="http://schemas.openxmlformats.org/drawingml/2006/table">
            <a:tbl>
              <a:tblPr/>
              <a:tblGrid>
                <a:gridCol w="343398"/>
                <a:gridCol w="343398"/>
                <a:gridCol w="3080282"/>
                <a:gridCol w="920307"/>
                <a:gridCol w="920307"/>
                <a:gridCol w="920307"/>
                <a:gridCol w="920307"/>
                <a:gridCol w="824156"/>
              </a:tblGrid>
              <a:tr h="1818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69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8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15.448.832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15.509.116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8.111.285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7.150.202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Pequeña y Mediana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5.590.413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28.885.108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28.885.108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8.964.173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5.214.730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Vigilancia Volcánica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1.011.168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Geología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Seguridad Minera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1.422.311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901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6111053"/>
            <a:ext cx="821079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27406"/>
            <a:ext cx="738978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SECRETARÍA Y ADMINISTRACIÓN GENERAL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276992"/>
              </p:ext>
            </p:extLst>
          </p:nvPr>
        </p:nvGraphicFramePr>
        <p:xfrm>
          <a:off x="414340" y="1699618"/>
          <a:ext cx="8210795" cy="4249672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760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06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25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7.150.202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4.828.058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4.808.226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-19.832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1.509.669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1.976.371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1.976.371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950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255194"/>
            <a:ext cx="8335190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3224" y="630364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84784"/>
            <a:ext cx="6454377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528344"/>
              </p:ext>
            </p:extLst>
          </p:nvPr>
        </p:nvGraphicFramePr>
        <p:xfrm>
          <a:off x="424091" y="1874043"/>
          <a:ext cx="8201044" cy="3267075"/>
        </p:xfrm>
        <a:graphic>
          <a:graphicData uri="http://schemas.openxmlformats.org/drawingml/2006/table">
            <a:tbl>
              <a:tblPr/>
              <a:tblGrid>
                <a:gridCol w="821637"/>
                <a:gridCol w="303516"/>
                <a:gridCol w="303516"/>
                <a:gridCol w="2750033"/>
                <a:gridCol w="821637"/>
                <a:gridCol w="821637"/>
                <a:gridCol w="821637"/>
                <a:gridCol w="821637"/>
                <a:gridCol w="735794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5.590.413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5.374.000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para Pequeña Minería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3217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1784</Words>
  <Application>Microsoft Office PowerPoint</Application>
  <PresentationFormat>Presentación en pantalla (4:3)</PresentationFormat>
  <Paragraphs>1040</Paragraphs>
  <Slides>14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Verdana</vt:lpstr>
      <vt:lpstr>Tema de Office</vt:lpstr>
      <vt:lpstr>EJECUCIÓN ACUMULADA DE GASTOS PRESUPUESTARIOS AL MES DE ABRIL DE 2020 PARTIDA 17: MINISTERIO DE MINERÍA</vt:lpstr>
      <vt:lpstr>EJECUCIÓN ACUMULADA DE GASTOS A ABRIL DE 2020  PARTIDA 17 MINISTERIO DE MINERÍA</vt:lpstr>
      <vt:lpstr>EJECUCIÓN ACUMULADA DE GASTOS A ABRIL DE 2020  PARTIDA 17 MINISTERIO DE MINERÍA</vt:lpstr>
      <vt:lpstr>EJECUCIÓN ACUMULADA DE GASTOS A ABRIL DE 2020  PARTIDA 17 MINISTERIO DE MINERÍA</vt:lpstr>
      <vt:lpstr>EJECUCIÓN ACUMULADA DE GASTOS A ABRIL DE 2020  PARTIDA 17 MINISTERIO DE MINERÍA</vt:lpstr>
      <vt:lpstr>EJECUCIÓN ACUMULADA DE GASTOS A ABRIL DE 2020  PARTIDA 17 MINISTERIO DE MINERÍA</vt:lpstr>
      <vt:lpstr>EJECUCIÓN ACUMULADA DE GASTOS A ABRIL DE 2020  PARTIDA 17 RESUMEN POR CAPÍTULOS</vt:lpstr>
      <vt:lpstr>EJECUCIÓN ACUMULADA DE GASTOS A ABRIL DE 2020  PARTIDA 17. CAPÍTULO 01. PROGRAMA 01:  SECRETARÍA Y ADMINISTRACIÓN GENERAL</vt:lpstr>
      <vt:lpstr>EJECUCIÓN ACUMULADA DE GASTOS A ABRIL DE 2020  PARTIDA 17. CAPÍTULO 01. PROGRAMA 02:  FOMENTO DE LA PEQUEÑA Y MEDIANA MINERÍA</vt:lpstr>
      <vt:lpstr>EJECUCIÓN ACUMULADA DE GASTOS A ABRIL DE 2020  PARTIDA 17. CAPÍTULO 02. PROGRAMA 01:  COMISIÓN CHILENA DEL COBRE</vt:lpstr>
      <vt:lpstr>EJECUCIÓN ACUMULADA DE GASTOS A ABRIL DE 2020  PARTIDA 17. CAPÍTULO 03. PROGRAMA 01:  SERVICIO NACIONAL DE GEOLOGÍA Y MINERÍA</vt:lpstr>
      <vt:lpstr>EJECUCIÓN ACUMULADA DE GASTOS A ABRIL DE 2020  PARTIDA 17. CAPÍTULO 03. PROGRAMA 02:  RED NACIONAL DE VIGILANCIA VOLCÁNICA</vt:lpstr>
      <vt:lpstr>EJECUCIÓN ACUMULADA DE GASTOS A ABRIL DE 2020  PARTIDA 17. CAPÍTULO 03. PROGRAMA 03:  PLAN NACIONAL DE GEOLOGÍA</vt:lpstr>
      <vt:lpstr>EJECUCIÓN ACUMULADA DE GASTOS A ABRIL DE 2020  PARTIDA 17. CAPÍTULO 03. PROGRAMA 04:  PROGRAMA DE SEGURIDAD MINERA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8</cp:revision>
  <dcterms:created xsi:type="dcterms:W3CDTF">2020-01-06T15:02:18Z</dcterms:created>
  <dcterms:modified xsi:type="dcterms:W3CDTF">2020-07-24T15:58:19Z</dcterms:modified>
</cp:coreProperties>
</file>