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5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F70-44A7-BA6C-7787BE0EE28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F70-44A7-BA6C-7787BE0EE28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F70-44A7-BA6C-7787BE0EE28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F70-44A7-BA6C-7787BE0EE28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7F70-44A7-BA6C-7787BE0EE28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7F70-44A7-BA6C-7787BE0EE28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7F70-44A7-BA6C-7787BE0EE282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7F70-44A7-BA6C-7787BE0EE282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7F70-44A7-BA6C-7787BE0EE28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15'!$B$54:$C$62</c:f>
              <c:multiLvlStrCache>
                <c:ptCount val="9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INTEGROS AL FISCO</c:v>
                  </c:pt>
                  <c:pt idx="5">
                    <c:v>ADQUISICIÓN DE ACTIVOS NO FINANCIEROS</c:v>
                  </c:pt>
                  <c:pt idx="6">
                    <c:v>ADQUISICIÓN DE ACTIVOS FINANCIEROS</c:v>
                  </c:pt>
                  <c:pt idx="7">
                    <c:v>PRÉSTAMOS</c:v>
                  </c:pt>
                  <c:pt idx="8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25</c:v>
                  </c:pt>
                  <c:pt idx="5">
                    <c:v>29</c:v>
                  </c:pt>
                  <c:pt idx="6">
                    <c:v>30</c:v>
                  </c:pt>
                  <c:pt idx="7">
                    <c:v>32</c:v>
                  </c:pt>
                  <c:pt idx="8">
                    <c:v>34</c:v>
                  </c:pt>
                </c:lvl>
              </c:multiLvlStrCache>
            </c:multiLvlStrRef>
          </c:cat>
          <c:val>
            <c:numRef>
              <c:f>'Partida 15'!$D$54:$D$62</c:f>
              <c:numCache>
                <c:formatCode>0.0%</c:formatCode>
                <c:ptCount val="9"/>
                <c:pt idx="0">
                  <c:v>2.4065138729882529E-2</c:v>
                </c:pt>
                <c:pt idx="1">
                  <c:v>1.4882969323008838E-2</c:v>
                </c:pt>
                <c:pt idx="2">
                  <c:v>0.77180471748746926</c:v>
                </c:pt>
                <c:pt idx="3">
                  <c:v>0.16351386548223662</c:v>
                </c:pt>
                <c:pt idx="4">
                  <c:v>1.9912066245899488E-5</c:v>
                </c:pt>
                <c:pt idx="5">
                  <c:v>0</c:v>
                </c:pt>
                <c:pt idx="6">
                  <c:v>1.0339627169340631E-3</c:v>
                </c:pt>
                <c:pt idx="7">
                  <c:v>9.6010424324414999E-3</c:v>
                </c:pt>
                <c:pt idx="8">
                  <c:v>1.3501579393308889E-2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F70-44A7-BA6C-7787BE0EE2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% de Ejecución Mensual 2018 - 2019 - 2020 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15'!$C$28</c:f>
              <c:strCache>
                <c:ptCount val="1"/>
                <c:pt idx="0">
                  <c:v>GASTOS 2018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7.6883845031952169E-2</c:v>
                </c:pt>
                <c:pt idx="2">
                  <c:v>9.7417739331395262E-2</c:v>
                </c:pt>
                <c:pt idx="3">
                  <c:v>7.8382485187010714E-2</c:v>
                </c:pt>
                <c:pt idx="4">
                  <c:v>8.7295112231233235E-2</c:v>
                </c:pt>
                <c:pt idx="5">
                  <c:v>8.1892884491471973E-2</c:v>
                </c:pt>
                <c:pt idx="6">
                  <c:v>7.880680280956856E-2</c:v>
                </c:pt>
                <c:pt idx="7">
                  <c:v>9.3913695538875921E-2</c:v>
                </c:pt>
                <c:pt idx="8">
                  <c:v>8.6807342943868979E-2</c:v>
                </c:pt>
                <c:pt idx="9">
                  <c:v>8.1093304812691072E-2</c:v>
                </c:pt>
                <c:pt idx="10">
                  <c:v>7.9995164285164164E-2</c:v>
                </c:pt>
                <c:pt idx="11">
                  <c:v>0.10379985026202497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7D-4715-B34E-D2E0510D9CED}"/>
            </c:ext>
          </c:extLst>
        </c:ser>
        <c:ser>
          <c:idx val="1"/>
          <c:order val="1"/>
          <c:tx>
            <c:strRef>
              <c:f>'Partida 15'!$C$27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15'!$D$27:$O$27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7D-4715-B34E-D2E0510D9CED}"/>
            </c:ext>
          </c:extLst>
        </c:ser>
        <c:ser>
          <c:idx val="2"/>
          <c:order val="2"/>
          <c:tx>
            <c:strRef>
              <c:f>'Partida 15'!$C$26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15'!$D$26:$G$26</c:f>
              <c:numCache>
                <c:formatCode>0.0%</c:formatCode>
                <c:ptCount val="4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9.7236751061931567E-2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7D-4715-B34E-D2E0510D9C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203589504"/>
        <c:axId val="203591040"/>
      </c:barChart>
      <c:catAx>
        <c:axId val="2035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91040"/>
        <c:crosses val="autoZero"/>
        <c:auto val="1"/>
        <c:lblAlgn val="ctr"/>
        <c:lblOffset val="100"/>
        <c:noMultiLvlLbl val="0"/>
      </c:catAx>
      <c:valAx>
        <c:axId val="2035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035895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/>
              <a:t>% de Ejecución</a:t>
            </a:r>
            <a:r>
              <a:rPr lang="es-CL" sz="1400" b="1" baseline="0"/>
              <a:t> Acumulada 2018 - 2019 - 2020 </a:t>
            </a:r>
            <a:endParaRPr lang="es-CL" sz="1400" b="1"/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15'!$C$22</c:f>
              <c:strCache>
                <c:ptCount val="1"/>
                <c:pt idx="0">
                  <c:v>GASTOS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val>
            <c:numRef>
              <c:f>'Partida 15'!$D$22:$O$22</c:f>
              <c:numCache>
                <c:formatCode>0.0%</c:formatCode>
                <c:ptCount val="12"/>
                <c:pt idx="0">
                  <c:v>7.837183696429191E-2</c:v>
                </c:pt>
                <c:pt idx="1">
                  <c:v>0.15496113292872177</c:v>
                </c:pt>
                <c:pt idx="2">
                  <c:v>0.25228677182283649</c:v>
                </c:pt>
                <c:pt idx="3">
                  <c:v>0.33050455886015273</c:v>
                </c:pt>
                <c:pt idx="4">
                  <c:v>0.41668684933770556</c:v>
                </c:pt>
                <c:pt idx="5">
                  <c:v>0.49854764345065222</c:v>
                </c:pt>
                <c:pt idx="6">
                  <c:v>0.57726923571416422</c:v>
                </c:pt>
                <c:pt idx="7">
                  <c:v>0.67071746402428911</c:v>
                </c:pt>
                <c:pt idx="8">
                  <c:v>0.75747938538166204</c:v>
                </c:pt>
                <c:pt idx="9">
                  <c:v>0.83813728154680045</c:v>
                </c:pt>
                <c:pt idx="10">
                  <c:v>0.91811378293724633</c:v>
                </c:pt>
                <c:pt idx="11">
                  <c:v>0.99539824344701122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D2-4D1D-9F2F-A38427DF8435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val>
            <c:numRef>
              <c:f>'Partida 15'!$D$21:$O$21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D2-4D1D-9F2F-A38427DF8435}"/>
            </c:ext>
          </c:extLst>
        </c:ser>
        <c:ser>
          <c:idx val="2"/>
          <c:order val="2"/>
          <c:tx>
            <c:strRef>
              <c:f>'Partida 15'!$C$20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0"/>
                  <c:y val="3.0076704053351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2-4D1D-9F2F-A38427DF8435}"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'Partida 15'!$D$20:$G$20</c:f>
              <c:numCache>
                <c:formatCode>0.0%</c:formatCode>
                <c:ptCount val="4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0.35244026175692766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D2-4D1D-9F2F-A38427DF8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4300160"/>
        <c:axId val="194310144"/>
      </c:lineChart>
      <c:catAx>
        <c:axId val="19430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10144"/>
        <c:crosses val="autoZero"/>
        <c:auto val="1"/>
        <c:lblAlgn val="ctr"/>
        <c:lblOffset val="100"/>
        <c:noMultiLvlLbl val="0"/>
      </c:catAx>
      <c:valAx>
        <c:axId val="19431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4300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28-07-2020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28-07-2020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28-07-2020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ABRIL DE 2020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C8586C4-6860-410E-B287-037682C3F0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01360"/>
              </p:ext>
            </p:extLst>
          </p:nvPr>
        </p:nvGraphicFramePr>
        <p:xfrm>
          <a:off x="539552" y="1786075"/>
          <a:ext cx="8074097" cy="3285849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3145063108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1616066786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1187941397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361665854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228158701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34656466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58009487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1634175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734778942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923747348"/>
                    </a:ext>
                  </a:extLst>
                </a:gridCol>
              </a:tblGrid>
              <a:tr h="1485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1615656"/>
                  </a:ext>
                </a:extLst>
              </a:tr>
              <a:tr h="4548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341472"/>
                  </a:ext>
                </a:extLst>
              </a:tr>
              <a:tr h="157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7.074.048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6.495.414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-578.634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1.462.799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78289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3.329.235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3.289.606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-39.629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1.070.114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787188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1.684.349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-49.286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351.298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403948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1.841.868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1.376.857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-465.011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244386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-465.011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162745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1.570.876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1.105.865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-465.011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769508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063463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282242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111131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19.715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517654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167.810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117.467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15.253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475834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815138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58.681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28.338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-30.343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370171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21.997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485184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539947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21315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25.635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26.134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5226,8%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978964"/>
                  </a:ext>
                </a:extLst>
              </a:tr>
              <a:tr h="1485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89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DE732A9-A0D3-4D76-B21D-01469A22A7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520106"/>
              </p:ext>
            </p:extLst>
          </p:nvPr>
        </p:nvGraphicFramePr>
        <p:xfrm>
          <a:off x="541625" y="1707363"/>
          <a:ext cx="8051999" cy="3660656"/>
        </p:xfrm>
        <a:graphic>
          <a:graphicData uri="http://schemas.openxmlformats.org/drawingml/2006/table">
            <a:tbl>
              <a:tblPr/>
              <a:tblGrid>
                <a:gridCol w="734225">
                  <a:extLst>
                    <a:ext uri="{9D8B030D-6E8A-4147-A177-3AD203B41FA5}">
                      <a16:colId xmlns:a16="http://schemas.microsoft.com/office/drawing/2014/main" val="473287160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3354127663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3285646346"/>
                    </a:ext>
                  </a:extLst>
                </a:gridCol>
                <a:gridCol w="2263859">
                  <a:extLst>
                    <a:ext uri="{9D8B030D-6E8A-4147-A177-3AD203B41FA5}">
                      <a16:colId xmlns:a16="http://schemas.microsoft.com/office/drawing/2014/main" val="2232536667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517201555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862274833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951056850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851909249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877723709"/>
                    </a:ext>
                  </a:extLst>
                </a:gridCol>
                <a:gridCol w="734225">
                  <a:extLst>
                    <a:ext uri="{9D8B030D-6E8A-4147-A177-3AD203B41FA5}">
                      <a16:colId xmlns:a16="http://schemas.microsoft.com/office/drawing/2014/main" val="1237882388"/>
                    </a:ext>
                  </a:extLst>
                </a:gridCol>
              </a:tblGrid>
              <a:tr h="1517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8941908"/>
                  </a:ext>
                </a:extLst>
              </a:tr>
              <a:tr h="46469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8981554"/>
                  </a:ext>
                </a:extLst>
              </a:tr>
              <a:tr h="1612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54.312.432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13.205.312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74066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8.029.620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2.458.444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29143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4.104.963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770.345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1240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1268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14170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885700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135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37572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666.515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5942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49769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629.210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9496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96145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80171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530597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979.942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1.253.828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191928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9.167.433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700230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39.989.515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9.167.433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179814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72281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37759,4%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55836"/>
                  </a:ext>
                </a:extLst>
              </a:tr>
              <a:tr h="151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093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3264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EADFA62-18ED-4324-8A64-0A94628071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069026"/>
              </p:ext>
            </p:extLst>
          </p:nvPr>
        </p:nvGraphicFramePr>
        <p:xfrm>
          <a:off x="505299" y="1889336"/>
          <a:ext cx="7996322" cy="4096369"/>
        </p:xfrm>
        <a:graphic>
          <a:graphicData uri="http://schemas.openxmlformats.org/drawingml/2006/table">
            <a:tbl>
              <a:tblPr/>
              <a:tblGrid>
                <a:gridCol w="668449">
                  <a:extLst>
                    <a:ext uri="{9D8B030D-6E8A-4147-A177-3AD203B41FA5}">
                      <a16:colId xmlns:a16="http://schemas.microsoft.com/office/drawing/2014/main" val="1775438571"/>
                    </a:ext>
                  </a:extLst>
                </a:gridCol>
                <a:gridCol w="250668">
                  <a:extLst>
                    <a:ext uri="{9D8B030D-6E8A-4147-A177-3AD203B41FA5}">
                      <a16:colId xmlns:a16="http://schemas.microsoft.com/office/drawing/2014/main" val="4115758609"/>
                    </a:ext>
                  </a:extLst>
                </a:gridCol>
                <a:gridCol w="259024">
                  <a:extLst>
                    <a:ext uri="{9D8B030D-6E8A-4147-A177-3AD203B41FA5}">
                      <a16:colId xmlns:a16="http://schemas.microsoft.com/office/drawing/2014/main" val="3483612342"/>
                    </a:ext>
                  </a:extLst>
                </a:gridCol>
                <a:gridCol w="2662656">
                  <a:extLst>
                    <a:ext uri="{9D8B030D-6E8A-4147-A177-3AD203B41FA5}">
                      <a16:colId xmlns:a16="http://schemas.microsoft.com/office/drawing/2014/main" val="510593002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872734369"/>
                    </a:ext>
                  </a:extLst>
                </a:gridCol>
                <a:gridCol w="646167">
                  <a:extLst>
                    <a:ext uri="{9D8B030D-6E8A-4147-A177-3AD203B41FA5}">
                      <a16:colId xmlns:a16="http://schemas.microsoft.com/office/drawing/2014/main" val="2003615121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3871370207"/>
                    </a:ext>
                  </a:extLst>
                </a:gridCol>
                <a:gridCol w="746435">
                  <a:extLst>
                    <a:ext uri="{9D8B030D-6E8A-4147-A177-3AD203B41FA5}">
                      <a16:colId xmlns:a16="http://schemas.microsoft.com/office/drawing/2014/main" val="1346521930"/>
                    </a:ext>
                  </a:extLst>
                </a:gridCol>
                <a:gridCol w="679590">
                  <a:extLst>
                    <a:ext uri="{9D8B030D-6E8A-4147-A177-3AD203B41FA5}">
                      <a16:colId xmlns:a16="http://schemas.microsoft.com/office/drawing/2014/main" val="61969886"/>
                    </a:ext>
                  </a:extLst>
                </a:gridCol>
                <a:gridCol w="668449">
                  <a:extLst>
                    <a:ext uri="{9D8B030D-6E8A-4147-A177-3AD203B41FA5}">
                      <a16:colId xmlns:a16="http://schemas.microsoft.com/office/drawing/2014/main" val="2004574637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330892"/>
                  </a:ext>
                </a:extLst>
              </a:tr>
              <a:tr h="42376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559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230.813.110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225.808.609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-5.004.501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42.531.508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44321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17.693.953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17.526.663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-167.290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5.999.646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69447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9.759.659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9.532.200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-227.459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1.904.633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5122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200.540.910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194.965.153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-5.575.757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26.533.900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30588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196.756.700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191.180.943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-5.575.757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22.892.390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76211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1.071.294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484.022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565729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5.425.766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597.365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49105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Más Capaz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1.219.971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181.261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89730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34.034.010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31.038.253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-2.995.757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4.889.470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86346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2.637.999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553.743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1044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7.815.764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3.491.819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943283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1.418.095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373.423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49332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189.549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90.795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5661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61.418.664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59.168.664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5.525.740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66761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78.731.000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78.401.000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6.608.744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3465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2.794.588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5029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3.633.150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28209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3.171.450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853194"/>
                  </a:ext>
                </a:extLst>
              </a:tr>
              <a:tr h="2825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461.700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01229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58197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75668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20550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5.695.323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862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6973411-6B98-4A37-8465-12B065861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5355297"/>
              </p:ext>
            </p:extLst>
          </p:nvPr>
        </p:nvGraphicFramePr>
        <p:xfrm>
          <a:off x="529369" y="1844824"/>
          <a:ext cx="8057943" cy="1977557"/>
        </p:xfrm>
        <a:graphic>
          <a:graphicData uri="http://schemas.openxmlformats.org/drawingml/2006/table">
            <a:tbl>
              <a:tblPr/>
              <a:tblGrid>
                <a:gridCol w="673600">
                  <a:extLst>
                    <a:ext uri="{9D8B030D-6E8A-4147-A177-3AD203B41FA5}">
                      <a16:colId xmlns:a16="http://schemas.microsoft.com/office/drawing/2014/main" val="873007241"/>
                    </a:ext>
                  </a:extLst>
                </a:gridCol>
                <a:gridCol w="252600">
                  <a:extLst>
                    <a:ext uri="{9D8B030D-6E8A-4147-A177-3AD203B41FA5}">
                      <a16:colId xmlns:a16="http://schemas.microsoft.com/office/drawing/2014/main" val="1875228531"/>
                    </a:ext>
                  </a:extLst>
                </a:gridCol>
                <a:gridCol w="261020">
                  <a:extLst>
                    <a:ext uri="{9D8B030D-6E8A-4147-A177-3AD203B41FA5}">
                      <a16:colId xmlns:a16="http://schemas.microsoft.com/office/drawing/2014/main" val="2393126400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1916571053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2024822427"/>
                    </a:ext>
                  </a:extLst>
                </a:gridCol>
                <a:gridCol w="651147">
                  <a:extLst>
                    <a:ext uri="{9D8B030D-6E8A-4147-A177-3AD203B41FA5}">
                      <a16:colId xmlns:a16="http://schemas.microsoft.com/office/drawing/2014/main" val="28355954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3541179607"/>
                    </a:ext>
                  </a:extLst>
                </a:gridCol>
                <a:gridCol w="752187">
                  <a:extLst>
                    <a:ext uri="{9D8B030D-6E8A-4147-A177-3AD203B41FA5}">
                      <a16:colId xmlns:a16="http://schemas.microsoft.com/office/drawing/2014/main" val="980956071"/>
                    </a:ext>
                  </a:extLst>
                </a:gridCol>
                <a:gridCol w="684827">
                  <a:extLst>
                    <a:ext uri="{9D8B030D-6E8A-4147-A177-3AD203B41FA5}">
                      <a16:colId xmlns:a16="http://schemas.microsoft.com/office/drawing/2014/main" val="195522852"/>
                    </a:ext>
                  </a:extLst>
                </a:gridCol>
                <a:gridCol w="673600">
                  <a:extLst>
                    <a:ext uri="{9D8B030D-6E8A-4147-A177-3AD203B41FA5}">
                      <a16:colId xmlns:a16="http://schemas.microsoft.com/office/drawing/2014/main" val="1824261909"/>
                    </a:ext>
                  </a:extLst>
                </a:gridCol>
              </a:tblGrid>
              <a:tr h="1412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28" marR="8828" marT="88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383476"/>
                  </a:ext>
                </a:extLst>
              </a:tr>
              <a:tr h="28250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12273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1.346.821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992.775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-354.046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162.498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758085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066831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71.317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504784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212.792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-106.396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4.479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673329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-105.138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16.034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3526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853.278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710.766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-142.512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140.023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974802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1.461.767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2.781.818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2.235.508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152,9%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488958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1.392.857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918.729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2443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66.910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38.565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01126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1.322.051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1.320.051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1.278.214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63910,7%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1729"/>
                  </a:ext>
                </a:extLst>
              </a:tr>
              <a:tr h="1412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8828" marR="8828" marT="88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28" marR="8828" marT="88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5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6369BF1-F3ED-4667-B99F-2E808D56A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63149"/>
              </p:ext>
            </p:extLst>
          </p:nvPr>
        </p:nvGraphicFramePr>
        <p:xfrm>
          <a:off x="539087" y="1721209"/>
          <a:ext cx="8057941" cy="2867025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928620942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758536446"/>
                    </a:ext>
                  </a:extLst>
                </a:gridCol>
                <a:gridCol w="264944">
                  <a:extLst>
                    <a:ext uri="{9D8B030D-6E8A-4147-A177-3AD203B41FA5}">
                      <a16:colId xmlns:a16="http://schemas.microsoft.com/office/drawing/2014/main" val="111324762"/>
                    </a:ext>
                  </a:extLst>
                </a:gridCol>
                <a:gridCol w="2302269">
                  <a:extLst>
                    <a:ext uri="{9D8B030D-6E8A-4147-A177-3AD203B41FA5}">
                      <a16:colId xmlns:a16="http://schemas.microsoft.com/office/drawing/2014/main" val="4204102685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1180668291"/>
                    </a:ext>
                  </a:extLst>
                </a:gridCol>
                <a:gridCol w="767423">
                  <a:extLst>
                    <a:ext uri="{9D8B030D-6E8A-4147-A177-3AD203B41FA5}">
                      <a16:colId xmlns:a16="http://schemas.microsoft.com/office/drawing/2014/main" val="1742394523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834496724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832414800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1598214527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382176029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964970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1366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14.825.195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14.768.314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5.692.201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1939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11.790.258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11.765.398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9029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750.660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38702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66503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4262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71978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106.735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7449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358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1087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71.820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4827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87704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07776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1.073.450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214690,0%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37183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153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9193012-0EEA-4187-94C8-74621A6B5E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767104"/>
              </p:ext>
            </p:extLst>
          </p:nvPr>
        </p:nvGraphicFramePr>
        <p:xfrm>
          <a:off x="547686" y="1632162"/>
          <a:ext cx="8042446" cy="3676650"/>
        </p:xfrm>
        <a:graphic>
          <a:graphicData uri="http://schemas.openxmlformats.org/drawingml/2006/table">
            <a:tbl>
              <a:tblPr/>
              <a:tblGrid>
                <a:gridCol w="724545">
                  <a:extLst>
                    <a:ext uri="{9D8B030D-6E8A-4147-A177-3AD203B41FA5}">
                      <a16:colId xmlns:a16="http://schemas.microsoft.com/office/drawing/2014/main" val="2073533241"/>
                    </a:ext>
                  </a:extLst>
                </a:gridCol>
                <a:gridCol w="344159">
                  <a:extLst>
                    <a:ext uri="{9D8B030D-6E8A-4147-A177-3AD203B41FA5}">
                      <a16:colId xmlns:a16="http://schemas.microsoft.com/office/drawing/2014/main" val="729595203"/>
                    </a:ext>
                  </a:extLst>
                </a:gridCol>
                <a:gridCol w="344159">
                  <a:extLst>
                    <a:ext uri="{9D8B030D-6E8A-4147-A177-3AD203B41FA5}">
                      <a16:colId xmlns:a16="http://schemas.microsoft.com/office/drawing/2014/main" val="993777256"/>
                    </a:ext>
                  </a:extLst>
                </a:gridCol>
                <a:gridCol w="2318541">
                  <a:extLst>
                    <a:ext uri="{9D8B030D-6E8A-4147-A177-3AD203B41FA5}">
                      <a16:colId xmlns:a16="http://schemas.microsoft.com/office/drawing/2014/main" val="1870287350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42643718"/>
                    </a:ext>
                  </a:extLst>
                </a:gridCol>
                <a:gridCol w="688317">
                  <a:extLst>
                    <a:ext uri="{9D8B030D-6E8A-4147-A177-3AD203B41FA5}">
                      <a16:colId xmlns:a16="http://schemas.microsoft.com/office/drawing/2014/main" val="2988544246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2674650821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426861251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786292155"/>
                    </a:ext>
                  </a:extLst>
                </a:gridCol>
                <a:gridCol w="724545">
                  <a:extLst>
                    <a:ext uri="{9D8B030D-6E8A-4147-A177-3AD203B41FA5}">
                      <a16:colId xmlns:a16="http://schemas.microsoft.com/office/drawing/2014/main" val="328739933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151789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0732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16.607.145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16.502.090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5.216.881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8010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9.999.770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9.976.715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5554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1.730.170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1.702.170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70986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4.685.120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127427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87891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1469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8007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4.600.662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1.359.819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2632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6468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8911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5891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68974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136.564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30273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0549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4166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23181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6385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9500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21632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22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9001AFC-57CE-485A-9592-A45DC7D1D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90589"/>
              </p:ext>
            </p:extLst>
          </p:nvPr>
        </p:nvGraphicFramePr>
        <p:xfrm>
          <a:off x="539552" y="1801871"/>
          <a:ext cx="8036288" cy="3907401"/>
        </p:xfrm>
        <a:graphic>
          <a:graphicData uri="http://schemas.openxmlformats.org/drawingml/2006/table">
            <a:tbl>
              <a:tblPr/>
              <a:tblGrid>
                <a:gridCol w="598792">
                  <a:extLst>
                    <a:ext uri="{9D8B030D-6E8A-4147-A177-3AD203B41FA5}">
                      <a16:colId xmlns:a16="http://schemas.microsoft.com/office/drawing/2014/main" val="2461606703"/>
                    </a:ext>
                  </a:extLst>
                </a:gridCol>
                <a:gridCol w="224547">
                  <a:extLst>
                    <a:ext uri="{9D8B030D-6E8A-4147-A177-3AD203B41FA5}">
                      <a16:colId xmlns:a16="http://schemas.microsoft.com/office/drawing/2014/main" val="3968678665"/>
                    </a:ext>
                  </a:extLst>
                </a:gridCol>
                <a:gridCol w="232032">
                  <a:extLst>
                    <a:ext uri="{9D8B030D-6E8A-4147-A177-3AD203B41FA5}">
                      <a16:colId xmlns:a16="http://schemas.microsoft.com/office/drawing/2014/main" val="4177634305"/>
                    </a:ext>
                  </a:extLst>
                </a:gridCol>
                <a:gridCol w="2836777">
                  <a:extLst>
                    <a:ext uri="{9D8B030D-6E8A-4147-A177-3AD203B41FA5}">
                      <a16:colId xmlns:a16="http://schemas.microsoft.com/office/drawing/2014/main" val="3657918481"/>
                    </a:ext>
                  </a:extLst>
                </a:gridCol>
                <a:gridCol w="748490">
                  <a:extLst>
                    <a:ext uri="{9D8B030D-6E8A-4147-A177-3AD203B41FA5}">
                      <a16:colId xmlns:a16="http://schemas.microsoft.com/office/drawing/2014/main" val="2582549773"/>
                    </a:ext>
                  </a:extLst>
                </a:gridCol>
                <a:gridCol w="748490">
                  <a:extLst>
                    <a:ext uri="{9D8B030D-6E8A-4147-A177-3AD203B41FA5}">
                      <a16:colId xmlns:a16="http://schemas.microsoft.com/office/drawing/2014/main" val="4063859520"/>
                    </a:ext>
                  </a:extLst>
                </a:gridCol>
                <a:gridCol w="748490">
                  <a:extLst>
                    <a:ext uri="{9D8B030D-6E8A-4147-A177-3AD203B41FA5}">
                      <a16:colId xmlns:a16="http://schemas.microsoft.com/office/drawing/2014/main" val="3992483579"/>
                    </a:ext>
                  </a:extLst>
                </a:gridCol>
                <a:gridCol w="678631">
                  <a:extLst>
                    <a:ext uri="{9D8B030D-6E8A-4147-A177-3AD203B41FA5}">
                      <a16:colId xmlns:a16="http://schemas.microsoft.com/office/drawing/2014/main" val="2070941681"/>
                    </a:ext>
                  </a:extLst>
                </a:gridCol>
                <a:gridCol w="621247">
                  <a:extLst>
                    <a:ext uri="{9D8B030D-6E8A-4147-A177-3AD203B41FA5}">
                      <a16:colId xmlns:a16="http://schemas.microsoft.com/office/drawing/2014/main" val="2258036247"/>
                    </a:ext>
                  </a:extLst>
                </a:gridCol>
                <a:gridCol w="598792">
                  <a:extLst>
                    <a:ext uri="{9D8B030D-6E8A-4147-A177-3AD203B41FA5}">
                      <a16:colId xmlns:a16="http://schemas.microsoft.com/office/drawing/2014/main" val="115048972"/>
                    </a:ext>
                  </a:extLst>
                </a:gridCol>
              </a:tblGrid>
              <a:tr h="1293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23622"/>
                  </a:ext>
                </a:extLst>
              </a:tr>
              <a:tr h="39609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967055"/>
                  </a:ext>
                </a:extLst>
              </a:tr>
              <a:tr h="137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5.568.195.402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5.709.492.282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141.296.880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2.119.656.921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13418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59.290.952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59.070.197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-220.755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19.742.642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06926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74.058.336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74.018.347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-39.989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16.501.318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01810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4.462.908.350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1.637.994.343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68399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3.018.465.988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1.021.734.383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336532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2.431.945.879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839.626.438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294057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244.975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87044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405.061.775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126.979.980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40191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24.200.278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5.868.375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9600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28.220.830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8.539.767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971698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24.706.244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6.168.868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774797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294.722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13298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103.791.285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34.470.021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04821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1.444.442.362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614.959.048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81796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28.100.283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10.101.591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76226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717721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654.284.037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241.179.486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12865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296.295.153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101.051.432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5643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16.947.407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5.829.589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64790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6.482.135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1.790.640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467667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287.156.446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105.891.046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402217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155.172.379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147.180.178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88202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1.932.875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651948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1.300.912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1212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638.516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499189"/>
                  </a:ext>
                </a:extLst>
              </a:tr>
              <a:tr h="1293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Retiro Funcionarios Públicos  Ley N° 19.882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662.396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134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004ADEA-8D83-4999-9461-77C59756A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84247"/>
              </p:ext>
            </p:extLst>
          </p:nvPr>
        </p:nvGraphicFramePr>
        <p:xfrm>
          <a:off x="506920" y="1785718"/>
          <a:ext cx="8097525" cy="3747495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2751188588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4161878134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2517512427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420632282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888207037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53838335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069467070"/>
                    </a:ext>
                  </a:extLst>
                </a:gridCol>
                <a:gridCol w="683802">
                  <a:extLst>
                    <a:ext uri="{9D8B030D-6E8A-4147-A177-3AD203B41FA5}">
                      <a16:colId xmlns:a16="http://schemas.microsoft.com/office/drawing/2014/main" val="3382665552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810455139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177018933"/>
                    </a:ext>
                  </a:extLst>
                </a:gridCol>
              </a:tblGrid>
              <a:tr h="12516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329733"/>
                  </a:ext>
                </a:extLst>
              </a:tr>
              <a:tr h="2503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62663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899.701.608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1.041.325.608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444.734.573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665751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889.397.870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1.031.021.870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440.436.354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068067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141.812.010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141.624.000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138.191.790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73502,4%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506456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885.832.009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301.371.511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37777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175.274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33.930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19,4%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830171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3.142.341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561239"/>
                  </a:ext>
                </a:extLst>
              </a:tr>
              <a:tr h="250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60.236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14.045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306209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10.299.095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4.298.219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405045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6.414.117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3.052.224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985028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3.884.978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1.245.995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340457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199351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017680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03670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68903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556.919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490.543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354790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-66.376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714279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77.489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529488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373.054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79314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840264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60.650.215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380039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471818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19.022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589764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575729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5292,7%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220895"/>
                  </a:ext>
                </a:extLst>
              </a:tr>
              <a:tr h="12516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847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4CD66A-DCEB-4D3A-A89E-1351BC86F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536308"/>
              </p:ext>
            </p:extLst>
          </p:nvPr>
        </p:nvGraphicFramePr>
        <p:xfrm>
          <a:off x="533663" y="1560377"/>
          <a:ext cx="8032399" cy="4768541"/>
        </p:xfrm>
        <a:graphic>
          <a:graphicData uri="http://schemas.openxmlformats.org/drawingml/2006/table">
            <a:tbl>
              <a:tblPr/>
              <a:tblGrid>
                <a:gridCol w="764412">
                  <a:extLst>
                    <a:ext uri="{9D8B030D-6E8A-4147-A177-3AD203B41FA5}">
                      <a16:colId xmlns:a16="http://schemas.microsoft.com/office/drawing/2014/main" val="3484427958"/>
                    </a:ext>
                  </a:extLst>
                </a:gridCol>
                <a:gridCol w="273006">
                  <a:extLst>
                    <a:ext uri="{9D8B030D-6E8A-4147-A177-3AD203B41FA5}">
                      <a16:colId xmlns:a16="http://schemas.microsoft.com/office/drawing/2014/main" val="1427841641"/>
                    </a:ext>
                  </a:extLst>
                </a:gridCol>
                <a:gridCol w="282103">
                  <a:extLst>
                    <a:ext uri="{9D8B030D-6E8A-4147-A177-3AD203B41FA5}">
                      <a16:colId xmlns:a16="http://schemas.microsoft.com/office/drawing/2014/main" val="1850195207"/>
                    </a:ext>
                  </a:extLst>
                </a:gridCol>
                <a:gridCol w="2174935">
                  <a:extLst>
                    <a:ext uri="{9D8B030D-6E8A-4147-A177-3AD203B41FA5}">
                      <a16:colId xmlns:a16="http://schemas.microsoft.com/office/drawing/2014/main" val="3553310623"/>
                    </a:ext>
                  </a:extLst>
                </a:gridCol>
                <a:gridCol w="776547">
                  <a:extLst>
                    <a:ext uri="{9D8B030D-6E8A-4147-A177-3AD203B41FA5}">
                      <a16:colId xmlns:a16="http://schemas.microsoft.com/office/drawing/2014/main" val="3815914384"/>
                    </a:ext>
                  </a:extLst>
                </a:gridCol>
                <a:gridCol w="776547">
                  <a:extLst>
                    <a:ext uri="{9D8B030D-6E8A-4147-A177-3AD203B41FA5}">
                      <a16:colId xmlns:a16="http://schemas.microsoft.com/office/drawing/2014/main" val="860466257"/>
                    </a:ext>
                  </a:extLst>
                </a:gridCol>
                <a:gridCol w="776547">
                  <a:extLst>
                    <a:ext uri="{9D8B030D-6E8A-4147-A177-3AD203B41FA5}">
                      <a16:colId xmlns:a16="http://schemas.microsoft.com/office/drawing/2014/main" val="3571846916"/>
                    </a:ext>
                  </a:extLst>
                </a:gridCol>
                <a:gridCol w="752278">
                  <a:extLst>
                    <a:ext uri="{9D8B030D-6E8A-4147-A177-3AD203B41FA5}">
                      <a16:colId xmlns:a16="http://schemas.microsoft.com/office/drawing/2014/main" val="3364780291"/>
                    </a:ext>
                  </a:extLst>
                </a:gridCol>
                <a:gridCol w="728012">
                  <a:extLst>
                    <a:ext uri="{9D8B030D-6E8A-4147-A177-3AD203B41FA5}">
                      <a16:colId xmlns:a16="http://schemas.microsoft.com/office/drawing/2014/main" val="2661949059"/>
                    </a:ext>
                  </a:extLst>
                </a:gridCol>
                <a:gridCol w="728012">
                  <a:extLst>
                    <a:ext uri="{9D8B030D-6E8A-4147-A177-3AD203B41FA5}">
                      <a16:colId xmlns:a16="http://schemas.microsoft.com/office/drawing/2014/main" val="211551145"/>
                    </a:ext>
                  </a:extLst>
                </a:gridCol>
              </a:tblGrid>
              <a:tr h="13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741547"/>
                  </a:ext>
                </a:extLst>
              </a:tr>
              <a:tr h="4150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987097"/>
                  </a:ext>
                </a:extLst>
              </a:tr>
              <a:tr h="14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121.140.560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29.013.758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36139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13.901.522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13.679.202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4.026.464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08889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8.995.594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8.739.857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-255.737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1.494.323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381137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83.307.826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22.881.819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493552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82.723.458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22.709.334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207238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23.064.329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7.337.946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260815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1.095.039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147.660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29593"/>
                  </a:ext>
                </a:extLst>
              </a:tr>
              <a:tr h="14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652783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1.226.485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15.238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13818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44.214.018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9.519.911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48861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13.115.236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5.687.997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05018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584.368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172.485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796554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246.847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79.598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70102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337.521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92.887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48823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6.033.589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561.959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589394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558.665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791130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1.028.596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558.665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378894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56247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4.999.035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164758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4286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20496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332.308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7.354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028042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64.543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55669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21.451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410104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374891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239.850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266097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8.882.547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79156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8.404.490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8.882.547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478.057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601972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426364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41.839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90232"/>
                  </a:ext>
                </a:extLst>
              </a:tr>
              <a:tr h="13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333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4655CDB-79FD-4B4E-BF7D-3B9794B7F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088380"/>
              </p:ext>
            </p:extLst>
          </p:nvPr>
        </p:nvGraphicFramePr>
        <p:xfrm>
          <a:off x="505852" y="1706763"/>
          <a:ext cx="8136905" cy="3704209"/>
        </p:xfrm>
        <a:graphic>
          <a:graphicData uri="http://schemas.openxmlformats.org/drawingml/2006/table">
            <a:tbl>
              <a:tblPr/>
              <a:tblGrid>
                <a:gridCol w="707556">
                  <a:extLst>
                    <a:ext uri="{9D8B030D-6E8A-4147-A177-3AD203B41FA5}">
                      <a16:colId xmlns:a16="http://schemas.microsoft.com/office/drawing/2014/main" val="2647573122"/>
                    </a:ext>
                  </a:extLst>
                </a:gridCol>
                <a:gridCol w="269832">
                  <a:extLst>
                    <a:ext uri="{9D8B030D-6E8A-4147-A177-3AD203B41FA5}">
                      <a16:colId xmlns:a16="http://schemas.microsoft.com/office/drawing/2014/main" val="2979565254"/>
                    </a:ext>
                  </a:extLst>
                </a:gridCol>
                <a:gridCol w="278825">
                  <a:extLst>
                    <a:ext uri="{9D8B030D-6E8A-4147-A177-3AD203B41FA5}">
                      <a16:colId xmlns:a16="http://schemas.microsoft.com/office/drawing/2014/main" val="3680376030"/>
                    </a:ext>
                  </a:extLst>
                </a:gridCol>
                <a:gridCol w="2473450">
                  <a:extLst>
                    <a:ext uri="{9D8B030D-6E8A-4147-A177-3AD203B41FA5}">
                      <a16:colId xmlns:a16="http://schemas.microsoft.com/office/drawing/2014/main" val="486109541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2303018948"/>
                    </a:ext>
                  </a:extLst>
                </a:gridCol>
                <a:gridCol w="755527">
                  <a:extLst>
                    <a:ext uri="{9D8B030D-6E8A-4147-A177-3AD203B41FA5}">
                      <a16:colId xmlns:a16="http://schemas.microsoft.com/office/drawing/2014/main" val="1716041495"/>
                    </a:ext>
                  </a:extLst>
                </a:gridCol>
                <a:gridCol w="746534">
                  <a:extLst>
                    <a:ext uri="{9D8B030D-6E8A-4147-A177-3AD203B41FA5}">
                      <a16:colId xmlns:a16="http://schemas.microsoft.com/office/drawing/2014/main" val="844485299"/>
                    </a:ext>
                  </a:extLst>
                </a:gridCol>
                <a:gridCol w="710556">
                  <a:extLst>
                    <a:ext uri="{9D8B030D-6E8A-4147-A177-3AD203B41FA5}">
                      <a16:colId xmlns:a16="http://schemas.microsoft.com/office/drawing/2014/main" val="3279604887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623872943"/>
                    </a:ext>
                  </a:extLst>
                </a:gridCol>
                <a:gridCol w="719549">
                  <a:extLst>
                    <a:ext uri="{9D8B030D-6E8A-4147-A177-3AD203B41FA5}">
                      <a16:colId xmlns:a16="http://schemas.microsoft.com/office/drawing/2014/main" val="3369812093"/>
                    </a:ext>
                  </a:extLst>
                </a:gridCol>
              </a:tblGrid>
              <a:tr h="16018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644825"/>
                  </a:ext>
                </a:extLst>
              </a:tr>
              <a:tr h="4905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309711"/>
                  </a:ext>
                </a:extLst>
              </a:tr>
              <a:tr h="1701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1.324.322.719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1.323.873.970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-448.749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452.931.957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34276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9.912.617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9.795.185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-117.432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3.531.252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78701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3.392.043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3.295.610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-96.433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857.939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2984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1.134.451.524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379.120.213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394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1.134.149.983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379.016.654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886717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1.113.347.766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371.617.701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156263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87.661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689573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19.339.574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7.040.132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502960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1.374.982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324.339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002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103.559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50665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103.559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8378535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174.814.753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60.113.239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502778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5.742.544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2.493.892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127904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777.334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7700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3.349.586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1.181.436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59306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1.615.624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21631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20.770.268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6.606.422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81307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18.570.471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5.841.993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87719"/>
                  </a:ext>
                </a:extLst>
              </a:tr>
              <a:tr h="160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2.199.797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764.429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958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25414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47771"/>
              </p:ext>
            </p:extLst>
          </p:nvPr>
        </p:nvGraphicFramePr>
        <p:xfrm>
          <a:off x="2185293" y="1772816"/>
          <a:ext cx="4428491" cy="3454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007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4A526D6-45B1-4578-AF3F-58C71BCBE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055625"/>
              </p:ext>
            </p:extLst>
          </p:nvPr>
        </p:nvGraphicFramePr>
        <p:xfrm>
          <a:off x="478144" y="1814206"/>
          <a:ext cx="8074903" cy="3590087"/>
        </p:xfrm>
        <a:graphic>
          <a:graphicData uri="http://schemas.openxmlformats.org/drawingml/2006/table">
            <a:tbl>
              <a:tblPr/>
              <a:tblGrid>
                <a:gridCol w="702166">
                  <a:extLst>
                    <a:ext uri="{9D8B030D-6E8A-4147-A177-3AD203B41FA5}">
                      <a16:colId xmlns:a16="http://schemas.microsoft.com/office/drawing/2014/main" val="2000862186"/>
                    </a:ext>
                  </a:extLst>
                </a:gridCol>
                <a:gridCol w="267775">
                  <a:extLst>
                    <a:ext uri="{9D8B030D-6E8A-4147-A177-3AD203B41FA5}">
                      <a16:colId xmlns:a16="http://schemas.microsoft.com/office/drawing/2014/main" val="1625024393"/>
                    </a:ext>
                  </a:extLst>
                </a:gridCol>
                <a:gridCol w="276700">
                  <a:extLst>
                    <a:ext uri="{9D8B030D-6E8A-4147-A177-3AD203B41FA5}">
                      <a16:colId xmlns:a16="http://schemas.microsoft.com/office/drawing/2014/main" val="646492454"/>
                    </a:ext>
                  </a:extLst>
                </a:gridCol>
                <a:gridCol w="2454604">
                  <a:extLst>
                    <a:ext uri="{9D8B030D-6E8A-4147-A177-3AD203B41FA5}">
                      <a16:colId xmlns:a16="http://schemas.microsoft.com/office/drawing/2014/main" val="952318173"/>
                    </a:ext>
                  </a:extLst>
                </a:gridCol>
                <a:gridCol w="749770">
                  <a:extLst>
                    <a:ext uri="{9D8B030D-6E8A-4147-A177-3AD203B41FA5}">
                      <a16:colId xmlns:a16="http://schemas.microsoft.com/office/drawing/2014/main" val="2676094278"/>
                    </a:ext>
                  </a:extLst>
                </a:gridCol>
                <a:gridCol w="749770">
                  <a:extLst>
                    <a:ext uri="{9D8B030D-6E8A-4147-A177-3AD203B41FA5}">
                      <a16:colId xmlns:a16="http://schemas.microsoft.com/office/drawing/2014/main" val="2091580978"/>
                    </a:ext>
                  </a:extLst>
                </a:gridCol>
                <a:gridCol w="740845">
                  <a:extLst>
                    <a:ext uri="{9D8B030D-6E8A-4147-A177-3AD203B41FA5}">
                      <a16:colId xmlns:a16="http://schemas.microsoft.com/office/drawing/2014/main" val="3564411378"/>
                    </a:ext>
                  </a:extLst>
                </a:gridCol>
                <a:gridCol w="705141">
                  <a:extLst>
                    <a:ext uri="{9D8B030D-6E8A-4147-A177-3AD203B41FA5}">
                      <a16:colId xmlns:a16="http://schemas.microsoft.com/office/drawing/2014/main" val="2106551314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75932560"/>
                    </a:ext>
                  </a:extLst>
                </a:gridCol>
                <a:gridCol w="714066">
                  <a:extLst>
                    <a:ext uri="{9D8B030D-6E8A-4147-A177-3AD203B41FA5}">
                      <a16:colId xmlns:a16="http://schemas.microsoft.com/office/drawing/2014/main" val="437413445"/>
                    </a:ext>
                  </a:extLst>
                </a:gridCol>
              </a:tblGrid>
              <a:tr h="14958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864477"/>
                  </a:ext>
                </a:extLst>
              </a:tr>
              <a:tr h="44876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854066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148.295.387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51.009.705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478992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3.118.982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1.046.176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189044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416.266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99.921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379615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2.050.982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663.038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72048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5.253.816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1.262.448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238051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34.988.475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13.524.673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641249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34.542.027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11.840.932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794858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5.225.568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1.577.629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135204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62.699.271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20.994.888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02333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907671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061628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782.945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548.061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41.848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774286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33.445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944097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220.180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35.296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-184.884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24663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476.543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437329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127495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866.287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35954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952994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8.973.683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351909,1%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831977"/>
                  </a:ext>
                </a:extLst>
              </a:tr>
              <a:tr h="1495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58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E213047-E400-4325-ADCD-58623D9D4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32729"/>
              </p:ext>
            </p:extLst>
          </p:nvPr>
        </p:nvGraphicFramePr>
        <p:xfrm>
          <a:off x="565112" y="1729125"/>
          <a:ext cx="7954950" cy="2914650"/>
        </p:xfrm>
        <a:graphic>
          <a:graphicData uri="http://schemas.openxmlformats.org/drawingml/2006/table">
            <a:tbl>
              <a:tblPr/>
              <a:tblGrid>
                <a:gridCol w="739422">
                  <a:extLst>
                    <a:ext uri="{9D8B030D-6E8A-4147-A177-3AD203B41FA5}">
                      <a16:colId xmlns:a16="http://schemas.microsoft.com/office/drawing/2014/main" val="3518082554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3761150398"/>
                    </a:ext>
                  </a:extLst>
                </a:gridCol>
                <a:gridCol w="286526">
                  <a:extLst>
                    <a:ext uri="{9D8B030D-6E8A-4147-A177-3AD203B41FA5}">
                      <a16:colId xmlns:a16="http://schemas.microsoft.com/office/drawing/2014/main" val="659099370"/>
                    </a:ext>
                  </a:extLst>
                </a:gridCol>
                <a:gridCol w="2205944">
                  <a:extLst>
                    <a:ext uri="{9D8B030D-6E8A-4147-A177-3AD203B41FA5}">
                      <a16:colId xmlns:a16="http://schemas.microsoft.com/office/drawing/2014/main" val="2245617418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3327815313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51589400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714799558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1218715890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1979479230"/>
                    </a:ext>
                  </a:extLst>
                </a:gridCol>
                <a:gridCol w="739422">
                  <a:extLst>
                    <a:ext uri="{9D8B030D-6E8A-4147-A177-3AD203B41FA5}">
                      <a16:colId xmlns:a16="http://schemas.microsoft.com/office/drawing/2014/main" val="2425785937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485328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1790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26.074.647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6.411.631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85458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52.811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18392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568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90434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6.836.777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3589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54138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6672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1.375.746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388.028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06954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6.888.139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27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6.886.638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6.888.139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602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215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10.762.672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4.280.310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2875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1368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86505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87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159FEF5-AA54-4634-A11B-FAFA96444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440236"/>
              </p:ext>
            </p:extLst>
          </p:nvPr>
        </p:nvGraphicFramePr>
        <p:xfrm>
          <a:off x="539552" y="1891426"/>
          <a:ext cx="7992888" cy="4012989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1840924758"/>
                    </a:ext>
                  </a:extLst>
                </a:gridCol>
                <a:gridCol w="278752">
                  <a:extLst>
                    <a:ext uri="{9D8B030D-6E8A-4147-A177-3AD203B41FA5}">
                      <a16:colId xmlns:a16="http://schemas.microsoft.com/office/drawing/2014/main" val="2483762232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338442449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1201989002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2508977067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382768165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754914979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377558468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2524146184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3295057272"/>
                    </a:ext>
                  </a:extLst>
                </a:gridCol>
              </a:tblGrid>
              <a:tr h="159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38645"/>
                  </a:ext>
                </a:extLst>
              </a:tr>
              <a:tr h="48914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38414"/>
                  </a:ext>
                </a:extLst>
              </a:tr>
              <a:tr h="16970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955.848.894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955.611.944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302.539.807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10619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4.991.783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4.973.153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1.722.821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33758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3.388.061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3.291.741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-96.320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7624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800.021.287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261.060.837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282409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755.271.703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249.157.933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90794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744.482.140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246.697.763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244773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969.200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1631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8.021.508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1.740.715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7654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167.672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1156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1.213.394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14176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45185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552792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89.680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41568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131920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44.423.175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804584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04781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81.123.793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80.803.793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22.157.740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112979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Auxilio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15.491.112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4.339.711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534925"/>
                  </a:ext>
                </a:extLst>
              </a:tr>
              <a:tr h="319442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409547"/>
                  </a:ext>
                </a:extLst>
              </a:tr>
              <a:tr h="15972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1.081.323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907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563163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85C0B95-0CA5-431C-BF0F-922670562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4413"/>
              </p:ext>
            </p:extLst>
          </p:nvPr>
        </p:nvGraphicFramePr>
        <p:xfrm>
          <a:off x="524639" y="1864953"/>
          <a:ext cx="8038865" cy="4351341"/>
        </p:xfrm>
        <a:graphic>
          <a:graphicData uri="http://schemas.openxmlformats.org/drawingml/2006/table">
            <a:tbl>
              <a:tblPr/>
              <a:tblGrid>
                <a:gridCol w="731360">
                  <a:extLst>
                    <a:ext uri="{9D8B030D-6E8A-4147-A177-3AD203B41FA5}">
                      <a16:colId xmlns:a16="http://schemas.microsoft.com/office/drawing/2014/main" val="633137297"/>
                    </a:ext>
                  </a:extLst>
                </a:gridCol>
                <a:gridCol w="280355">
                  <a:extLst>
                    <a:ext uri="{9D8B030D-6E8A-4147-A177-3AD203B41FA5}">
                      <a16:colId xmlns:a16="http://schemas.microsoft.com/office/drawing/2014/main" val="863511836"/>
                    </a:ext>
                  </a:extLst>
                </a:gridCol>
                <a:gridCol w="283402">
                  <a:extLst>
                    <a:ext uri="{9D8B030D-6E8A-4147-A177-3AD203B41FA5}">
                      <a16:colId xmlns:a16="http://schemas.microsoft.com/office/drawing/2014/main" val="346331565"/>
                    </a:ext>
                  </a:extLst>
                </a:gridCol>
                <a:gridCol w="2038666">
                  <a:extLst>
                    <a:ext uri="{9D8B030D-6E8A-4147-A177-3AD203B41FA5}">
                      <a16:colId xmlns:a16="http://schemas.microsoft.com/office/drawing/2014/main" val="858045957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2924075209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1580801793"/>
                    </a:ext>
                  </a:extLst>
                </a:gridCol>
                <a:gridCol w="828874">
                  <a:extLst>
                    <a:ext uri="{9D8B030D-6E8A-4147-A177-3AD203B41FA5}">
                      <a16:colId xmlns:a16="http://schemas.microsoft.com/office/drawing/2014/main" val="1576812185"/>
                    </a:ext>
                  </a:extLst>
                </a:gridCol>
                <a:gridCol w="743550">
                  <a:extLst>
                    <a:ext uri="{9D8B030D-6E8A-4147-A177-3AD203B41FA5}">
                      <a16:colId xmlns:a16="http://schemas.microsoft.com/office/drawing/2014/main" val="2261253482"/>
                    </a:ext>
                  </a:extLst>
                </a:gridCol>
                <a:gridCol w="743550">
                  <a:extLst>
                    <a:ext uri="{9D8B030D-6E8A-4147-A177-3AD203B41FA5}">
                      <a16:colId xmlns:a16="http://schemas.microsoft.com/office/drawing/2014/main" val="1878655858"/>
                    </a:ext>
                  </a:extLst>
                </a:gridCol>
                <a:gridCol w="731360">
                  <a:extLst>
                    <a:ext uri="{9D8B030D-6E8A-4147-A177-3AD203B41FA5}">
                      <a16:colId xmlns:a16="http://schemas.microsoft.com/office/drawing/2014/main" val="1418972745"/>
                    </a:ext>
                  </a:extLst>
                </a:gridCol>
              </a:tblGrid>
              <a:tr h="15004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78" marR="9378" marT="93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231729"/>
                  </a:ext>
                </a:extLst>
              </a:tr>
              <a:tr h="30009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544783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064775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178.600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0352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8.737.360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8.417.360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9433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10.558.368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3.552.558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075410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22.693.333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7.404.558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544944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14.330.439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5.166.535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96405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679.924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107.644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50756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1.286.693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274.466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08685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921044"/>
                  </a:ext>
                </a:extLst>
              </a:tr>
              <a:tr h="300093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550.035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428.035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923097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188.883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66.883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-122.000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26982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361.152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996049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023043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3.781.785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71069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61.852.150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17.100.437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11461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786438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61.845.322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17.100.437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86653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397024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646510"/>
                  </a:ext>
                </a:extLst>
              </a:tr>
              <a:tr h="15004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78" marR="9378" marT="937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834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1007"/>
              </p:ext>
            </p:extLst>
          </p:nvPr>
        </p:nvGraphicFramePr>
        <p:xfrm>
          <a:off x="2195736" y="1966119"/>
          <a:ext cx="5097011" cy="292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996421"/>
              </p:ext>
            </p:extLst>
          </p:nvPr>
        </p:nvGraphicFramePr>
        <p:xfrm>
          <a:off x="1871700" y="2060848"/>
          <a:ext cx="5400600" cy="29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59B8A7A-3285-4DAA-BE9B-1D0CEA057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644747"/>
              </p:ext>
            </p:extLst>
          </p:nvPr>
        </p:nvGraphicFramePr>
        <p:xfrm>
          <a:off x="551000" y="1988840"/>
          <a:ext cx="7920883" cy="2446276"/>
        </p:xfrm>
        <a:graphic>
          <a:graphicData uri="http://schemas.openxmlformats.org/drawingml/2006/table">
            <a:tbl>
              <a:tblPr/>
              <a:tblGrid>
                <a:gridCol w="772141">
                  <a:extLst>
                    <a:ext uri="{9D8B030D-6E8A-4147-A177-3AD203B41FA5}">
                      <a16:colId xmlns:a16="http://schemas.microsoft.com/office/drawing/2014/main" val="2041178707"/>
                    </a:ext>
                  </a:extLst>
                </a:gridCol>
                <a:gridCol w="2470853">
                  <a:extLst>
                    <a:ext uri="{9D8B030D-6E8A-4147-A177-3AD203B41FA5}">
                      <a16:colId xmlns:a16="http://schemas.microsoft.com/office/drawing/2014/main" val="444094276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2878971336"/>
                    </a:ext>
                  </a:extLst>
                </a:gridCol>
                <a:gridCol w="797880">
                  <a:extLst>
                    <a:ext uri="{9D8B030D-6E8A-4147-A177-3AD203B41FA5}">
                      <a16:colId xmlns:a16="http://schemas.microsoft.com/office/drawing/2014/main" val="2013225547"/>
                    </a:ext>
                  </a:extLst>
                </a:gridCol>
                <a:gridCol w="801097">
                  <a:extLst>
                    <a:ext uri="{9D8B030D-6E8A-4147-A177-3AD203B41FA5}">
                      <a16:colId xmlns:a16="http://schemas.microsoft.com/office/drawing/2014/main" val="4251076954"/>
                    </a:ext>
                  </a:extLst>
                </a:gridCol>
                <a:gridCol w="762489">
                  <a:extLst>
                    <a:ext uri="{9D8B030D-6E8A-4147-A177-3AD203B41FA5}">
                      <a16:colId xmlns:a16="http://schemas.microsoft.com/office/drawing/2014/main" val="918100457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3522642074"/>
                    </a:ext>
                  </a:extLst>
                </a:gridCol>
                <a:gridCol w="772141">
                  <a:extLst>
                    <a:ext uri="{9D8B030D-6E8A-4147-A177-3AD203B41FA5}">
                      <a16:colId xmlns:a16="http://schemas.microsoft.com/office/drawing/2014/main" val="3302368550"/>
                    </a:ext>
                  </a:extLst>
                </a:gridCol>
              </a:tblGrid>
              <a:tr h="15054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724324"/>
                  </a:ext>
                </a:extLst>
              </a:tr>
              <a:tr h="461029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986476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8.405.657.049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8.574.052.042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168.394.993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3.021.841.146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5111170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202.283.303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200.903.252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-1.380.051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67.367.364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88855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125.101.136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124.303.619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-797.517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27.487.537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498934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6.487.525.764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2.302.800.505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958851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1.374.441.476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1.545.096.427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170.654.951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573.129.696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171437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167.374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5.729.370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60005"/>
                  </a:ext>
                </a:extLst>
              </a:tr>
              <a:tr h="1599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18649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6.189.616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-2.501.520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327220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80.703.070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81.456.514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2506426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113.489.646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30.844.536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656778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1.733.817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1.345.686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13.667.483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591280"/>
                  </a:ext>
                </a:extLst>
              </a:tr>
              <a:tr h="1505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19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50355D5-A71C-402E-93CF-C64DA56359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357779"/>
              </p:ext>
            </p:extLst>
          </p:nvPr>
        </p:nvGraphicFramePr>
        <p:xfrm>
          <a:off x="603599" y="1843884"/>
          <a:ext cx="7886699" cy="3170232"/>
        </p:xfrm>
        <a:graphic>
          <a:graphicData uri="http://schemas.openxmlformats.org/drawingml/2006/table">
            <a:tbl>
              <a:tblPr/>
              <a:tblGrid>
                <a:gridCol w="249899">
                  <a:extLst>
                    <a:ext uri="{9D8B030D-6E8A-4147-A177-3AD203B41FA5}">
                      <a16:colId xmlns:a16="http://schemas.microsoft.com/office/drawing/2014/main" val="1786148423"/>
                    </a:ext>
                  </a:extLst>
                </a:gridCol>
                <a:gridCol w="321299">
                  <a:extLst>
                    <a:ext uri="{9D8B030D-6E8A-4147-A177-3AD203B41FA5}">
                      <a16:colId xmlns:a16="http://schemas.microsoft.com/office/drawing/2014/main" val="4017962318"/>
                    </a:ext>
                  </a:extLst>
                </a:gridCol>
                <a:gridCol w="2382967">
                  <a:extLst>
                    <a:ext uri="{9D8B030D-6E8A-4147-A177-3AD203B41FA5}">
                      <a16:colId xmlns:a16="http://schemas.microsoft.com/office/drawing/2014/main" val="1139584710"/>
                    </a:ext>
                  </a:extLst>
                </a:gridCol>
                <a:gridCol w="919272">
                  <a:extLst>
                    <a:ext uri="{9D8B030D-6E8A-4147-A177-3AD203B41FA5}">
                      <a16:colId xmlns:a16="http://schemas.microsoft.com/office/drawing/2014/main" val="3279274322"/>
                    </a:ext>
                  </a:extLst>
                </a:gridCol>
                <a:gridCol w="904397">
                  <a:extLst>
                    <a:ext uri="{9D8B030D-6E8A-4147-A177-3AD203B41FA5}">
                      <a16:colId xmlns:a16="http://schemas.microsoft.com/office/drawing/2014/main" val="1090491969"/>
                    </a:ext>
                  </a:extLst>
                </a:gridCol>
                <a:gridCol w="776472">
                  <a:extLst>
                    <a:ext uri="{9D8B030D-6E8A-4147-A177-3AD203B41FA5}">
                      <a16:colId xmlns:a16="http://schemas.microsoft.com/office/drawing/2014/main" val="796835469"/>
                    </a:ext>
                  </a:extLst>
                </a:gridCol>
                <a:gridCol w="904397">
                  <a:extLst>
                    <a:ext uri="{9D8B030D-6E8A-4147-A177-3AD203B41FA5}">
                      <a16:colId xmlns:a16="http://schemas.microsoft.com/office/drawing/2014/main" val="2463819863"/>
                    </a:ext>
                  </a:extLst>
                </a:gridCol>
                <a:gridCol w="713998">
                  <a:extLst>
                    <a:ext uri="{9D8B030D-6E8A-4147-A177-3AD203B41FA5}">
                      <a16:colId xmlns:a16="http://schemas.microsoft.com/office/drawing/2014/main" val="1742790798"/>
                    </a:ext>
                  </a:extLst>
                </a:gridCol>
                <a:gridCol w="713998">
                  <a:extLst>
                    <a:ext uri="{9D8B030D-6E8A-4147-A177-3AD203B41FA5}">
                      <a16:colId xmlns:a16="http://schemas.microsoft.com/office/drawing/2014/main" val="131936703"/>
                    </a:ext>
                  </a:extLst>
                </a:gridCol>
              </a:tblGrid>
              <a:tr h="458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30857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31.933.087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67.021.958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35.088.871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25.952.012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96461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12.162.539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14.142.341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1.979.802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4.612.653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768075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19.770.548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52.879.617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33.109.069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21.339.359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03924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73.080.281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71.520.293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-1.559.988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23.068.352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15530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7.074.048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6.495.414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-578.634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1.462.799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31381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54.312.432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13.205.312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4482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230.813.110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225.808.609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-5.004.501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42.531.508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5062878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14.825.195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14.768.314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5.692.201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22567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16.607.145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16.502.090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-105.055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5.216.881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663959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5.568.195.402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5.709.492.282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141.296.880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2.119.656.921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909700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121.140.560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29.013.758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565513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1.350.397.366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1.349.948.617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-448.749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459.343.588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430682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1.324.322.719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1.323.873.970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-448.749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452.931.957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427703"/>
                  </a:ext>
                </a:extLst>
              </a:tr>
              <a:tr h="152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8935" marR="8935" marT="893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26.074.647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6.411.631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057756"/>
                  </a:ext>
                </a:extLst>
              </a:tr>
              <a:tr h="1909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955.848.894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955.611.944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-236.950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302.539.807 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8935" marR="8935" marT="893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4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B212C56-84E0-49F4-BDBD-B485AEC2F3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941682"/>
              </p:ext>
            </p:extLst>
          </p:nvPr>
        </p:nvGraphicFramePr>
        <p:xfrm>
          <a:off x="546525" y="1648777"/>
          <a:ext cx="8050950" cy="4588537"/>
        </p:xfrm>
        <a:graphic>
          <a:graphicData uri="http://schemas.openxmlformats.org/drawingml/2006/table">
            <a:tbl>
              <a:tblPr/>
              <a:tblGrid>
                <a:gridCol w="723410">
                  <a:extLst>
                    <a:ext uri="{9D8B030D-6E8A-4147-A177-3AD203B41FA5}">
                      <a16:colId xmlns:a16="http://schemas.microsoft.com/office/drawing/2014/main" val="3829492935"/>
                    </a:ext>
                  </a:extLst>
                </a:gridCol>
                <a:gridCol w="271279">
                  <a:extLst>
                    <a:ext uri="{9D8B030D-6E8A-4147-A177-3AD203B41FA5}">
                      <a16:colId xmlns:a16="http://schemas.microsoft.com/office/drawing/2014/main" val="3467130959"/>
                    </a:ext>
                  </a:extLst>
                </a:gridCol>
                <a:gridCol w="280322">
                  <a:extLst>
                    <a:ext uri="{9D8B030D-6E8A-4147-A177-3AD203B41FA5}">
                      <a16:colId xmlns:a16="http://schemas.microsoft.com/office/drawing/2014/main" val="3803713146"/>
                    </a:ext>
                  </a:extLst>
                </a:gridCol>
                <a:gridCol w="2435479">
                  <a:extLst>
                    <a:ext uri="{9D8B030D-6E8A-4147-A177-3AD203B41FA5}">
                      <a16:colId xmlns:a16="http://schemas.microsoft.com/office/drawing/2014/main" val="3057996582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3999919775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3990148637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2360517811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2015211730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3686622414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1380824514"/>
                    </a:ext>
                  </a:extLst>
                </a:gridCol>
              </a:tblGrid>
              <a:tr h="16314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371471"/>
                  </a:ext>
                </a:extLst>
              </a:tr>
              <a:tr h="49964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173440"/>
                  </a:ext>
                </a:extLst>
              </a:tr>
              <a:tr h="173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12.162.539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14.142.341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1.979.802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4.612.653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49550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6.271.828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6.200.116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-71.712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2.144.014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18625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1.918.464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489.573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994317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3.396.192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5.597.008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2.200.816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1.851.390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93494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1.549.191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72387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440.595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99786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1.108.596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1.059.412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-49.184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695003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99370"/>
                  </a:ext>
                </a:extLst>
              </a:tr>
              <a:tr h="3262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1.847.001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06480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49131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2.250.000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67919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90678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24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571.890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422.588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-149.302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786604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39.993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70765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19.989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-14.526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593609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101.451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-61.576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751396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138.010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64.810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-73.200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50451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257.921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126.725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80151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1586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337492"/>
                  </a:ext>
                </a:extLst>
              </a:tr>
              <a:tr h="1631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52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6DF312-8963-4DD8-9F19-01820E3B9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184800"/>
              </p:ext>
            </p:extLst>
          </p:nvPr>
        </p:nvGraphicFramePr>
        <p:xfrm>
          <a:off x="512667" y="1782288"/>
          <a:ext cx="8064898" cy="3863256"/>
        </p:xfrm>
        <a:graphic>
          <a:graphicData uri="http://schemas.openxmlformats.org/drawingml/2006/table">
            <a:tbl>
              <a:tblPr/>
              <a:tblGrid>
                <a:gridCol w="602767">
                  <a:extLst>
                    <a:ext uri="{9D8B030D-6E8A-4147-A177-3AD203B41FA5}">
                      <a16:colId xmlns:a16="http://schemas.microsoft.com/office/drawing/2014/main" val="195756734"/>
                    </a:ext>
                  </a:extLst>
                </a:gridCol>
                <a:gridCol w="260813">
                  <a:extLst>
                    <a:ext uri="{9D8B030D-6E8A-4147-A177-3AD203B41FA5}">
                      <a16:colId xmlns:a16="http://schemas.microsoft.com/office/drawing/2014/main" val="809003361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4001000614"/>
                    </a:ext>
                  </a:extLst>
                </a:gridCol>
                <a:gridCol w="2584941">
                  <a:extLst>
                    <a:ext uri="{9D8B030D-6E8A-4147-A177-3AD203B41FA5}">
                      <a16:colId xmlns:a16="http://schemas.microsoft.com/office/drawing/2014/main" val="1362157997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3953011244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3216562506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3102598981"/>
                    </a:ext>
                  </a:extLst>
                </a:gridCol>
                <a:gridCol w="730275">
                  <a:extLst>
                    <a:ext uri="{9D8B030D-6E8A-4147-A177-3AD203B41FA5}">
                      <a16:colId xmlns:a16="http://schemas.microsoft.com/office/drawing/2014/main" val="572881040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186119153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1513692396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03859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717006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19.770.548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52.879.617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33.109.069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21.339.359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40399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241.360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-77.000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74.025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03334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98.226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95.434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-2.792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14915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19.347.145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52.538.048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33.190.903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21.219.575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181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4.546.566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2890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4.351.198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42.670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403781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195.368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963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14.800.579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47.991.482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33.190.903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21.071.406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426009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539696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2.026.024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07095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12.774.545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45.965.448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33.190.903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21.071.406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90966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-2.042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40182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4034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-1.336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52212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2.325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46807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6924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1141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31.721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453295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34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1" y="74794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ABRIL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8" y="1386661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94E7A3-95CE-45A9-886E-2EE945BBD2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586377"/>
              </p:ext>
            </p:extLst>
          </p:nvPr>
        </p:nvGraphicFramePr>
        <p:xfrm>
          <a:off x="539551" y="1805301"/>
          <a:ext cx="8064897" cy="4304752"/>
        </p:xfrm>
        <a:graphic>
          <a:graphicData uri="http://schemas.openxmlformats.org/drawingml/2006/table">
            <a:tbl>
              <a:tblPr/>
              <a:tblGrid>
                <a:gridCol w="752849">
                  <a:extLst>
                    <a:ext uri="{9D8B030D-6E8A-4147-A177-3AD203B41FA5}">
                      <a16:colId xmlns:a16="http://schemas.microsoft.com/office/drawing/2014/main" val="4289079490"/>
                    </a:ext>
                  </a:extLst>
                </a:gridCol>
                <a:gridCol w="282319">
                  <a:extLst>
                    <a:ext uri="{9D8B030D-6E8A-4147-A177-3AD203B41FA5}">
                      <a16:colId xmlns:a16="http://schemas.microsoft.com/office/drawing/2014/main" val="908154568"/>
                    </a:ext>
                  </a:extLst>
                </a:gridCol>
                <a:gridCol w="291729">
                  <a:extLst>
                    <a:ext uri="{9D8B030D-6E8A-4147-A177-3AD203B41FA5}">
                      <a16:colId xmlns:a16="http://schemas.microsoft.com/office/drawing/2014/main" val="2318048655"/>
                    </a:ext>
                  </a:extLst>
                </a:gridCol>
                <a:gridCol w="2095429">
                  <a:extLst>
                    <a:ext uri="{9D8B030D-6E8A-4147-A177-3AD203B41FA5}">
                      <a16:colId xmlns:a16="http://schemas.microsoft.com/office/drawing/2014/main" val="1021226169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2349428852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2562115006"/>
                    </a:ext>
                  </a:extLst>
                </a:gridCol>
                <a:gridCol w="790492">
                  <a:extLst>
                    <a:ext uri="{9D8B030D-6E8A-4147-A177-3AD203B41FA5}">
                      <a16:colId xmlns:a16="http://schemas.microsoft.com/office/drawing/2014/main" val="763550204"/>
                    </a:ext>
                  </a:extLst>
                </a:gridCol>
                <a:gridCol w="765397">
                  <a:extLst>
                    <a:ext uri="{9D8B030D-6E8A-4147-A177-3AD203B41FA5}">
                      <a16:colId xmlns:a16="http://schemas.microsoft.com/office/drawing/2014/main" val="1036168296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3379328933"/>
                    </a:ext>
                  </a:extLst>
                </a:gridCol>
                <a:gridCol w="752849">
                  <a:extLst>
                    <a:ext uri="{9D8B030D-6E8A-4147-A177-3AD203B41FA5}">
                      <a16:colId xmlns:a16="http://schemas.microsoft.com/office/drawing/2014/main" val="655643119"/>
                    </a:ext>
                  </a:extLst>
                </a:gridCol>
              </a:tblGrid>
              <a:tr h="1709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400589"/>
                  </a:ext>
                </a:extLst>
              </a:tr>
              <a:tr h="52366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184978"/>
                  </a:ext>
                </a:extLst>
              </a:tr>
              <a:tr h="181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73.080.281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71.520.293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-1.559.988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23.068.352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9239523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56.753.405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56.401.417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-351.988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19.399.366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906740"/>
                  </a:ext>
                </a:extLst>
              </a:tr>
              <a:tr h="181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12.951.972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3.366.246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45230"/>
                  </a:ext>
                </a:extLst>
              </a:tr>
              <a:tr h="181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17085"/>
                  </a:ext>
                </a:extLst>
              </a:tr>
              <a:tr h="1816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496259"/>
                  </a:ext>
                </a:extLst>
              </a:tr>
              <a:tr h="3184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135.873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306237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793299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163767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34381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27548"/>
                  </a:ext>
                </a:extLst>
              </a:tr>
              <a:tr h="3419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3.183.281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1.975.281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62394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584586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535121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742042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00022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950.950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878884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4059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09082"/>
                  </a:ext>
                </a:extLst>
              </a:tr>
              <a:tr h="1709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586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6524</Words>
  <Application>Microsoft Office PowerPoint</Application>
  <PresentationFormat>Presentación en pantalla (4:3)</PresentationFormat>
  <Paragraphs>3881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6" baseType="lpstr">
      <vt:lpstr>Arial</vt:lpstr>
      <vt:lpstr>Calibri</vt:lpstr>
      <vt:lpstr>1_Tema de Office</vt:lpstr>
      <vt:lpstr>EJECUCIÓN ACUMULADA DE GASTOS PRESUPUESTARIOS AL MES DE ABRIL DE 2020 PARTIDA 15: MINISTERIO DEL TRABAJO Y PREVISIÓN SOCIAL</vt:lpstr>
      <vt:lpstr>Presentación de PowerPoint</vt:lpstr>
      <vt:lpstr>Presentación de PowerPoint</vt:lpstr>
      <vt:lpstr>Presentación de PowerPoint</vt:lpstr>
      <vt:lpstr>EJECUCIÓN ACUMULADA DE GASTOS A ABRIL DE 2020  PARTIDA 15 MINISTERIO DE TRABAJO Y PREVISIÓN SOCIAL</vt:lpstr>
      <vt:lpstr>EJECUCIÓN ACUMULADA DE GASTOS A ABRIL DE 2020  PARTIDA 15 RESUMEN POR CAPÍTULOS</vt:lpstr>
      <vt:lpstr>EJECUCIÓN ACUMULADA DE GASTOS A ABRIL DE 2020  PARTIDA 15. CAPÍTULO 01. PROGRAMA 01: SUBSECRETARÍA DEL TRABAJO</vt:lpstr>
      <vt:lpstr>EJECUCIÓN ACUMULADA DE GASTOS A ABRIL DE 2020  PARTIDA 15. CAPÍTULO 01. PROGRAMA 03: PROEMPLEO</vt:lpstr>
      <vt:lpstr>EJECUCIÓN ACUMULADA DE GASTOS A ABRIL DE 2020  PARTIDA 15. CAPÍTULO 02. PROGRAMA 01: DIRECCIÓN DEL TRABAJO</vt:lpstr>
      <vt:lpstr>EJECUCIÓN ACUMULADA DE GASTOS A ABRIL DE 2020  PARTIDA 15. CAPÍTULO 03. PROGRAMA 01: SUBSECRETARÍA DE PREVISIÓN SOCIAL</vt:lpstr>
      <vt:lpstr>EJECUCIÓN ACUMULADA DE GASTOS A ABRIL DE 2020  PARTIDA 15. CAPÍTULO 04. PROGRAMA 01: DIRECCIÓN DE CRÉDITO PRENDARIO</vt:lpstr>
      <vt:lpstr>EJECUCIÓN ACUMULADA DE GASTOS A ABRIL DE 2020  PARTIDA 15. CAPÍTULO 05. PROGRAMA 01: SERVICIO NACIONAL DE CAPACITACIÓN Y EMPLEO</vt:lpstr>
      <vt:lpstr>EJECUCIÓN ACUMULADA DE GASTOS A ABRIL DE 2020  PARTIDA 15. CAPÍTULO 05. PROGRAMA 01: SERVICIO NACIONAL DE CPACITACIÓN Y EMPLEO</vt:lpstr>
      <vt:lpstr>EJECUCIÓN ACUMULADA DE GASTOS A ABRIL DE 2020  PARTIDA 15. CAPÍTULO 06. PROGRAMA 01: SUPERINTENDENCIA DE SEGURIDAD SOCIAL</vt:lpstr>
      <vt:lpstr>EJECUCIÓN ACUMULADA DE GASTOS A ABRIL DE 2020  PARTIDA 15. CAPÍTULO 07. PROGRAMA 01: SUPERINTENDENCIA DE PENSIONES</vt:lpstr>
      <vt:lpstr>EJECUCIÓN ACUMULADA DE GASTOS A ABRIL DE 2020  PARTIDA 15. CAPÍTULO 09. PROGRAMA 01: INSTITUTO DE PREVISIÓN SOCIAL</vt:lpstr>
      <vt:lpstr>EJECUCIÓN ACUMULADA DE GASTOS A ABRIL DE 2020  PARTIDA 15. CAPÍTULO 09. PROGRAMA 01: INSTITUTO DE PREVISIÓN SOCIAL</vt:lpstr>
      <vt:lpstr>EJECUCIÓN ACUMULADA DE GASTOS A ABRIL DE 2020  PARTIDA 15. CAPÍTULO 10. PROGRAMA 01: INSTITUTO  DE SEGURIDAD LABORAL  </vt:lpstr>
      <vt:lpstr>EJECUCIÓN ACUMULADA DE GASTOS A ABRIL DE 2020  PARTIDA 15. CAPÍTULO 13. PROGRAMA 01: CAJA DE PREVISIÓN DE LA DEFENSA NACIONAL</vt:lpstr>
      <vt:lpstr>EJECUCIÓN ACUMULADA DE GASTOS A ABRIL DE 2020  PARTIDA 15. CAPÍTULO 13. PROGRAMA 01: CAJA DE PREVISIÓN DE LA DEFENSA NACIONAL</vt:lpstr>
      <vt:lpstr>EJECUCIÓN ACUMULADA DE GASTOS A ABRIL DE 2020  PARTIDA 15. CAPÍTULO 13. PROGRAMA 02: FONDO DE MEDICINA CURATIVA</vt:lpstr>
      <vt:lpstr>EJECUCIÓN ACUMULADA DE GASTOS A ABRIL DE 2020  PARTIDA 15. CAPÍTULO 14. PROGRAMA 01: DIRECCIÓN DE PREVISIÓN DE CARABINEROS DE CHILE</vt:lpstr>
      <vt:lpstr>EJECUCIÓN ACUMULADA DE GASTOS A ABRIL DE 2020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29</cp:revision>
  <dcterms:created xsi:type="dcterms:W3CDTF">2020-01-06T19:24:32Z</dcterms:created>
  <dcterms:modified xsi:type="dcterms:W3CDTF">2020-07-28T19:42:30Z</dcterms:modified>
</cp:coreProperties>
</file>