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99" r:id="rId4"/>
    <p:sldId id="305" r:id="rId5"/>
    <p:sldId id="304" r:id="rId6"/>
    <p:sldId id="264" r:id="rId7"/>
    <p:sldId id="263" r:id="rId8"/>
    <p:sldId id="265" r:id="rId9"/>
    <p:sldId id="268" r:id="rId10"/>
    <p:sldId id="271" r:id="rId11"/>
    <p:sldId id="301" r:id="rId12"/>
    <p:sldId id="302" r:id="rId13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 varScale="1">
        <p:scale>
          <a:sx n="105" d="100"/>
          <a:sy n="105" d="100"/>
        </p:scale>
        <p:origin x="1710" y="9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6692913385826774E-3"/>
          <c:y val="0.19552441792173922"/>
          <c:w val="0.99084720967256146"/>
          <c:h val="0.54830733184682312"/>
        </c:manualLayout>
      </c:layout>
      <c:pie3DChart>
        <c:varyColors val="1"/>
        <c:ser>
          <c:idx val="0"/>
          <c:order val="0"/>
          <c:tx>
            <c:strRef>
              <c:f>'Partida 14'!$D$56</c:f>
              <c:strCache>
                <c:ptCount val="1"/>
                <c:pt idx="0">
                  <c:v>M$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AD1-4B97-8E6A-E0DC38D0F64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AD1-4B97-8E6A-E0DC38D0F64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AD1-4B97-8E6A-E0DC38D0F64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AD1-4B97-8E6A-E0DC38D0F64C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14'!$C$57:$C$60</c:f>
              <c:strCache>
                <c:ptCount val="4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de Capital</c:v>
                </c:pt>
                <c:pt idx="3">
                  <c:v>Otros</c:v>
                </c:pt>
              </c:strCache>
            </c:strRef>
          </c:cat>
          <c:val>
            <c:numRef>
              <c:f>'Partida 14'!$D$57:$D$60</c:f>
              <c:numCache>
                <c:formatCode>_-* #,##0_-;\-* #,##0_-;_-* "-"??_-;_-@_-</c:formatCode>
                <c:ptCount val="4"/>
                <c:pt idx="0">
                  <c:v>17989344</c:v>
                </c:pt>
                <c:pt idx="1">
                  <c:v>5169078</c:v>
                </c:pt>
                <c:pt idx="2">
                  <c:v>13936864</c:v>
                </c:pt>
                <c:pt idx="3" formatCode="#,##0">
                  <c:v>8278540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AD1-4B97-8E6A-E0DC38D0F64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8804698593003741E-3"/>
          <c:y val="0.79061545008411394"/>
          <c:w val="0.98168151112258506"/>
          <c:h val="0.18568084989896375"/>
        </c:manualLayout>
      </c:layout>
      <c:overlay val="0"/>
      <c:spPr>
        <a:noFill/>
        <a:ln w="12700">
          <a:solidFill>
            <a:schemeClr val="l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/>
              <a:t>Distribución Presupuesto Inicial por Programa</a:t>
            </a:r>
            <a:endParaRPr lang="es-CL" sz="1200" b="1"/>
          </a:p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/>
              <a:t>(en millones de $)</a:t>
            </a:r>
            <a:endParaRPr lang="es-CL" sz="1200" b="1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1.9656017965909964E-2"/>
          <c:y val="0.18457899648689463"/>
          <c:w val="0.95195195608333116"/>
          <c:h val="0.68077481233404868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14'!$H$57:$H$60</c:f>
              <c:strCache>
                <c:ptCount val="4"/>
                <c:pt idx="0">
                  <c:v>Subsecretaría de Bienes Nacionales</c:v>
                </c:pt>
                <c:pt idx="1">
                  <c:v>Regularización de la Propiedad Raíz</c:v>
                </c:pt>
                <c:pt idx="2">
                  <c:v>Administración de Bienes</c:v>
                </c:pt>
                <c:pt idx="3">
                  <c:v>Catastro</c:v>
                </c:pt>
              </c:strCache>
            </c:strRef>
          </c:cat>
          <c:val>
            <c:numRef>
              <c:f>'Partida 14'!$I$57:$I$60</c:f>
              <c:numCache>
                <c:formatCode>_-* #,##0_-;\-* #,##0_-;_-* "-"??_-;_-@_-</c:formatCode>
                <c:ptCount val="4"/>
                <c:pt idx="0">
                  <c:v>12650713000</c:v>
                </c:pt>
                <c:pt idx="1">
                  <c:v>4249938000</c:v>
                </c:pt>
                <c:pt idx="2">
                  <c:v>24910195000</c:v>
                </c:pt>
                <c:pt idx="3">
                  <c:v>3562980000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F7-4516-9573-8A858AC896D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19063808"/>
        <c:axId val="219070848"/>
      </c:barChart>
      <c:catAx>
        <c:axId val="219063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070848"/>
        <c:crosses val="autoZero"/>
        <c:auto val="0"/>
        <c:lblAlgn val="ctr"/>
        <c:lblOffset val="100"/>
        <c:noMultiLvlLbl val="0"/>
      </c:catAx>
      <c:valAx>
        <c:axId val="219070848"/>
        <c:scaling>
          <c:orientation val="minMax"/>
        </c:scaling>
        <c:delete val="1"/>
        <c:axPos val="l"/>
        <c:numFmt formatCode="General" sourceLinked="0"/>
        <c:majorTickMark val="none"/>
        <c:minorTickMark val="none"/>
        <c:tickLblPos val="nextTo"/>
        <c:crossAx val="219063808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rPr>
              <a:t>% Ejecución Acumulada  2018 - 2019 - 2020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 sz="1200" b="1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effectLst/>
              <a:latin typeface="+mn-lt"/>
              <a:ea typeface="+mn-ea"/>
              <a:cs typeface="+mn-cs"/>
            </a:endParaRPr>
          </a:p>
        </c:rich>
      </c:tx>
      <c:layout>
        <c:manualLayout>
          <c:xMode val="edge"/>
          <c:yMode val="edge"/>
          <c:x val="0.30520458265139117"/>
          <c:y val="2.773649889256802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14'!$C$20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14'!$D$20:$O$20</c:f>
              <c:numCache>
                <c:formatCode>0.0%</c:formatCode>
                <c:ptCount val="12"/>
                <c:pt idx="0">
                  <c:v>2.4916984372518998E-2</c:v>
                </c:pt>
                <c:pt idx="1">
                  <c:v>6.9251243375625549E-2</c:v>
                </c:pt>
                <c:pt idx="2">
                  <c:v>0.20542313405753954</c:v>
                </c:pt>
                <c:pt idx="3">
                  <c:v>0.33246776194377642</c:v>
                </c:pt>
                <c:pt idx="4">
                  <c:v>0.45267149850629967</c:v>
                </c:pt>
                <c:pt idx="5">
                  <c:v>0.53274179428606649</c:v>
                </c:pt>
                <c:pt idx="6">
                  <c:v>0.59399032556209075</c:v>
                </c:pt>
                <c:pt idx="7">
                  <c:v>0.64375246845573408</c:v>
                </c:pt>
                <c:pt idx="8">
                  <c:v>0.73161770857829345</c:v>
                </c:pt>
                <c:pt idx="9">
                  <c:v>0.78900162416668773</c:v>
                </c:pt>
                <c:pt idx="10">
                  <c:v>0.84417089983698945</c:v>
                </c:pt>
                <c:pt idx="11">
                  <c:v>0.97774995354547189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216-4210-BE81-2D61521BDCC5}"/>
            </c:ext>
          </c:extLst>
        </c:ser>
        <c:ser>
          <c:idx val="0"/>
          <c:order val="1"/>
          <c:tx>
            <c:strRef>
              <c:f>'Partida 14'!$C$21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14'!$D$21:$O$21</c:f>
              <c:numCache>
                <c:formatCode>0.0%</c:formatCode>
                <c:ptCount val="12"/>
                <c:pt idx="0">
                  <c:v>0.10063019503927965</c:v>
                </c:pt>
                <c:pt idx="1">
                  <c:v>0.17981278204520673</c:v>
                </c:pt>
                <c:pt idx="2">
                  <c:v>0.24665941467384236</c:v>
                </c:pt>
                <c:pt idx="3">
                  <c:v>0.3082710185571409</c:v>
                </c:pt>
                <c:pt idx="4">
                  <c:v>0.40271665440004045</c:v>
                </c:pt>
                <c:pt idx="5">
                  <c:v>0.49539438346666725</c:v>
                </c:pt>
                <c:pt idx="6">
                  <c:v>0.53816081998789678</c:v>
                </c:pt>
                <c:pt idx="7">
                  <c:v>0.62652478656872956</c:v>
                </c:pt>
                <c:pt idx="8">
                  <c:v>0.69758983571352395</c:v>
                </c:pt>
                <c:pt idx="9">
                  <c:v>0.75703523388665428</c:v>
                </c:pt>
                <c:pt idx="10">
                  <c:v>0.8628989959063309</c:v>
                </c:pt>
                <c:pt idx="11">
                  <c:v>0.94502426003859552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216-4210-BE81-2D61521BDCC5}"/>
            </c:ext>
          </c:extLst>
        </c:ser>
        <c:ser>
          <c:idx val="1"/>
          <c:order val="2"/>
          <c:tx>
            <c:strRef>
              <c:f>'Partida 14'!$C$22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5.1958537915984725E-2"/>
                  <c:y val="-3.07778418757485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216-4210-BE81-2D61521BDCC5}"/>
                </c:ext>
              </c:extLst>
            </c:dLbl>
            <c:dLbl>
              <c:idx val="1"/>
              <c:layout>
                <c:manualLayout>
                  <c:x val="-4.3644298963447903E-2"/>
                  <c:y val="-3.96235698465258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216-4210-BE81-2D61521BDCC5}"/>
                </c:ext>
              </c:extLst>
            </c:dLbl>
            <c:dLbl>
              <c:idx val="2"/>
              <c:layout>
                <c:manualLayout>
                  <c:x val="-3.4915439170758358E-2"/>
                  <c:y val="-3.5661212861873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216-4210-BE81-2D61521BDCC5}"/>
                </c:ext>
              </c:extLst>
            </c:dLbl>
            <c:dLbl>
              <c:idx val="3"/>
              <c:layout>
                <c:manualLayout>
                  <c:x val="-4.5826513911620376E-2"/>
                  <c:y val="-2.7736498892568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216-4210-BE81-2D61521BDCC5}"/>
                </c:ext>
              </c:extLst>
            </c:dLbl>
            <c:dLbl>
              <c:idx val="4"/>
              <c:layout>
                <c:manualLayout>
                  <c:x val="-3.7097654118930713E-2"/>
                  <c:y val="-3.5661212861873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216-4210-BE81-2D61521BDCC5}"/>
                </c:ext>
              </c:extLst>
            </c:dLbl>
            <c:dLbl>
              <c:idx val="5"/>
              <c:layout>
                <c:manualLayout>
                  <c:x val="-3.4915439170758317E-2"/>
                  <c:y val="-3.566121286187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216-4210-BE81-2D61521BDCC5}"/>
                </c:ext>
              </c:extLst>
            </c:dLbl>
            <c:dLbl>
              <c:idx val="6"/>
              <c:layout>
                <c:manualLayout>
                  <c:x val="-3.7097654118930797E-2"/>
                  <c:y val="-3.5661212861873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216-4210-BE81-2D61521BDCC5}"/>
                </c:ext>
              </c:extLst>
            </c:dLbl>
            <c:dLbl>
              <c:idx val="7"/>
              <c:layout>
                <c:manualLayout>
                  <c:x val="-5.0190943807965162E-2"/>
                  <c:y val="-3.566121286187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216-4210-BE81-2D61521BDC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14'!$D$22:$G$22</c:f>
              <c:numCache>
                <c:formatCode>0.0%</c:formatCode>
                <c:ptCount val="4"/>
                <c:pt idx="0">
                  <c:v>3.0835773029146803E-2</c:v>
                </c:pt>
                <c:pt idx="1">
                  <c:v>0.18869175810741637</c:v>
                </c:pt>
                <c:pt idx="2">
                  <c:v>0.29975350314655558</c:v>
                </c:pt>
                <c:pt idx="3">
                  <c:v>0.40295844708133366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8216-4210-BE81-2D61521BDC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8979712"/>
        <c:axId val="218981504"/>
      </c:lineChart>
      <c:catAx>
        <c:axId val="218979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8981504"/>
        <c:crosses val="autoZero"/>
        <c:auto val="1"/>
        <c:lblAlgn val="ctr"/>
        <c:lblOffset val="100"/>
        <c:noMultiLvlLbl val="0"/>
      </c:catAx>
      <c:valAx>
        <c:axId val="21898150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897971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266818734401244E-2"/>
          <c:y val="0.91414633202741946"/>
          <c:w val="0.96764857747936994"/>
          <c:h val="6.2079526064665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2018- 2019 - 2020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623158820123332"/>
          <c:y val="3.9526386386486027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14'!$C$27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14'!$D$27:$O$27</c:f>
              <c:numCache>
                <c:formatCode>0.0%</c:formatCode>
                <c:ptCount val="12"/>
                <c:pt idx="0">
                  <c:v>2.4916984372518998E-2</c:v>
                </c:pt>
                <c:pt idx="1">
                  <c:v>4.4334259003106551E-2</c:v>
                </c:pt>
                <c:pt idx="2">
                  <c:v>0.13756012351874247</c:v>
                </c:pt>
                <c:pt idx="3">
                  <c:v>0.12704462788623688</c:v>
                </c:pt>
                <c:pt idx="4">
                  <c:v>0.12283277027986546</c:v>
                </c:pt>
                <c:pt idx="5">
                  <c:v>8.007029577976689E-2</c:v>
                </c:pt>
                <c:pt idx="6">
                  <c:v>5.3596922538730329E-2</c:v>
                </c:pt>
                <c:pt idx="7">
                  <c:v>5.0931368175071941E-2</c:v>
                </c:pt>
                <c:pt idx="8">
                  <c:v>8.7865240122559377E-2</c:v>
                </c:pt>
                <c:pt idx="9">
                  <c:v>5.7383915588394292E-2</c:v>
                </c:pt>
                <c:pt idx="10">
                  <c:v>5.5169275670301658E-2</c:v>
                </c:pt>
                <c:pt idx="11">
                  <c:v>0.14858293607294404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87-47CD-9212-581B9C8E6693}"/>
            </c:ext>
          </c:extLst>
        </c:ser>
        <c:ser>
          <c:idx val="0"/>
          <c:order val="1"/>
          <c:tx>
            <c:strRef>
              <c:f>'Partida 14'!$C$28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14'!$D$28:$O$28</c:f>
              <c:numCache>
                <c:formatCode>0.0%</c:formatCode>
                <c:ptCount val="12"/>
                <c:pt idx="0">
                  <c:v>0.10063019503927965</c:v>
                </c:pt>
                <c:pt idx="1">
                  <c:v>7.9182587005927077E-2</c:v>
                </c:pt>
                <c:pt idx="2">
                  <c:v>6.7673133335640553E-2</c:v>
                </c:pt>
                <c:pt idx="3">
                  <c:v>6.1611603883298512E-2</c:v>
                </c:pt>
                <c:pt idx="4">
                  <c:v>9.4445635842899597E-2</c:v>
                </c:pt>
                <c:pt idx="5">
                  <c:v>9.7697943124260708E-2</c:v>
                </c:pt>
                <c:pt idx="6">
                  <c:v>4.5459477058185017E-2</c:v>
                </c:pt>
                <c:pt idx="7">
                  <c:v>9.7453674277176688E-2</c:v>
                </c:pt>
                <c:pt idx="8">
                  <c:v>7.1065049144794418E-2</c:v>
                </c:pt>
                <c:pt idx="9">
                  <c:v>5.9445398173130291E-2</c:v>
                </c:pt>
                <c:pt idx="10">
                  <c:v>0.10633100315251905</c:v>
                </c:pt>
                <c:pt idx="11">
                  <c:v>8.4616702926479118E-2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87-47CD-9212-581B9C8E6693}"/>
            </c:ext>
          </c:extLst>
        </c:ser>
        <c:ser>
          <c:idx val="1"/>
          <c:order val="2"/>
          <c:tx>
            <c:strRef>
              <c:f>'Partida 14'!$C$29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6.504065040650406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D87-47CD-9212-581B9C8E6693}"/>
                </c:ext>
              </c:extLst>
            </c:dLbl>
            <c:dLbl>
              <c:idx val="3"/>
              <c:layout>
                <c:manualLayout>
                  <c:x val="8.672086720867168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D87-47CD-9212-581B9C8E6693}"/>
                </c:ext>
              </c:extLst>
            </c:dLbl>
            <c:dLbl>
              <c:idx val="4"/>
              <c:layout>
                <c:manualLayout>
                  <c:x val="6.5040650406504065E-3"/>
                  <c:y val="-7.2427135589478553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D87-47CD-9212-581B9C8E66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14'!$D$29:$G$29</c:f>
              <c:numCache>
                <c:formatCode>0.0%</c:formatCode>
                <c:ptCount val="4"/>
                <c:pt idx="0">
                  <c:v>3.0835773029146803E-2</c:v>
                </c:pt>
                <c:pt idx="1">
                  <c:v>0.15785598507826956</c:v>
                </c:pt>
                <c:pt idx="2">
                  <c:v>0.11242335564359816</c:v>
                </c:pt>
                <c:pt idx="3">
                  <c:v>0.10048073605926697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D87-47CD-9212-581B9C8E669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2802304"/>
        <c:axId val="162820480"/>
      </c:barChart>
      <c:catAx>
        <c:axId val="162802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2820480"/>
        <c:crosses val="autoZero"/>
        <c:auto val="1"/>
        <c:lblAlgn val="ctr"/>
        <c:lblOffset val="100"/>
        <c:noMultiLvlLbl val="0"/>
      </c:catAx>
      <c:valAx>
        <c:axId val="16282048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2802304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06-07-2020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06-07-2020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06-07-2020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06-07-2020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06-07-2020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06-07-2020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06-07-2020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06-07-2020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06-07-2020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0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2A73341-F008-4A94-B768-5C3C7DAFA9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332314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E5F01E5A-628C-4232-A6EE-99BB50980341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988840"/>
            <a:ext cx="817290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ABRIL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14: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BIENES NACIONALES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Mayo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1050" y="1459396"/>
            <a:ext cx="7993334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13A1057-B71C-4454-9763-C0C4A3AC840E}"/>
              </a:ext>
            </a:extLst>
          </p:cNvPr>
          <p:cNvSpPr txBox="1">
            <a:spLocks/>
          </p:cNvSpPr>
          <p:nvPr/>
        </p:nvSpPr>
        <p:spPr>
          <a:xfrm>
            <a:off x="530352" y="6356349"/>
            <a:ext cx="841488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1579" y="755320"/>
            <a:ext cx="799333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FF0E3F3-3E43-4442-9D1C-7042BD0BC1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374930"/>
              </p:ext>
            </p:extLst>
          </p:nvPr>
        </p:nvGraphicFramePr>
        <p:xfrm>
          <a:off x="564672" y="1824521"/>
          <a:ext cx="7969710" cy="3096657"/>
        </p:xfrm>
        <a:graphic>
          <a:graphicData uri="http://schemas.openxmlformats.org/drawingml/2006/table">
            <a:tbl>
              <a:tblPr/>
              <a:tblGrid>
                <a:gridCol w="258002">
                  <a:extLst>
                    <a:ext uri="{9D8B030D-6E8A-4147-A177-3AD203B41FA5}">
                      <a16:colId xmlns:a16="http://schemas.microsoft.com/office/drawing/2014/main" val="1233286200"/>
                    </a:ext>
                  </a:extLst>
                </a:gridCol>
                <a:gridCol w="258002">
                  <a:extLst>
                    <a:ext uri="{9D8B030D-6E8A-4147-A177-3AD203B41FA5}">
                      <a16:colId xmlns:a16="http://schemas.microsoft.com/office/drawing/2014/main" val="3530842993"/>
                    </a:ext>
                  </a:extLst>
                </a:gridCol>
                <a:gridCol w="258002">
                  <a:extLst>
                    <a:ext uri="{9D8B030D-6E8A-4147-A177-3AD203B41FA5}">
                      <a16:colId xmlns:a16="http://schemas.microsoft.com/office/drawing/2014/main" val="3568201941"/>
                    </a:ext>
                  </a:extLst>
                </a:gridCol>
                <a:gridCol w="3181178">
                  <a:extLst>
                    <a:ext uri="{9D8B030D-6E8A-4147-A177-3AD203B41FA5}">
                      <a16:colId xmlns:a16="http://schemas.microsoft.com/office/drawing/2014/main" val="377728851"/>
                    </a:ext>
                  </a:extLst>
                </a:gridCol>
                <a:gridCol w="691448">
                  <a:extLst>
                    <a:ext uri="{9D8B030D-6E8A-4147-A177-3AD203B41FA5}">
                      <a16:colId xmlns:a16="http://schemas.microsoft.com/office/drawing/2014/main" val="3979126240"/>
                    </a:ext>
                  </a:extLst>
                </a:gridCol>
                <a:gridCol w="691448">
                  <a:extLst>
                    <a:ext uri="{9D8B030D-6E8A-4147-A177-3AD203B41FA5}">
                      <a16:colId xmlns:a16="http://schemas.microsoft.com/office/drawing/2014/main" val="964640739"/>
                    </a:ext>
                  </a:extLst>
                </a:gridCol>
                <a:gridCol w="691448">
                  <a:extLst>
                    <a:ext uri="{9D8B030D-6E8A-4147-A177-3AD203B41FA5}">
                      <a16:colId xmlns:a16="http://schemas.microsoft.com/office/drawing/2014/main" val="571457848"/>
                    </a:ext>
                  </a:extLst>
                </a:gridCol>
                <a:gridCol w="691448">
                  <a:extLst>
                    <a:ext uri="{9D8B030D-6E8A-4147-A177-3AD203B41FA5}">
                      <a16:colId xmlns:a16="http://schemas.microsoft.com/office/drawing/2014/main" val="59441029"/>
                    </a:ext>
                  </a:extLst>
                </a:gridCol>
                <a:gridCol w="629527">
                  <a:extLst>
                    <a:ext uri="{9D8B030D-6E8A-4147-A177-3AD203B41FA5}">
                      <a16:colId xmlns:a16="http://schemas.microsoft.com/office/drawing/2014/main" val="1705114743"/>
                    </a:ext>
                  </a:extLst>
                </a:gridCol>
                <a:gridCol w="619207">
                  <a:extLst>
                    <a:ext uri="{9D8B030D-6E8A-4147-A177-3AD203B41FA5}">
                      <a16:colId xmlns:a16="http://schemas.microsoft.com/office/drawing/2014/main" val="801122415"/>
                    </a:ext>
                  </a:extLst>
                </a:gridCol>
              </a:tblGrid>
              <a:tr h="122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1160852"/>
                  </a:ext>
                </a:extLst>
              </a:tr>
              <a:tr h="3754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00577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7.741.506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5448030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7.741.506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32961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Tarapacá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2.178.192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2.178.192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345.098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080557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Antofagasta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6.410.292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6.410.292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6.096.194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123676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Atacama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582.430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582.430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990.097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81261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Coquimbo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248.570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248.570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148.086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979691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Valparaíso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1.293.680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1.293.680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339153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Libertador General B. O’Higgins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93.115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93.115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977390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Maule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314.836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314.836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27.663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752886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Bíobío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175.072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175.072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053036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La Araucanía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173.810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173.810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752096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Lagos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797.848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797.848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33.713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7403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Aysén del General Carlos Ibáñez del Campo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2.637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525222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Magallanes y de la Antártica Chilena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305.560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305.560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38.659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648530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 de Santiago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486.882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486.882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15.043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528040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Ríos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165.123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165.123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45.105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698641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Arica y Parinacota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586.653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586.653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307723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Ñuble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122.164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122.164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826137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396238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7205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6386" y="1623715"/>
            <a:ext cx="7886701" cy="3673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A30280A-B577-48B0-B690-473711D336F0}"/>
              </a:ext>
            </a:extLst>
          </p:cNvPr>
          <p:cNvSpPr txBox="1">
            <a:spLocks/>
          </p:cNvSpPr>
          <p:nvPr/>
        </p:nvSpPr>
        <p:spPr>
          <a:xfrm>
            <a:off x="576386" y="63563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76386" y="890901"/>
            <a:ext cx="802806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05: CATASTRO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A9E66D8-9AB0-4C2C-AC99-5C26234AA3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541917"/>
              </p:ext>
            </p:extLst>
          </p:nvPr>
        </p:nvGraphicFramePr>
        <p:xfrm>
          <a:off x="576386" y="1996735"/>
          <a:ext cx="8028062" cy="1853519"/>
        </p:xfrm>
        <a:graphic>
          <a:graphicData uri="http://schemas.openxmlformats.org/drawingml/2006/table">
            <a:tbl>
              <a:tblPr/>
              <a:tblGrid>
                <a:gridCol w="269037">
                  <a:extLst>
                    <a:ext uri="{9D8B030D-6E8A-4147-A177-3AD203B41FA5}">
                      <a16:colId xmlns:a16="http://schemas.microsoft.com/office/drawing/2014/main" val="653915996"/>
                    </a:ext>
                  </a:extLst>
                </a:gridCol>
                <a:gridCol w="269037">
                  <a:extLst>
                    <a:ext uri="{9D8B030D-6E8A-4147-A177-3AD203B41FA5}">
                      <a16:colId xmlns:a16="http://schemas.microsoft.com/office/drawing/2014/main" val="1740617054"/>
                    </a:ext>
                  </a:extLst>
                </a:gridCol>
                <a:gridCol w="269037">
                  <a:extLst>
                    <a:ext uri="{9D8B030D-6E8A-4147-A177-3AD203B41FA5}">
                      <a16:colId xmlns:a16="http://schemas.microsoft.com/office/drawing/2014/main" val="2840079564"/>
                    </a:ext>
                  </a:extLst>
                </a:gridCol>
                <a:gridCol w="3034736">
                  <a:extLst>
                    <a:ext uri="{9D8B030D-6E8A-4147-A177-3AD203B41FA5}">
                      <a16:colId xmlns:a16="http://schemas.microsoft.com/office/drawing/2014/main" val="251667980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240689899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3514589635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1723285769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2307994272"/>
                    </a:ext>
                  </a:extLst>
                </a:gridCol>
                <a:gridCol w="656450">
                  <a:extLst>
                    <a:ext uri="{9D8B030D-6E8A-4147-A177-3AD203B41FA5}">
                      <a16:colId xmlns:a16="http://schemas.microsoft.com/office/drawing/2014/main" val="1833102391"/>
                    </a:ext>
                  </a:extLst>
                </a:gridCol>
                <a:gridCol w="645689">
                  <a:extLst>
                    <a:ext uri="{9D8B030D-6E8A-4147-A177-3AD203B41FA5}">
                      <a16:colId xmlns:a16="http://schemas.microsoft.com/office/drawing/2014/main" val="1578078229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6256976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488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3.562.980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3.475.375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-87.605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929.783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7797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2.763.010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2.752.231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892.872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3501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698.836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622.010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-76.826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0715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0971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00516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101.134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101.134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2838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96.444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600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20022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40125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100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04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2993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80083" y="836712"/>
            <a:ext cx="8183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14 MINISTERIO DE BIENES NACIONALES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F8DC11A3-1BCE-494D-A97F-5FD09B08D3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3519716"/>
              </p:ext>
            </p:extLst>
          </p:nvPr>
        </p:nvGraphicFramePr>
        <p:xfrm>
          <a:off x="451539" y="1988840"/>
          <a:ext cx="4086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64439BD4-B649-451A-80FE-59DC10C8AE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8414027"/>
              </p:ext>
            </p:extLst>
          </p:nvPr>
        </p:nvGraphicFramePr>
        <p:xfrm>
          <a:off x="4581332" y="1988840"/>
          <a:ext cx="4086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792088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00062" y="875360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14 MINISTERIO DE BIENES NACIONALES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E5E03742-9430-4FFB-9A3C-50BE0A5CD0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4858261"/>
              </p:ext>
            </p:extLst>
          </p:nvPr>
        </p:nvGraphicFramePr>
        <p:xfrm>
          <a:off x="1260000" y="1916832"/>
          <a:ext cx="6624000" cy="354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0677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05529" y="724413"/>
            <a:ext cx="809891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E4AE7043-75CF-4F41-85FD-E4C15A5054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2702219"/>
              </p:ext>
            </p:extLst>
          </p:nvPr>
        </p:nvGraphicFramePr>
        <p:xfrm>
          <a:off x="1260000" y="1772816"/>
          <a:ext cx="6624000" cy="354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345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71749" y="1485506"/>
            <a:ext cx="8229600" cy="3651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F4FFFE78-8C05-4F16-956B-50BBA66A3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1749" y="630356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71749" y="776791"/>
            <a:ext cx="789133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BC763C6-81BA-426A-9862-18AE3660BA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568093"/>
              </p:ext>
            </p:extLst>
          </p:nvPr>
        </p:nvGraphicFramePr>
        <p:xfrm>
          <a:off x="571749" y="1875784"/>
          <a:ext cx="7886699" cy="2053716"/>
        </p:xfrm>
        <a:graphic>
          <a:graphicData uri="http://schemas.openxmlformats.org/drawingml/2006/table">
            <a:tbl>
              <a:tblPr/>
              <a:tblGrid>
                <a:gridCol w="715032">
                  <a:extLst>
                    <a:ext uri="{9D8B030D-6E8A-4147-A177-3AD203B41FA5}">
                      <a16:colId xmlns:a16="http://schemas.microsoft.com/office/drawing/2014/main" val="1161342611"/>
                    </a:ext>
                  </a:extLst>
                </a:gridCol>
                <a:gridCol w="3009539">
                  <a:extLst>
                    <a:ext uri="{9D8B030D-6E8A-4147-A177-3AD203B41FA5}">
                      <a16:colId xmlns:a16="http://schemas.microsoft.com/office/drawing/2014/main" val="644024828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4241925620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851589982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911438288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781372989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3412893867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2687701182"/>
                    </a:ext>
                  </a:extLst>
                </a:gridCol>
              </a:tblGrid>
              <a:tr h="13578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7808094"/>
                  </a:ext>
                </a:extLst>
              </a:tr>
              <a:tr h="41583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1337925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45.373.826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45.292.005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-81.821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18.250.796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498337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17.989.344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18.007.567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18.223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5.898.183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930410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5.169.078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5.084.874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-84.204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751.766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5354922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4357752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2.109.269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2.109.269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177.251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029161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5.362.903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5.362.903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3.564.962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953758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9.817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533121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581.072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565.232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-15.840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105.956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1172026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9119970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7.741.506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03516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37015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4948" y="1479698"/>
            <a:ext cx="806950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4DD7D21C-DEC1-4162-9317-902862704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4947" y="6356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4947" y="841574"/>
            <a:ext cx="799749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RESUMEN POR CAPÍTULOS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FFCDA3D-5422-4E5A-B32B-2B19F16E78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7052127"/>
              </p:ext>
            </p:extLst>
          </p:nvPr>
        </p:nvGraphicFramePr>
        <p:xfrm>
          <a:off x="534947" y="1864255"/>
          <a:ext cx="7997494" cy="1329035"/>
        </p:xfrm>
        <a:graphic>
          <a:graphicData uri="http://schemas.openxmlformats.org/drawingml/2006/table">
            <a:tbl>
              <a:tblPr/>
              <a:tblGrid>
                <a:gridCol w="277306">
                  <a:extLst>
                    <a:ext uri="{9D8B030D-6E8A-4147-A177-3AD203B41FA5}">
                      <a16:colId xmlns:a16="http://schemas.microsoft.com/office/drawing/2014/main" val="2913430802"/>
                    </a:ext>
                  </a:extLst>
                </a:gridCol>
                <a:gridCol w="277306">
                  <a:extLst>
                    <a:ext uri="{9D8B030D-6E8A-4147-A177-3AD203B41FA5}">
                      <a16:colId xmlns:a16="http://schemas.microsoft.com/office/drawing/2014/main" val="666734304"/>
                    </a:ext>
                  </a:extLst>
                </a:gridCol>
                <a:gridCol w="3128007">
                  <a:extLst>
                    <a:ext uri="{9D8B030D-6E8A-4147-A177-3AD203B41FA5}">
                      <a16:colId xmlns:a16="http://schemas.microsoft.com/office/drawing/2014/main" val="3403798437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1430323895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3158023123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3117137600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1095544343"/>
                    </a:ext>
                  </a:extLst>
                </a:gridCol>
                <a:gridCol w="676626">
                  <a:extLst>
                    <a:ext uri="{9D8B030D-6E8A-4147-A177-3AD203B41FA5}">
                      <a16:colId xmlns:a16="http://schemas.microsoft.com/office/drawing/2014/main" val="1630775492"/>
                    </a:ext>
                  </a:extLst>
                </a:gridCol>
                <a:gridCol w="665533">
                  <a:extLst>
                    <a:ext uri="{9D8B030D-6E8A-4147-A177-3AD203B41FA5}">
                      <a16:colId xmlns:a16="http://schemas.microsoft.com/office/drawing/2014/main" val="2004345295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5204749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Capi.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552454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45.373.826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45.292.005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-81.821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18.250.796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070182"/>
                  </a:ext>
                </a:extLst>
              </a:tr>
              <a:tr h="147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12.650.713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12.580.324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-70.389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3.777.184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29360"/>
                  </a:ext>
                </a:extLst>
              </a:tr>
              <a:tr h="147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de la Propiedad Raíz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4.249.938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4.010.618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-239.320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649.092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843945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Bienes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24.910.195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25.225.688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315.493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12.894.737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234744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Catastro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3.562.980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3.475.375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-87.605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929.783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0845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94345" y="1410601"/>
            <a:ext cx="7886701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EF3D9FE3-EFD7-4C80-A823-F03730BF8E6E}"/>
              </a:ext>
            </a:extLst>
          </p:cNvPr>
          <p:cNvSpPr txBox="1">
            <a:spLocks/>
          </p:cNvSpPr>
          <p:nvPr/>
        </p:nvSpPr>
        <p:spPr>
          <a:xfrm>
            <a:off x="590447" y="63563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8647" y="784112"/>
            <a:ext cx="800670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01: SUBSECRETARÍA DE BIENES NACIONALES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F93FD8D-1E4C-4955-8F7B-3B03BC1ED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246957"/>
              </p:ext>
            </p:extLst>
          </p:nvPr>
        </p:nvGraphicFramePr>
        <p:xfrm>
          <a:off x="568647" y="1775726"/>
          <a:ext cx="7981007" cy="2502764"/>
        </p:xfrm>
        <a:graphic>
          <a:graphicData uri="http://schemas.openxmlformats.org/drawingml/2006/table">
            <a:tbl>
              <a:tblPr/>
              <a:tblGrid>
                <a:gridCol w="267460">
                  <a:extLst>
                    <a:ext uri="{9D8B030D-6E8A-4147-A177-3AD203B41FA5}">
                      <a16:colId xmlns:a16="http://schemas.microsoft.com/office/drawing/2014/main" val="3806362417"/>
                    </a:ext>
                  </a:extLst>
                </a:gridCol>
                <a:gridCol w="267460">
                  <a:extLst>
                    <a:ext uri="{9D8B030D-6E8A-4147-A177-3AD203B41FA5}">
                      <a16:colId xmlns:a16="http://schemas.microsoft.com/office/drawing/2014/main" val="1045063377"/>
                    </a:ext>
                  </a:extLst>
                </a:gridCol>
                <a:gridCol w="267460">
                  <a:extLst>
                    <a:ext uri="{9D8B030D-6E8A-4147-A177-3AD203B41FA5}">
                      <a16:colId xmlns:a16="http://schemas.microsoft.com/office/drawing/2014/main" val="1989965054"/>
                    </a:ext>
                  </a:extLst>
                </a:gridCol>
                <a:gridCol w="3016949">
                  <a:extLst>
                    <a:ext uri="{9D8B030D-6E8A-4147-A177-3AD203B41FA5}">
                      <a16:colId xmlns:a16="http://schemas.microsoft.com/office/drawing/2014/main" val="3464635825"/>
                    </a:ext>
                  </a:extLst>
                </a:gridCol>
                <a:gridCol w="716793">
                  <a:extLst>
                    <a:ext uri="{9D8B030D-6E8A-4147-A177-3AD203B41FA5}">
                      <a16:colId xmlns:a16="http://schemas.microsoft.com/office/drawing/2014/main" val="2401024151"/>
                    </a:ext>
                  </a:extLst>
                </a:gridCol>
                <a:gridCol w="716793">
                  <a:extLst>
                    <a:ext uri="{9D8B030D-6E8A-4147-A177-3AD203B41FA5}">
                      <a16:colId xmlns:a16="http://schemas.microsoft.com/office/drawing/2014/main" val="1079041994"/>
                    </a:ext>
                  </a:extLst>
                </a:gridCol>
                <a:gridCol w="716793">
                  <a:extLst>
                    <a:ext uri="{9D8B030D-6E8A-4147-A177-3AD203B41FA5}">
                      <a16:colId xmlns:a16="http://schemas.microsoft.com/office/drawing/2014/main" val="3298034824"/>
                    </a:ext>
                  </a:extLst>
                </a:gridCol>
                <a:gridCol w="716793">
                  <a:extLst>
                    <a:ext uri="{9D8B030D-6E8A-4147-A177-3AD203B41FA5}">
                      <a16:colId xmlns:a16="http://schemas.microsoft.com/office/drawing/2014/main" val="3330490847"/>
                    </a:ext>
                  </a:extLst>
                </a:gridCol>
                <a:gridCol w="652602">
                  <a:extLst>
                    <a:ext uri="{9D8B030D-6E8A-4147-A177-3AD203B41FA5}">
                      <a16:colId xmlns:a16="http://schemas.microsoft.com/office/drawing/2014/main" val="2831134789"/>
                    </a:ext>
                  </a:extLst>
                </a:gridCol>
                <a:gridCol w="641904">
                  <a:extLst>
                    <a:ext uri="{9D8B030D-6E8A-4147-A177-3AD203B41FA5}">
                      <a16:colId xmlns:a16="http://schemas.microsoft.com/office/drawing/2014/main" val="3166934917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029942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300396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12.650.713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12.580.324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-70.389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3.777.184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32746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9.231.219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9.178.830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-52.389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3.033.521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6071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2.947.774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2.947.774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640.580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60381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0770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0935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2113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54617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468.139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450.139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5739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98.281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80.281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72.963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4032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22475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05516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9989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298.038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298.038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48838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846933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118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6189" y="1411596"/>
            <a:ext cx="7886701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0C1AD33-FD84-4261-A37D-F8D77FB671FD}"/>
              </a:ext>
            </a:extLst>
          </p:cNvPr>
          <p:cNvSpPr txBox="1">
            <a:spLocks/>
          </p:cNvSpPr>
          <p:nvPr/>
        </p:nvSpPr>
        <p:spPr>
          <a:xfrm>
            <a:off x="566190" y="630932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8052" y="737547"/>
            <a:ext cx="788670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03: REGULARIZACIÓN DE LA PROPIEDAD RAÍZ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D4593D1-FCEF-4BA4-A1DD-E5E22001B3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2474624"/>
              </p:ext>
            </p:extLst>
          </p:nvPr>
        </p:nvGraphicFramePr>
        <p:xfrm>
          <a:off x="566189" y="1755673"/>
          <a:ext cx="7886701" cy="185351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75346207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71885627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621077523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416694492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11582484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82971080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66058716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788232953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571407529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742329771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2763106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640410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4.249.938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4.010.618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-239.320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649.092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098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1.626.661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1.612.919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-13.742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526.641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106571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871.862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646.284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-225.578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6132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1.596.769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1.596.769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81.357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5134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1.596.769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1.596.769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81.357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6319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Rezago de la Pequeña Propiedad Raíz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1.596.769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1.596.769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81.357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066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2781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6421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4123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964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4728" y="1430921"/>
            <a:ext cx="8129125" cy="2603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2F5F0AC-E7B4-40BA-B246-EADF69FD4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675" y="6356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58071" y="709642"/>
            <a:ext cx="812912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44033E0-080C-4F5A-B5B6-26FE8BB387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0008356"/>
              </p:ext>
            </p:extLst>
          </p:nvPr>
        </p:nvGraphicFramePr>
        <p:xfrm>
          <a:off x="557675" y="1821477"/>
          <a:ext cx="8096176" cy="2868812"/>
        </p:xfrm>
        <a:graphic>
          <a:graphicData uri="http://schemas.openxmlformats.org/drawingml/2006/table">
            <a:tbl>
              <a:tblPr/>
              <a:tblGrid>
                <a:gridCol w="262096">
                  <a:extLst>
                    <a:ext uri="{9D8B030D-6E8A-4147-A177-3AD203B41FA5}">
                      <a16:colId xmlns:a16="http://schemas.microsoft.com/office/drawing/2014/main" val="1795834359"/>
                    </a:ext>
                  </a:extLst>
                </a:gridCol>
                <a:gridCol w="262096">
                  <a:extLst>
                    <a:ext uri="{9D8B030D-6E8A-4147-A177-3AD203B41FA5}">
                      <a16:colId xmlns:a16="http://schemas.microsoft.com/office/drawing/2014/main" val="3082637281"/>
                    </a:ext>
                  </a:extLst>
                </a:gridCol>
                <a:gridCol w="262096">
                  <a:extLst>
                    <a:ext uri="{9D8B030D-6E8A-4147-A177-3AD203B41FA5}">
                      <a16:colId xmlns:a16="http://schemas.microsoft.com/office/drawing/2014/main" val="3697112401"/>
                    </a:ext>
                  </a:extLst>
                </a:gridCol>
                <a:gridCol w="3231658">
                  <a:extLst>
                    <a:ext uri="{9D8B030D-6E8A-4147-A177-3AD203B41FA5}">
                      <a16:colId xmlns:a16="http://schemas.microsoft.com/office/drawing/2014/main" val="1482355938"/>
                    </a:ext>
                  </a:extLst>
                </a:gridCol>
                <a:gridCol w="702420">
                  <a:extLst>
                    <a:ext uri="{9D8B030D-6E8A-4147-A177-3AD203B41FA5}">
                      <a16:colId xmlns:a16="http://schemas.microsoft.com/office/drawing/2014/main" val="2082022053"/>
                    </a:ext>
                  </a:extLst>
                </a:gridCol>
                <a:gridCol w="702420">
                  <a:extLst>
                    <a:ext uri="{9D8B030D-6E8A-4147-A177-3AD203B41FA5}">
                      <a16:colId xmlns:a16="http://schemas.microsoft.com/office/drawing/2014/main" val="3481105174"/>
                    </a:ext>
                  </a:extLst>
                </a:gridCol>
                <a:gridCol w="702420">
                  <a:extLst>
                    <a:ext uri="{9D8B030D-6E8A-4147-A177-3AD203B41FA5}">
                      <a16:colId xmlns:a16="http://schemas.microsoft.com/office/drawing/2014/main" val="867023869"/>
                    </a:ext>
                  </a:extLst>
                </a:gridCol>
                <a:gridCol w="702420">
                  <a:extLst>
                    <a:ext uri="{9D8B030D-6E8A-4147-A177-3AD203B41FA5}">
                      <a16:colId xmlns:a16="http://schemas.microsoft.com/office/drawing/2014/main" val="3270891229"/>
                    </a:ext>
                  </a:extLst>
                </a:gridCol>
                <a:gridCol w="639517">
                  <a:extLst>
                    <a:ext uri="{9D8B030D-6E8A-4147-A177-3AD203B41FA5}">
                      <a16:colId xmlns:a16="http://schemas.microsoft.com/office/drawing/2014/main" val="1086327557"/>
                    </a:ext>
                  </a:extLst>
                </a:gridCol>
                <a:gridCol w="629033">
                  <a:extLst>
                    <a:ext uri="{9D8B030D-6E8A-4147-A177-3AD203B41FA5}">
                      <a16:colId xmlns:a16="http://schemas.microsoft.com/office/drawing/2014/main" val="379633444"/>
                    </a:ext>
                  </a:extLst>
                </a:gridCol>
              </a:tblGrid>
              <a:tr h="122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094396"/>
                  </a:ext>
                </a:extLst>
              </a:tr>
              <a:tr h="3754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477900"/>
                  </a:ext>
                </a:extLst>
              </a:tr>
              <a:tr h="1609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24.910.195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25.225.688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315.493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12.894.737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792123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4.368.454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4.463.587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95.133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1.445.149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4112423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650.606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868.806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218.200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43.098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555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032596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415815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512.500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512.500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95.894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87235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512.500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512.500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95.894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764004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Puesta en Valor del Territorio Fiscal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90.883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90.883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22.654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096900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Recuperación y Fortalecimiento de Rutas Patrimoniales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89.978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89.978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8.216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137800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Gestión Territorial Regional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331.639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331.639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65.024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761691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5.360.333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5.360.333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3.564.931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7551315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5.360.333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5.360.333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3.564.931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541478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13.959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84221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574682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472095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727444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252344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Ventas a Plazo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4399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3772</TotalTime>
  <Words>1952</Words>
  <Application>Microsoft Office PowerPoint</Application>
  <PresentationFormat>Presentación en pantalla (4:3)</PresentationFormat>
  <Paragraphs>1017</Paragraphs>
  <Slides>11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ABRIL DE 2020 PARTIDA 14:  MINISTERIO DE BIENES NACIONALES</vt:lpstr>
      <vt:lpstr>Presentación de PowerPoint</vt:lpstr>
      <vt:lpstr>Presentación de PowerPoint</vt:lpstr>
      <vt:lpstr>Presentación de PowerPoint</vt:lpstr>
      <vt:lpstr>EJECUCIÓN ACUMULADA DE GASTOS A ABRIL DE 2020  PARTIDA 14 MINISTERIO DE BIENES NACIONALES</vt:lpstr>
      <vt:lpstr>EJECUCIÓN ACUMULADA DE GASTOS A ABRIL DE 2020  PARTIDA 14 RESUMEN POR CAPÍTULOS</vt:lpstr>
      <vt:lpstr>EJECUCIÓN ACUMULADA DE GASTOS A ABRIL DE 2020  PARTIDA 14. CAPÍTULO 01. PROGRAMA 01: SUBSECRETARÍA DE BIENES NACIONALES </vt:lpstr>
      <vt:lpstr>EJECUCIÓN ACUMULADA DE GASTOS A ABRIL DE 2020  PARTIDA 14. CAPÍTULO 01. PROGRAMA 03: REGULARIZACIÓN DE LA PROPIEDAD RAÍZ</vt:lpstr>
      <vt:lpstr>EJECUCIÓN ACUMULADA DE GASTOS A ABRIL DE 2020  PARTIDA 14. CAPÍTULO 01. PROGRAMA 04: ADMINISTRACIÓN DE BIENES</vt:lpstr>
      <vt:lpstr>EJECUCIÓN ACUMULADA DE GASTOS A ABRIL DE 2020  PARTIDA 14. CAPÍTULO 01. PROGRAMA 04: ADMINISTRACIÓN DE BIENES</vt:lpstr>
      <vt:lpstr>EJECUCIÓN ACUMULADA DE GASTOS A ABRIL DE 2020  PARTIDA 14. CAPÍTULO 01. PROGRAMA 05: CATASTRO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248</cp:revision>
  <cp:lastPrinted>2019-10-14T13:03:08Z</cp:lastPrinted>
  <dcterms:created xsi:type="dcterms:W3CDTF">2016-06-23T13:38:47Z</dcterms:created>
  <dcterms:modified xsi:type="dcterms:W3CDTF">2020-07-07T01:49:34Z</dcterms:modified>
</cp:coreProperties>
</file>