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3148372127465258"/>
          <c:y val="8.7145957539195781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9075386410032084"/>
          <c:w val="1"/>
          <c:h val="0.37953885972586759"/>
        </c:manualLayout>
      </c:layout>
      <c:pie3DChart>
        <c:varyColors val="1"/>
        <c:ser>
          <c:idx val="0"/>
          <c:order val="0"/>
          <c:tx>
            <c:strRef>
              <c:f>'[12.xlsx]Partida 12'!$D$64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Lbls>
            <c:dLbl>
              <c:idx val="1"/>
              <c:layout>
                <c:manualLayout>
                  <c:x val="-5.7234990163563863E-2"/>
                  <c:y val="-9.724956710714666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5E2-4957-BB7B-B195013DFAC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4118121756481928E-2"/>
                  <c:y val="-8.323429621472147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5E2-4957-BB7B-B195013DFAC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'[12.xlsx]Partida 12'!$C$65:$C$68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ADQUISICIÓN DE ACTIVOS FINANCIEROS                                              </c:v>
                </c:pt>
                <c:pt idx="2">
                  <c:v>TRANSFERENCIAS DE CAPITAL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'[12.xlsx]Partida 12'!$D$65:$D$68</c:f>
              <c:numCache>
                <c:formatCode>#,##0</c:formatCode>
                <c:ptCount val="4"/>
                <c:pt idx="0">
                  <c:v>217571832</c:v>
                </c:pt>
                <c:pt idx="1">
                  <c:v>85077972</c:v>
                </c:pt>
                <c:pt idx="2">
                  <c:v>396411121</c:v>
                </c:pt>
                <c:pt idx="3">
                  <c:v>31453195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330489938757655"/>
          <c:y val="0.70173702245552638"/>
          <c:w val="0.50997878390201212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 (M$)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3803046597197328"/>
          <c:y val="6.711481242163824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'[12.xlsx]Partida 12'!$M$64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1"/>
              <c:layout>
                <c:manualLayout>
                  <c:x val="3.093487004127126E-3"/>
                  <c:y val="1.59184980943563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9E09-42F5-AAC5-B4AAE2D90586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2"/>
              <c:layout>
                <c:manualLayout>
                  <c:x val="3.093487004127126E-3"/>
                  <c:y val="1.91117523322070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'[12.xlsx]Partida 12'!$L$65:$L$70</c:f>
              <c:strCache>
                <c:ptCount val="6"/>
                <c:pt idx="0">
                  <c:v>SEC. Y ADM. GRAL</c:v>
                </c:pt>
                <c:pt idx="1">
                  <c:v>DIR.GRAL. DE OBRAS PÚBLICAS</c:v>
                </c:pt>
                <c:pt idx="2">
                  <c:v>DIR. GRAL. DE CONCESIONES DE OBRAS PÚBLICAS</c:v>
                </c:pt>
                <c:pt idx="3">
                  <c:v>DIR. GRAL. DE AGUAS</c:v>
                </c:pt>
                <c:pt idx="4">
                  <c:v>INH</c:v>
                </c:pt>
                <c:pt idx="5">
                  <c:v>SSS</c:v>
                </c:pt>
              </c:strCache>
            </c:strRef>
          </c:cat>
          <c:val>
            <c:numRef>
              <c:f>'[12.xlsx]Partida 12'!$M$65:$M$70</c:f>
              <c:numCache>
                <c:formatCode>#,##0</c:formatCode>
                <c:ptCount val="6"/>
                <c:pt idx="0">
                  <c:v>22893070</c:v>
                </c:pt>
                <c:pt idx="1">
                  <c:v>1845342230</c:v>
                </c:pt>
                <c:pt idx="2">
                  <c:v>714588543</c:v>
                </c:pt>
                <c:pt idx="3">
                  <c:v>20241242</c:v>
                </c:pt>
                <c:pt idx="4">
                  <c:v>2174192</c:v>
                </c:pt>
                <c:pt idx="5">
                  <c:v>10709035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72182232"/>
        <c:axId val="472184584"/>
      </c:barChart>
      <c:catAx>
        <c:axId val="472182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2184584"/>
        <c:crosses val="autoZero"/>
        <c:auto val="1"/>
        <c:lblAlgn val="ctr"/>
        <c:lblOffset val="100"/>
        <c:noMultiLvlLbl val="0"/>
      </c:catAx>
      <c:valAx>
        <c:axId val="47218458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72182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2018 - 2019</a:t>
            </a:r>
            <a:r>
              <a:rPr lang="es-CL" sz="1000" b="1" baseline="0"/>
              <a:t> - 2020</a:t>
            </a:r>
            <a:endParaRPr lang="es-CL" sz="1000" b="1"/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'[12.xlsx]Partida 12'!$C$31</c:f>
              <c:strCache>
                <c:ptCount val="1"/>
                <c:pt idx="0">
                  <c:v>% Ejecución Ppto. Vigente 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'[12.xlsx]Partida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12'!$D$31:$O$31</c:f>
              <c:numCache>
                <c:formatCode>0.0%</c:formatCode>
                <c:ptCount val="12"/>
                <c:pt idx="0">
                  <c:v>0.14552071725917085</c:v>
                </c:pt>
                <c:pt idx="1">
                  <c:v>8.5381434951810567E-2</c:v>
                </c:pt>
                <c:pt idx="2">
                  <c:v>8.1424447691430105E-2</c:v>
                </c:pt>
                <c:pt idx="3">
                  <c:v>6.5560999006707865E-2</c:v>
                </c:pt>
                <c:pt idx="4">
                  <c:v>7.6628351869635042E-2</c:v>
                </c:pt>
                <c:pt idx="5">
                  <c:v>8.6280588340285347E-2</c:v>
                </c:pt>
                <c:pt idx="6">
                  <c:v>6.7279953939853698E-2</c:v>
                </c:pt>
                <c:pt idx="7">
                  <c:v>6.3261827236309826E-2</c:v>
                </c:pt>
                <c:pt idx="8">
                  <c:v>6.4897490538737959E-2</c:v>
                </c:pt>
                <c:pt idx="9">
                  <c:v>7.4180951850730967E-2</c:v>
                </c:pt>
                <c:pt idx="10">
                  <c:v>5.9010350712059408E-2</c:v>
                </c:pt>
                <c:pt idx="11">
                  <c:v>0.15392668079826333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C0-4F88-AE19-2681FA97450D}"/>
            </c:ext>
          </c:extLst>
        </c:ser>
        <c:ser>
          <c:idx val="1"/>
          <c:order val="1"/>
          <c:tx>
            <c:strRef>
              <c:f>'[12.xlsx]Partida 12'!$C$32</c:f>
              <c:strCache>
                <c:ptCount val="1"/>
                <c:pt idx="0">
                  <c:v>% Ejecución Ppto. Vigente 2019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7.73371845221378E-3"/>
                  <c:y val="-1.109895954532049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'[12.xlsx]Partida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12'!$D$32:$O$32</c:f>
              <c:numCache>
                <c:formatCode>0.0%</c:formatCode>
                <c:ptCount val="12"/>
                <c:pt idx="0">
                  <c:v>0.11418401631864127</c:v>
                </c:pt>
                <c:pt idx="1">
                  <c:v>7.4432510063835611E-2</c:v>
                </c:pt>
                <c:pt idx="2">
                  <c:v>7.1878336545770249E-2</c:v>
                </c:pt>
                <c:pt idx="3">
                  <c:v>7.2647578912713548E-2</c:v>
                </c:pt>
                <c:pt idx="4">
                  <c:v>5.1604320683530366E-2</c:v>
                </c:pt>
                <c:pt idx="5">
                  <c:v>7.7357996848581106E-2</c:v>
                </c:pt>
                <c:pt idx="6">
                  <c:v>8.2758947167605124E-2</c:v>
                </c:pt>
                <c:pt idx="7">
                  <c:v>7.1351878522717835E-2</c:v>
                </c:pt>
                <c:pt idx="8">
                  <c:v>6.2673827549345473E-2</c:v>
                </c:pt>
                <c:pt idx="9">
                  <c:v>0.10338084097545419</c:v>
                </c:pt>
                <c:pt idx="10">
                  <c:v>8.2744929555712207E-2</c:v>
                </c:pt>
                <c:pt idx="11">
                  <c:v>0.15906157706266716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C0-4F88-AE19-2681FA97450D}"/>
            </c:ext>
          </c:extLst>
        </c:ser>
        <c:ser>
          <c:idx val="2"/>
          <c:order val="2"/>
          <c:tx>
            <c:strRef>
              <c:f>'[12.xlsx]Partida 12'!$C$33</c:f>
              <c:strCache>
                <c:ptCount val="1"/>
                <c:pt idx="0">
                  <c:v>% Ejecución Ppto. Vigente 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6294642737526852E-2"/>
                  <c:y val="1.81621436096426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7014180594870316E-2"/>
                  <c:y val="3.329726328434480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2373949523541991E-2"/>
                  <c:y val="3.632428721928512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'[12.xlsx]Partida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12'!$D$33:$G$33</c:f>
              <c:numCache>
                <c:formatCode>0.0%</c:formatCode>
                <c:ptCount val="4"/>
                <c:pt idx="0">
                  <c:v>0.11522603432846421</c:v>
                </c:pt>
                <c:pt idx="1">
                  <c:v>6.5083031326715779E-2</c:v>
                </c:pt>
                <c:pt idx="2">
                  <c:v>8.3262927405671094E-2</c:v>
                </c:pt>
                <c:pt idx="3">
                  <c:v>6.9754563173910503E-2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5C0-4F88-AE19-2681FA97450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7532664"/>
        <c:axId val="437530704"/>
      </c:barChart>
      <c:catAx>
        <c:axId val="437532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7530704"/>
        <c:crosses val="autoZero"/>
        <c:auto val="1"/>
        <c:lblAlgn val="ctr"/>
        <c:lblOffset val="100"/>
        <c:noMultiLvlLbl val="0"/>
      </c:catAx>
      <c:valAx>
        <c:axId val="43753070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753266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2018 - 2019 - 2020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'[12.xlsx]Partida 12'!$C$24</c:f>
              <c:strCache>
                <c:ptCount val="1"/>
                <c:pt idx="0">
                  <c:v>% Ejecución Ppto. Vigente 2018</c:v>
                </c:pt>
              </c:strCache>
            </c:strRef>
          </c:tx>
          <c:marker>
            <c:symbol val="none"/>
          </c:marker>
          <c:cat>
            <c:strRef>
              <c:f>'[12.xlsx]Partida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12'!$D$24:$O$24</c:f>
              <c:numCache>
                <c:formatCode>0.0%</c:formatCode>
                <c:ptCount val="12"/>
                <c:pt idx="0">
                  <c:v>0.14552071725917085</c:v>
                </c:pt>
                <c:pt idx="1">
                  <c:v>0.23070671436648377</c:v>
                </c:pt>
                <c:pt idx="2">
                  <c:v>0.31212637135743759</c:v>
                </c:pt>
                <c:pt idx="3">
                  <c:v>0.3769970132696272</c:v>
                </c:pt>
                <c:pt idx="4">
                  <c:v>0.45362432797741425</c:v>
                </c:pt>
                <c:pt idx="5">
                  <c:v>0.49191313057663588</c:v>
                </c:pt>
                <c:pt idx="6">
                  <c:v>0.56581744171334314</c:v>
                </c:pt>
                <c:pt idx="7">
                  <c:v>0.62906405968690693</c:v>
                </c:pt>
                <c:pt idx="8">
                  <c:v>0.69396155022564487</c:v>
                </c:pt>
                <c:pt idx="9">
                  <c:v>0.76814250207637591</c:v>
                </c:pt>
                <c:pt idx="10">
                  <c:v>0.82707220361786049</c:v>
                </c:pt>
                <c:pt idx="11">
                  <c:v>0.99571908388720642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1BB-4D09-9DC4-91BF91026CD8}"/>
            </c:ext>
          </c:extLst>
        </c:ser>
        <c:ser>
          <c:idx val="1"/>
          <c:order val="1"/>
          <c:tx>
            <c:strRef>
              <c:f>'[12.xlsx]Partida 12'!$C$25</c:f>
              <c:strCache>
                <c:ptCount val="1"/>
                <c:pt idx="0">
                  <c:v>% Ejecución Ppto. Vigente 2019</c:v>
                </c:pt>
              </c:strCache>
            </c:strRef>
          </c:tx>
          <c:marker>
            <c:symbol val="none"/>
          </c:marker>
          <c:cat>
            <c:strRef>
              <c:f>'[12.xlsx]Partida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12'!$D$25:$O$25</c:f>
              <c:numCache>
                <c:formatCode>0.0%</c:formatCode>
                <c:ptCount val="12"/>
                <c:pt idx="0">
                  <c:v>0.114184016318641</c:v>
                </c:pt>
                <c:pt idx="1">
                  <c:v>0.18861652638247689</c:v>
                </c:pt>
                <c:pt idx="2">
                  <c:v>0.26049486292824714</c:v>
                </c:pt>
                <c:pt idx="3">
                  <c:v>0.33253871698322113</c:v>
                </c:pt>
                <c:pt idx="4">
                  <c:v>0.35124243908640468</c:v>
                </c:pt>
                <c:pt idx="5">
                  <c:v>0.42860043593498581</c:v>
                </c:pt>
                <c:pt idx="6">
                  <c:v>0.50970040844125508</c:v>
                </c:pt>
                <c:pt idx="7">
                  <c:v>0.5761688554598301</c:v>
                </c:pt>
                <c:pt idx="8">
                  <c:v>0.63525922973252213</c:v>
                </c:pt>
                <c:pt idx="9">
                  <c:v>0.73864007070797633</c:v>
                </c:pt>
                <c:pt idx="10">
                  <c:v>0.82137950375282653</c:v>
                </c:pt>
                <c:pt idx="11">
                  <c:v>0.99127097058585367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1BB-4D09-9DC4-91BF91026CD8}"/>
            </c:ext>
          </c:extLst>
        </c:ser>
        <c:ser>
          <c:idx val="2"/>
          <c:order val="2"/>
          <c:tx>
            <c:strRef>
              <c:f>'[12.xlsx]Partida 12'!$C$26</c:f>
              <c:strCache>
                <c:ptCount val="1"/>
                <c:pt idx="0">
                  <c:v>% Ejecución Ppto. Vigente 2020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'[12.xlsx]Partida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12'!$D$26:$G$26</c:f>
              <c:numCache>
                <c:formatCode>0.0%</c:formatCode>
                <c:ptCount val="4"/>
                <c:pt idx="0">
                  <c:v>0.11522603432846421</c:v>
                </c:pt>
                <c:pt idx="1">
                  <c:v>0.18019044714352767</c:v>
                </c:pt>
                <c:pt idx="2">
                  <c:v>0.25521838160229771</c:v>
                </c:pt>
                <c:pt idx="3">
                  <c:v>0.32287410786416004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11BB-4D09-9DC4-91BF91026C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2181056"/>
        <c:axId val="472184192"/>
      </c:lineChart>
      <c:catAx>
        <c:axId val="472181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2184192"/>
        <c:crosses val="autoZero"/>
        <c:auto val="1"/>
        <c:lblAlgn val="ctr"/>
        <c:lblOffset val="100"/>
        <c:noMultiLvlLbl val="0"/>
      </c:catAx>
      <c:valAx>
        <c:axId val="47218419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218105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56FFF8-C3D0-4869-9CB1-DC8684F759FD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49A23-11F3-429A-9D7D-E4300884B5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9152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6133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409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9385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23-07-2020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32512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5038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4974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2775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2198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4905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7398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6045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2243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B2F62-660D-48F3-A591-52C1331AE1A5}" type="datetimeFigureOut">
              <a:rPr lang="es-CL" smtClean="0"/>
              <a:t>23-07-2020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0983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cap="all" dirty="0">
                <a:latin typeface="+mn-lt"/>
              </a:rPr>
              <a:t>al mes de </a:t>
            </a:r>
            <a:r>
              <a:rPr lang="es-CL" sz="2000" b="1" cap="all" dirty="0" smtClean="0">
                <a:latin typeface="+mn-lt"/>
              </a:rPr>
              <a:t>ABRIL DE 2020</a:t>
            </a:r>
            <a:r>
              <a:rPr lang="es-CL" sz="2000" b="1" cap="all" dirty="0">
                <a:latin typeface="+mn-lt"/>
              </a:rPr>
              <a:t/>
            </a:r>
            <a:br>
              <a:rPr lang="es-CL" sz="2000" b="1" cap="all" dirty="0">
                <a:latin typeface="+mn-lt"/>
              </a:rPr>
            </a:br>
            <a:r>
              <a:rPr lang="es-CL" sz="2000" b="1" cap="all" dirty="0">
                <a:latin typeface="+mn-lt"/>
              </a:rPr>
              <a:t>Partida 12</a:t>
            </a:r>
            <a:r>
              <a:rPr lang="es-CL" sz="2000" b="1" dirty="0">
                <a:latin typeface="+mn-lt"/>
              </a:rPr>
              <a:t>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OBRAS PÚBLICAS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mayo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03" name="Picture 1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48680"/>
            <a:ext cx="4986803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8154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6511" y="5991225"/>
            <a:ext cx="815862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02: DIRECCIÓN DE ARQUITECTURA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293734"/>
              </p:ext>
            </p:extLst>
          </p:nvPr>
        </p:nvGraphicFramePr>
        <p:xfrm>
          <a:off x="414027" y="1772816"/>
          <a:ext cx="8139111" cy="4032441"/>
        </p:xfrm>
        <a:graphic>
          <a:graphicData uri="http://schemas.openxmlformats.org/drawingml/2006/table">
            <a:tbl>
              <a:tblPr/>
              <a:tblGrid>
                <a:gridCol w="815432"/>
                <a:gridCol w="301224"/>
                <a:gridCol w="301224"/>
                <a:gridCol w="2729265"/>
                <a:gridCol w="815432"/>
                <a:gridCol w="815432"/>
                <a:gridCol w="815432"/>
                <a:gridCol w="815432"/>
                <a:gridCol w="730238"/>
              </a:tblGrid>
              <a:tr h="2871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660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99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33.362.493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33.306.779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-55.714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6.707.838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10.446.772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10.435.396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-11.376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3.334.206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540.226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-18.324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121.283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-26.014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-14.985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22.096.777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260.932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647.250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654.982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21.449.527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21.441.795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283424,6%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283424,6%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621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2976" y="5987291"/>
            <a:ext cx="7997602" cy="2824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03: DIRECCIÓN DE OBRAS HIDRÁULICAS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360969"/>
              </p:ext>
            </p:extLst>
          </p:nvPr>
        </p:nvGraphicFramePr>
        <p:xfrm>
          <a:off x="430328" y="1761696"/>
          <a:ext cx="7962898" cy="4138960"/>
        </p:xfrm>
        <a:graphic>
          <a:graphicData uri="http://schemas.openxmlformats.org/drawingml/2006/table">
            <a:tbl>
              <a:tblPr/>
              <a:tblGrid>
                <a:gridCol w="797778"/>
                <a:gridCol w="294702"/>
                <a:gridCol w="294702"/>
                <a:gridCol w="2670176"/>
                <a:gridCol w="797778"/>
                <a:gridCol w="797778"/>
                <a:gridCol w="797778"/>
                <a:gridCol w="797778"/>
                <a:gridCol w="714428"/>
              </a:tblGrid>
              <a:tr h="1627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830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35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154.540.005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169.984.959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15.444.954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64.458.901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15.435.358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15.627.311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191.953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4.879.678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1.004.608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-32.309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293.710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194.210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188.388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125.685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137.671.350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152.971.350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27.347.698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732.443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140.830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136.938.907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152.238.907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27.206.868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3173916,0%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3173916,0%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294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7854" y="6244489"/>
            <a:ext cx="8034583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04: DIRECCIÓN DE VIALIDAD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971507"/>
              </p:ext>
            </p:extLst>
          </p:nvPr>
        </p:nvGraphicFramePr>
        <p:xfrm>
          <a:off x="386225" y="1600197"/>
          <a:ext cx="8238910" cy="4525969"/>
        </p:xfrm>
        <a:graphic>
          <a:graphicData uri="http://schemas.openxmlformats.org/drawingml/2006/table">
            <a:tbl>
              <a:tblPr/>
              <a:tblGrid>
                <a:gridCol w="825431"/>
                <a:gridCol w="304917"/>
                <a:gridCol w="304917"/>
                <a:gridCol w="2762730"/>
                <a:gridCol w="825431"/>
                <a:gridCol w="825431"/>
                <a:gridCol w="825431"/>
                <a:gridCol w="825431"/>
                <a:gridCol w="739191"/>
              </a:tblGrid>
              <a:tr h="1395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21" marR="8721" marT="87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21" marR="8721" marT="87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730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1.261.023.622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1.360.706.129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99.682.507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444.739.773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102.114.752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102.171.684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56.932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33.314.928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7.257.294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7.008.109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-249.185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2.906.814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1.093.688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192,2%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27.295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1.066.393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Tránsito con Sobrepeso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751.451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90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750.756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1.704.539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1.155.557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-548.982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57.523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88.749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88.749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29.354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29.354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1.033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1.452.024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943.365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-508.659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51.668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11.648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8.154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-3.494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4.822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122.764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85.935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-36.829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1.148.358.839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1.248.782.581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100.423.742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272.631.717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2.853.206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2.853.206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548.728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1.145.505.633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1.245.929.375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100.423.742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272.082.989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47.181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47.181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133.983.652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283978,0%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133.983.652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13398365,2%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5462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0281" y="6037404"/>
            <a:ext cx="8201486" cy="31894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06: DIRECCIÓN DE OBRAS PORTUARIAS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809370"/>
              </p:ext>
            </p:extLst>
          </p:nvPr>
        </p:nvGraphicFramePr>
        <p:xfrm>
          <a:off x="414338" y="1835528"/>
          <a:ext cx="8139111" cy="3969735"/>
        </p:xfrm>
        <a:graphic>
          <a:graphicData uri="http://schemas.openxmlformats.org/drawingml/2006/table">
            <a:tbl>
              <a:tblPr/>
              <a:tblGrid>
                <a:gridCol w="815432"/>
                <a:gridCol w="301224"/>
                <a:gridCol w="301224"/>
                <a:gridCol w="2729265"/>
                <a:gridCol w="815432"/>
                <a:gridCol w="815432"/>
                <a:gridCol w="815432"/>
                <a:gridCol w="815432"/>
                <a:gridCol w="730238"/>
              </a:tblGrid>
              <a:tr h="18517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71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30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82.539.096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89.965.242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7.426.146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30.194.093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7.736.828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7.693.970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-42.858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2.466.869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597.333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577.737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-19.596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148.825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2.488.259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1.571.869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-916.390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2.398.125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1.506.766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-891.359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175.855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-11.301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71.705.676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80.110.666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8.404.990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20.216.983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778.817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778.817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70.926.859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79.331.849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8.404.990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20.216.925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711410,5%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711410,5%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046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1932" y="6111050"/>
            <a:ext cx="8144660" cy="24530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07: DIRECCIÓN DE AEROPUERTOS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499202"/>
              </p:ext>
            </p:extLst>
          </p:nvPr>
        </p:nvGraphicFramePr>
        <p:xfrm>
          <a:off x="414339" y="1778620"/>
          <a:ext cx="8201484" cy="4170654"/>
        </p:xfrm>
        <a:graphic>
          <a:graphicData uri="http://schemas.openxmlformats.org/drawingml/2006/table">
            <a:tbl>
              <a:tblPr/>
              <a:tblGrid>
                <a:gridCol w="821681"/>
                <a:gridCol w="303532"/>
                <a:gridCol w="303532"/>
                <a:gridCol w="2750181"/>
                <a:gridCol w="821681"/>
                <a:gridCol w="821681"/>
                <a:gridCol w="821681"/>
                <a:gridCol w="821681"/>
                <a:gridCol w="735834"/>
              </a:tblGrid>
              <a:tr h="1706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266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40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64.791.217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72.406.508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7.615.291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21.710.705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5.740.505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5.717.786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-22.719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1.858.960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370.208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358.062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332.993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1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332.993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72.183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-13.191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58.584.599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66.247.946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7.663.347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10.962.085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260.379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-175.408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161.484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58.148.812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65.987.567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7.838.755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10.800.601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849060,4%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849060,4%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22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898100"/>
            <a:ext cx="8004966" cy="288032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11: DIRECCIÓN DE PLANEAMIENTO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698506"/>
              </p:ext>
            </p:extLst>
          </p:nvPr>
        </p:nvGraphicFramePr>
        <p:xfrm>
          <a:off x="414336" y="1658229"/>
          <a:ext cx="8134487" cy="4069654"/>
        </p:xfrm>
        <a:graphic>
          <a:graphicData uri="http://schemas.openxmlformats.org/drawingml/2006/table">
            <a:tbl>
              <a:tblPr/>
              <a:tblGrid>
                <a:gridCol w="808022"/>
                <a:gridCol w="298486"/>
                <a:gridCol w="298486"/>
                <a:gridCol w="2773804"/>
                <a:gridCol w="808022"/>
                <a:gridCol w="808022"/>
                <a:gridCol w="808022"/>
                <a:gridCol w="808022"/>
                <a:gridCol w="723601"/>
              </a:tblGrid>
              <a:tr h="17180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61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5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90.142.641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90.116.546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-26.095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41.582.269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4.538.138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4.533.531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1.487.860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215.638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Transporte de Pasajeros Metro S.A.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222.129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222.129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358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3201" y="6032381"/>
            <a:ext cx="8133536" cy="29670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12: AGUA POTABLE RURAL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599361"/>
              </p:ext>
            </p:extLst>
          </p:nvPr>
        </p:nvGraphicFramePr>
        <p:xfrm>
          <a:off x="414339" y="1868116"/>
          <a:ext cx="8201484" cy="3937148"/>
        </p:xfrm>
        <a:graphic>
          <a:graphicData uri="http://schemas.openxmlformats.org/drawingml/2006/table">
            <a:tbl>
              <a:tblPr/>
              <a:tblGrid>
                <a:gridCol w="821681"/>
                <a:gridCol w="303532"/>
                <a:gridCol w="303532"/>
                <a:gridCol w="2750181"/>
                <a:gridCol w="821681"/>
                <a:gridCol w="821681"/>
                <a:gridCol w="821681"/>
                <a:gridCol w="821681"/>
                <a:gridCol w="735834"/>
              </a:tblGrid>
              <a:tr h="18365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245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10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141.459.951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163.878.382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22.418.431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39.999.969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5.139.061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4.602.631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-536.430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1.451.435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743.163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-21.408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182.934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-23.731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158.338.654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23.975.486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158.338.654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23.975.486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1447043,8%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1447043,8%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0979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7949" y="5949280"/>
            <a:ext cx="7983576" cy="31224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 01: DIRECCIÓN GENERAL DE CONCESIONES DE OBRAS PÚBLICAS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460915"/>
              </p:ext>
            </p:extLst>
          </p:nvPr>
        </p:nvGraphicFramePr>
        <p:xfrm>
          <a:off x="414337" y="1768388"/>
          <a:ext cx="8201486" cy="4036875"/>
        </p:xfrm>
        <a:graphic>
          <a:graphicData uri="http://schemas.openxmlformats.org/drawingml/2006/table">
            <a:tbl>
              <a:tblPr/>
              <a:tblGrid>
                <a:gridCol w="829120"/>
                <a:gridCol w="306280"/>
                <a:gridCol w="306280"/>
                <a:gridCol w="2700830"/>
                <a:gridCol w="829120"/>
                <a:gridCol w="829120"/>
                <a:gridCol w="829120"/>
                <a:gridCol w="829120"/>
                <a:gridCol w="742496"/>
              </a:tblGrid>
              <a:tr h="18041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253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6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714.588.543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711.466.071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-3.122.472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220.353.803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11.388.394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12.209.028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820.634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3.883.297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1.174.532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1.245.035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241.358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170.070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0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170.070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-13.609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-11.406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305.529.916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305.529.916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84.619.996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304.439.916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304.439.916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84.619.996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Inversión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392.411.121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103.985.958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392.411.121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103.985.958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- I.V.A. Concesiones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392.411.121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103.985.958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04732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8514" y="5943272"/>
            <a:ext cx="810833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 01: DIRECCIÓN GENERAL DE AGUAS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426812"/>
              </p:ext>
            </p:extLst>
          </p:nvPr>
        </p:nvGraphicFramePr>
        <p:xfrm>
          <a:off x="414338" y="1868122"/>
          <a:ext cx="8201484" cy="3937146"/>
        </p:xfrm>
        <a:graphic>
          <a:graphicData uri="http://schemas.openxmlformats.org/drawingml/2006/table">
            <a:tbl>
              <a:tblPr/>
              <a:tblGrid>
                <a:gridCol w="821681"/>
                <a:gridCol w="303532"/>
                <a:gridCol w="303532"/>
                <a:gridCol w="2750181"/>
                <a:gridCol w="821681"/>
                <a:gridCol w="821681"/>
                <a:gridCol w="821681"/>
                <a:gridCol w="821681"/>
                <a:gridCol w="735834"/>
              </a:tblGrid>
              <a:tr h="1841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409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17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20.241.242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22.544.109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2.302.867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6.292.270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13.217.725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13.608.814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4.285.196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913.994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938.873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334.481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8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Aguas para Zonas Aridas y Semiáridas de América Latina y el Caribe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435.444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185.457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149.610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-28.405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5.543.479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7.423.749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1.880.270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129.284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1.440.606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1.440.606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37750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9053" y="5875857"/>
            <a:ext cx="809229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05. PROGRAMA 01: INSTITUTO NACIONAL DE HIDRÁULICA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226998"/>
              </p:ext>
            </p:extLst>
          </p:nvPr>
        </p:nvGraphicFramePr>
        <p:xfrm>
          <a:off x="386224" y="1868114"/>
          <a:ext cx="8229598" cy="3552405"/>
        </p:xfrm>
        <a:graphic>
          <a:graphicData uri="http://schemas.openxmlformats.org/drawingml/2006/table">
            <a:tbl>
              <a:tblPr/>
              <a:tblGrid>
                <a:gridCol w="824498"/>
                <a:gridCol w="304572"/>
                <a:gridCol w="304572"/>
                <a:gridCol w="2759608"/>
                <a:gridCol w="824498"/>
                <a:gridCol w="824498"/>
                <a:gridCol w="824498"/>
                <a:gridCol w="824498"/>
                <a:gridCol w="738356"/>
              </a:tblGrid>
              <a:tr h="1738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231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81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2.174.192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2.167.979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-6.213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1.664.993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1.658.780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-6.213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563.523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251.192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7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131.603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131.603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167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118557"/>
            <a:ext cx="7488832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18FFBFB1-DDD6-4BFF-A431-848CA6709A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2873501"/>
              </p:ext>
            </p:extLst>
          </p:nvPr>
        </p:nvGraphicFramePr>
        <p:xfrm>
          <a:off x="414336" y="1607343"/>
          <a:ext cx="8210799" cy="4197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96634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2104" y="5754084"/>
            <a:ext cx="8127772" cy="303702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07. PROGRAMA 01: SUPERINTENDENCIA DE SERVICIOS SANITARIOS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454625"/>
              </p:ext>
            </p:extLst>
          </p:nvPr>
        </p:nvGraphicFramePr>
        <p:xfrm>
          <a:off x="412105" y="1684167"/>
          <a:ext cx="8121283" cy="3771352"/>
        </p:xfrm>
        <a:graphic>
          <a:graphicData uri="http://schemas.openxmlformats.org/drawingml/2006/table">
            <a:tbl>
              <a:tblPr/>
              <a:tblGrid>
                <a:gridCol w="813646"/>
                <a:gridCol w="300564"/>
                <a:gridCol w="300564"/>
                <a:gridCol w="2723287"/>
                <a:gridCol w="813646"/>
                <a:gridCol w="813646"/>
                <a:gridCol w="813646"/>
                <a:gridCol w="813646"/>
                <a:gridCol w="728638"/>
              </a:tblGrid>
              <a:tr h="18509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68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29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10.709.035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10.572.990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-136.045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3.375.032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7.225.852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7.211.877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-13.975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2.418.767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3.083.023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2.996.698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-86.325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-35.745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-9.059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11314,9%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11314,9%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188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704798"/>
            <a:ext cx="7308812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9D6227D1-A8B2-4283-BA4D-3F1962EE6D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2664525"/>
              </p:ext>
            </p:extLst>
          </p:nvPr>
        </p:nvGraphicFramePr>
        <p:xfrm>
          <a:off x="414336" y="1612106"/>
          <a:ext cx="8210799" cy="3977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8627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39082" y="5993129"/>
            <a:ext cx="7704856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6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8507205"/>
              </p:ext>
            </p:extLst>
          </p:nvPr>
        </p:nvGraphicFramePr>
        <p:xfrm>
          <a:off x="414337" y="1609724"/>
          <a:ext cx="8210798" cy="4195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013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353" y="5949280"/>
            <a:ext cx="7974087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0677538"/>
              </p:ext>
            </p:extLst>
          </p:nvPr>
        </p:nvGraphicFramePr>
        <p:xfrm>
          <a:off x="414336" y="1614486"/>
          <a:ext cx="8229602" cy="4190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764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5707054"/>
            <a:ext cx="8148277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769443"/>
              </p:ext>
            </p:extLst>
          </p:nvPr>
        </p:nvGraphicFramePr>
        <p:xfrm>
          <a:off x="414337" y="1974877"/>
          <a:ext cx="8201484" cy="3495040"/>
        </p:xfrm>
        <a:graphic>
          <a:graphicData uri="http://schemas.openxmlformats.org/drawingml/2006/table">
            <a:tbl>
              <a:tblPr/>
              <a:tblGrid>
                <a:gridCol w="955651"/>
                <a:gridCol w="2553158"/>
                <a:gridCol w="955651"/>
                <a:gridCol w="955651"/>
                <a:gridCol w="955651"/>
                <a:gridCol w="955651"/>
                <a:gridCol w="870071"/>
              </a:tblGrid>
              <a:tr h="20409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50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6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2.615.948.312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2.766.804.969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150.856.657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893.329.686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217.571.832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218.282.945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70.549.022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21.274.692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20.775.887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-498.805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6.192.687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842.243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2.064.561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186.184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1.256.583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7.362.013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5.274.013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-2.088.000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508.731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1.885.434.192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2.042.106.541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156.672.349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440.144.181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103.985.958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688.623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228.319.071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33155,9%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246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53129" y="580935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RESUMEN POR CAPÍTULOS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354375"/>
              </p:ext>
            </p:extLst>
          </p:nvPr>
        </p:nvGraphicFramePr>
        <p:xfrm>
          <a:off x="386224" y="1765369"/>
          <a:ext cx="8229600" cy="3247804"/>
        </p:xfrm>
        <a:graphic>
          <a:graphicData uri="http://schemas.openxmlformats.org/drawingml/2006/table">
            <a:tbl>
              <a:tblPr/>
              <a:tblGrid>
                <a:gridCol w="298932"/>
                <a:gridCol w="298932"/>
                <a:gridCol w="298932"/>
                <a:gridCol w="2681421"/>
                <a:gridCol w="801138"/>
                <a:gridCol w="801138"/>
                <a:gridCol w="801138"/>
                <a:gridCol w="801138"/>
                <a:gridCol w="729394"/>
                <a:gridCol w="717437"/>
              </a:tblGrid>
              <a:tr h="212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52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Nombre del Programa Presupuestario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6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y Ejecución de Obras Públicas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15621,4%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15621,4%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Arquitectura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22.096.777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22.096.777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260.932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Hidráulicas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732.443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732.443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140.830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Portuarias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711410,5%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711410,5%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Aeropuertos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435.787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260.379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-175.408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161.484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Planeamiento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158.338.654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23.000.000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23.975.486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 Rural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304.439.916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304.439.916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84.619.996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88.477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1769,5%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1769,5%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7228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0633" y="5532975"/>
            <a:ext cx="818450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245468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 01: SECRETARÍA Y ADMINISTRACIÓN GENERAL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56692"/>
              </p:ext>
            </p:extLst>
          </p:nvPr>
        </p:nvGraphicFramePr>
        <p:xfrm>
          <a:off x="414338" y="1823223"/>
          <a:ext cx="8201484" cy="3549993"/>
        </p:xfrm>
        <a:graphic>
          <a:graphicData uri="http://schemas.openxmlformats.org/drawingml/2006/table">
            <a:tbl>
              <a:tblPr/>
              <a:tblGrid>
                <a:gridCol w="888439"/>
                <a:gridCol w="328191"/>
                <a:gridCol w="328191"/>
                <a:gridCol w="2307290"/>
                <a:gridCol w="888439"/>
                <a:gridCol w="888439"/>
                <a:gridCol w="888439"/>
                <a:gridCol w="888439"/>
                <a:gridCol w="795617"/>
              </a:tblGrid>
              <a:tr h="1737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19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79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22.893.070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22.285.871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-607.199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7.197.604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16.600.492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16.550.672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-49.820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5.132.463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4.202.185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4.080.112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-122.073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1.019.320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371.116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371.116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1.018.645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-435.306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119.038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274.352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-117.580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877.465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610.894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-266.571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626.442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55566,7%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3575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899959"/>
            <a:ext cx="8150146" cy="339602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01: ADMINISTRACIÓN Y EJECUCIÓN DE OBRAS PÚBLICAS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428957"/>
              </p:ext>
            </p:extLst>
          </p:nvPr>
        </p:nvGraphicFramePr>
        <p:xfrm>
          <a:off x="414338" y="1891935"/>
          <a:ext cx="8201484" cy="3891227"/>
        </p:xfrm>
        <a:graphic>
          <a:graphicData uri="http://schemas.openxmlformats.org/drawingml/2006/table">
            <a:tbl>
              <a:tblPr/>
              <a:tblGrid>
                <a:gridCol w="821681"/>
                <a:gridCol w="303532"/>
                <a:gridCol w="303532"/>
                <a:gridCol w="2750181"/>
                <a:gridCol w="821681"/>
                <a:gridCol w="821681"/>
                <a:gridCol w="821681"/>
                <a:gridCol w="821681"/>
                <a:gridCol w="735834"/>
              </a:tblGrid>
              <a:tr h="17342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11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76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17.483.205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17.403.404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-79.801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6.020.475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16.322.962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16.261.465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-61.497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5.471.840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842.572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816.434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-26.138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la Construcción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148.552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-52.166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-46.969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15621,4%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15621,4%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2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0814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4049</Words>
  <Application>Microsoft Office PowerPoint</Application>
  <PresentationFormat>Presentación en pantalla (4:3)</PresentationFormat>
  <Paragraphs>2522</Paragraphs>
  <Slides>20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4" baseType="lpstr">
      <vt:lpstr>Arial</vt:lpstr>
      <vt:lpstr>Calibri</vt:lpstr>
      <vt:lpstr>Verdana</vt:lpstr>
      <vt:lpstr>Tema de Office</vt:lpstr>
      <vt:lpstr>EJECUCIÓN ACUMULADA DE GASTOS PRESUPUESTARIOS al mes de ABRIL DE 2020 Partida 12: MINISTERIO DE OBRAS PÚBLICAS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ABRIL DE 2020  PARTIDA 12 MINISTERIO DE OBRAS PÚBLICAS</vt:lpstr>
      <vt:lpstr>EJECUCIÓN ACUMULADA DE GASTOS A ABRIL DE 2020  PARTIDA 12 RESUMEN POR CAPÍTULOS</vt:lpstr>
      <vt:lpstr>EJECUCIÓN ACUMULADA DE GASTOS A ABRIL DE 2020  PARTIDA 12. CAPÍTULO 01. PROGRAMA 01: SECRETARÍA Y ADMINISTRACIÓN GENERAL</vt:lpstr>
      <vt:lpstr>EJECUCIÓN ACUMULADA DE GASTOS A ABRIL DE 2020  PARTIDA 12. CAPÍTULO 02. PROGRAMA 01: ADMINISTRACIÓN Y EJECUCIÓN DE OBRAS PÚBLICAS</vt:lpstr>
      <vt:lpstr>EJECUCIÓN ACUMULADA DE GASTOS A ABRIL DE 2020  PARTIDA 12. CAPÍTULO 02. PROGRAMA 02: DIRECCIÓN DE ARQUITECTURA</vt:lpstr>
      <vt:lpstr>EJECUCIÓN ACUMULADA DE GASTOS A ABRIL DE 2020  PARTIDA 12. CAPÍTULO 02. PROGRAMA 03: DIRECCIÓN DE OBRAS HIDRÁULICAS</vt:lpstr>
      <vt:lpstr>EJECUCIÓN ACUMULADA DE GASTOS A ABRIL DE 2020  PARTIDA 12. CAPÍTULO 02. PROGRAMA 04: DIRECCIÓN DE VIALIDAD</vt:lpstr>
      <vt:lpstr>EJECUCIÓN ACUMULADA DE GASTOS A ABRIL DE 2020  PARTIDA 12. CAPÍTULO 02. PROGRAMA 06: DIRECCIÓN DE OBRAS PORTUARIAS</vt:lpstr>
      <vt:lpstr>EJECUCIÓN ACUMULADA DE GASTOS A ABRIL DE 2020  PARTIDA 12. CAPÍTULO 02. PROGRAMA 07: DIRECCIÓN DE AEROPUERTOS</vt:lpstr>
      <vt:lpstr>EJECUCIÓN ACUMULADA DE GASTOS A ABRIL DE 2020  PARTIDA 12. CAPÍTULO 02. PROGRAMA 11: DIRECCIÓN DE PLANEAMIENTO</vt:lpstr>
      <vt:lpstr>EJECUCIÓN ACUMULADA DE GASTOS A ABRIL DE 2020  PARTIDA 12. CAPÍTULO 02. PROGRAMA 12: AGUA POTABLE RURAL</vt:lpstr>
      <vt:lpstr>EJECUCIÓN ACUMULADA DE GASTOS A ABRIL DE 2020  PARTIDA 12. CAPÍTULO 03. PROGRAMA 01: DIRECCIÓN GENERAL DE CONCESIONES DE OBRAS PÚBLICAS</vt:lpstr>
      <vt:lpstr>EJECUCIÓN ACUMULADA DE GASTOS A ABRIL DE 2020  PARTIDA 12. CAPÍTULO 04. PROGRAMA 01: DIRECCIÓN GENERAL DE AGUAS</vt:lpstr>
      <vt:lpstr>EJECUCIÓN ACUMULADA DE GASTOS A ABRIL DE 2020  PARTIDA 12. CAPÍTULO 05. PROGRAMA 01: INSTITUTO NACIONAL DE HIDRÁULICA</vt:lpstr>
      <vt:lpstr>EJECUCIÓN ACUMULADA DE GASTOS A ABRIL DE 2020  PARTIDA 12. CAPÍTULO 07. PROGRAMA 01: SUPERINTENDENCIA DE SERVICIOS SANITARIOS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10</cp:revision>
  <dcterms:created xsi:type="dcterms:W3CDTF">2020-01-02T19:48:16Z</dcterms:created>
  <dcterms:modified xsi:type="dcterms:W3CDTF">2020-07-23T15:14:47Z</dcterms:modified>
</cp:coreProperties>
</file>