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3.bin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4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Distribución presupuesto inicial por Subtítulo de gasto</a:t>
            </a:r>
            <a:endParaRPr lang="es-CL" sz="12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9F1-47CA-A81F-455D873B61B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9F1-47CA-A81F-455D873B61B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29F1-47CA-A81F-455D873B61B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29F1-47CA-A81F-455D873B61B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29F1-47CA-A81F-455D873B61BA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29F1-47CA-A81F-455D873B61BA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29F1-47CA-A81F-455D873B61BA}"/>
              </c:ext>
            </c:extLst>
          </c:dPt>
          <c:dLbls>
            <c:dLbl>
              <c:idx val="0"/>
              <c:layout>
                <c:manualLayout>
                  <c:x val="-0.17352223255279206"/>
                  <c:y val="-6.66111864551611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5.373399759682311E-2"/>
                  <c:y val="-0.2703851485725847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'[10.xlsx]Partida 10'!$C$51:$C$57</c:f>
              <c:strCache>
                <c:ptCount val="7"/>
                <c:pt idx="0">
                  <c:v>BIENES Y SERVICIOS DE CONSUMO</c:v>
                </c:pt>
                <c:pt idx="1">
                  <c:v>PRESTACIONES DE SEGURIDAD SOCIAL</c:v>
                </c:pt>
                <c:pt idx="2">
                  <c:v>TRANSFERENCIAS CORRIENTES</c:v>
                </c:pt>
                <c:pt idx="3">
                  <c:v>INTEGROS AL FISCO</c:v>
                </c:pt>
                <c:pt idx="4">
                  <c:v>ADQUISICIÓN DE ACTIVOS NO FINANCIEROS</c:v>
                </c:pt>
                <c:pt idx="5">
                  <c:v>INICIATIVAS DE INVERSIÓN</c:v>
                </c:pt>
                <c:pt idx="6">
                  <c:v>PRÉSTAMOS</c:v>
                </c:pt>
              </c:strCache>
            </c:strRef>
          </c:cat>
          <c:val>
            <c:numRef>
              <c:f>'[10.xlsx]Partida 10'!$D$51:$D$57</c:f>
              <c:numCache>
                <c:formatCode>0.00%</c:formatCode>
                <c:ptCount val="7"/>
                <c:pt idx="0">
                  <c:v>0.4390499198522736</c:v>
                </c:pt>
                <c:pt idx="1">
                  <c:v>0.23026188971678055</c:v>
                </c:pt>
                <c:pt idx="2">
                  <c:v>4.2451098698525059E-4</c:v>
                </c:pt>
                <c:pt idx="3">
                  <c:v>0.27019392449448237</c:v>
                </c:pt>
                <c:pt idx="4">
                  <c:v>6.6180262894571865E-3</c:v>
                </c:pt>
                <c:pt idx="5">
                  <c:v>4.3880481031357832E-2</c:v>
                </c:pt>
                <c:pt idx="6">
                  <c:v>4.4927237847604609E-4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29F1-47CA-A81F-455D873B61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661272088916359"/>
          <c:y val="0.12558164490356852"/>
          <c:w val="0.30794201870902876"/>
          <c:h val="0.81628069187319541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Distribución presupuesto inicial por Capítulo (millones de $)</a:t>
            </a:r>
            <a:endParaRPr lang="es-CL" sz="12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spPr>
            <a:solidFill>
              <a:srgbClr val="C0504D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'[10.xlsx]Info. de tendencia'!$AD$21:$AD$27</c:f>
              <c:strCache>
                <c:ptCount val="7"/>
                <c:pt idx="0">
                  <c:v>S. y ADM. GRAL.</c:v>
                </c:pt>
                <c:pt idx="1">
                  <c:v>REGISTRO CIVIL</c:v>
                </c:pt>
                <c:pt idx="2">
                  <c:v>SML</c:v>
                </c:pt>
                <c:pt idx="3">
                  <c:v>GENDARMERÍA</c:v>
                </c:pt>
                <c:pt idx="4">
                  <c:v>S. DD.HH</c:v>
                </c:pt>
                <c:pt idx="5">
                  <c:v>SENAME</c:v>
                </c:pt>
                <c:pt idx="6">
                  <c:v>DEFENSORÍA</c:v>
                </c:pt>
              </c:strCache>
            </c:strRef>
          </c:cat>
          <c:val>
            <c:numRef>
              <c:f>'[10.xlsx]Info. de tendencia'!$AF$21:$AF$27</c:f>
              <c:numCache>
                <c:formatCode>#,##0_ ;[Red]\-#,##0\ </c:formatCode>
                <c:ptCount val="7"/>
                <c:pt idx="0">
                  <c:v>211706531000</c:v>
                </c:pt>
                <c:pt idx="1">
                  <c:v>155860810000</c:v>
                </c:pt>
                <c:pt idx="2">
                  <c:v>45831327000</c:v>
                </c:pt>
                <c:pt idx="3">
                  <c:v>479115836000</c:v>
                </c:pt>
                <c:pt idx="4">
                  <c:v>3913958000</c:v>
                </c:pt>
                <c:pt idx="5">
                  <c:v>394913361000</c:v>
                </c:pt>
                <c:pt idx="6">
                  <c:v>62192366000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018-4759-A10D-9CCD6590E4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68761208"/>
        <c:axId val="298521560"/>
      </c:barChart>
      <c:catAx>
        <c:axId val="268761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98521560"/>
        <c:crosses val="autoZero"/>
        <c:auto val="1"/>
        <c:lblAlgn val="ctr"/>
        <c:lblOffset val="100"/>
        <c:noMultiLvlLbl val="0"/>
      </c:catAx>
      <c:valAx>
        <c:axId val="29852156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 ;[Red]\-#,##0\ " sourceLinked="1"/>
        <c:majorTickMark val="out"/>
        <c:minorTickMark val="none"/>
        <c:tickLblPos val="nextTo"/>
        <c:crossAx val="268761208"/>
        <c:crosses val="autoZero"/>
        <c:crossBetween val="between"/>
        <c:dispUnits>
          <c:builtInUnit val="millions"/>
          <c:dispUnitsLbl>
            <c:spPr>
              <a:noFill/>
              <a:ln w="25400">
                <a:noFill/>
              </a:ln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100" b="1"/>
              <a:t>% Ejecución Mensual 2018-2019-2020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'[10.xlsx]Partida 10'!$C$26</c:f>
              <c:strCache>
                <c:ptCount val="1"/>
                <c:pt idx="0">
                  <c:v>EJECUCIÓN PRESUPUESTARIA 2018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'[10.xlsx]Partida 10'!$D$25:$O$25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'[10.xlsx]Partida 10'!$D$26:$O$26</c:f>
              <c:numCache>
                <c:formatCode>0.0%</c:formatCode>
                <c:ptCount val="12"/>
                <c:pt idx="0">
                  <c:v>6.879000291100143E-2</c:v>
                </c:pt>
                <c:pt idx="1">
                  <c:v>6.7554750826552781E-2</c:v>
                </c:pt>
                <c:pt idx="2">
                  <c:v>0.11803242847419598</c:v>
                </c:pt>
                <c:pt idx="3">
                  <c:v>6.3915582161030479E-2</c:v>
                </c:pt>
                <c:pt idx="4">
                  <c:v>7.4828306597753538E-2</c:v>
                </c:pt>
                <c:pt idx="5">
                  <c:v>9.3256370796708551E-2</c:v>
                </c:pt>
                <c:pt idx="6">
                  <c:v>6.8680794361125758E-2</c:v>
                </c:pt>
                <c:pt idx="7">
                  <c:v>7.1146888356047933E-2</c:v>
                </c:pt>
                <c:pt idx="8">
                  <c:v>0.11811496766345585</c:v>
                </c:pt>
                <c:pt idx="9">
                  <c:v>6.979395470090155E-2</c:v>
                </c:pt>
                <c:pt idx="10">
                  <c:v>7.9456533259370146E-2</c:v>
                </c:pt>
                <c:pt idx="11">
                  <c:v>0.1206491605161155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24B-42DF-8F6E-29D2B0D9FCAC}"/>
            </c:ext>
          </c:extLst>
        </c:ser>
        <c:ser>
          <c:idx val="1"/>
          <c:order val="1"/>
          <c:tx>
            <c:strRef>
              <c:f>'[10.xlsx]Partida 10'!$C$27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'[10.xlsx]Partida 10'!$D$25:$O$25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'[10.xlsx]Partida 10'!$D$27:$O$27</c:f>
              <c:numCache>
                <c:formatCode>0.0%</c:formatCode>
                <c:ptCount val="12"/>
                <c:pt idx="0">
                  <c:v>7.0386993711455556E-2</c:v>
                </c:pt>
                <c:pt idx="1">
                  <c:v>6.4049646121534118E-2</c:v>
                </c:pt>
                <c:pt idx="2">
                  <c:v>0.11449849742521252</c:v>
                </c:pt>
                <c:pt idx="3">
                  <c:v>6.9782933244077167E-2</c:v>
                </c:pt>
                <c:pt idx="4">
                  <c:v>7.0631452869408654E-2</c:v>
                </c:pt>
                <c:pt idx="5">
                  <c:v>9.3488570816093464E-2</c:v>
                </c:pt>
                <c:pt idx="6">
                  <c:v>6.8944801745673884E-2</c:v>
                </c:pt>
                <c:pt idx="7">
                  <c:v>6.7194578917193423E-2</c:v>
                </c:pt>
                <c:pt idx="8">
                  <c:v>0.11524311618630605</c:v>
                </c:pt>
                <c:pt idx="9">
                  <c:v>6.8549797401014079E-2</c:v>
                </c:pt>
                <c:pt idx="10">
                  <c:v>8.5148464142171934E-2</c:v>
                </c:pt>
                <c:pt idx="11">
                  <c:v>0.11945948173145782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24B-42DF-8F6E-29D2B0D9FCAC}"/>
            </c:ext>
          </c:extLst>
        </c:ser>
        <c:ser>
          <c:idx val="2"/>
          <c:order val="2"/>
          <c:tx>
            <c:strRef>
              <c:f>'[10.xlsx]Partida 10'!$C$28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2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'[10.xlsx]Partida 10'!$D$25:$O$25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'[10.xlsx]Partida 10'!$D$28:$G$28</c:f>
              <c:numCache>
                <c:formatCode>0.0%</c:formatCode>
                <c:ptCount val="4"/>
                <c:pt idx="0">
                  <c:v>5.7750349982879763E-2</c:v>
                </c:pt>
                <c:pt idx="1">
                  <c:v>6.3379046110501547E-2</c:v>
                </c:pt>
                <c:pt idx="2">
                  <c:v>0.13403238238705273</c:v>
                </c:pt>
                <c:pt idx="3">
                  <c:v>7.5577510498012701E-2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24B-42DF-8F6E-29D2B0D9FC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49639416"/>
        <c:axId val="463120144"/>
      </c:barChart>
      <c:catAx>
        <c:axId val="449639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63120144"/>
        <c:crosses val="autoZero"/>
        <c:auto val="1"/>
        <c:lblAlgn val="ctr"/>
        <c:lblOffset val="100"/>
        <c:noMultiLvlLbl val="0"/>
      </c:catAx>
      <c:valAx>
        <c:axId val="4631201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496394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% Ejecución Acumulada 2018-2019-2020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'[10.xlsx]Partida 10'!$C$20</c:f>
              <c:strCache>
                <c:ptCount val="1"/>
                <c:pt idx="0">
                  <c:v>EJECUCIÓN PRESUPUESTARIA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'[10.xlsx]Partida 10'!$D$19:$O$19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'[10.xlsx]Partida 10'!$D$20:$O$20</c:f>
              <c:numCache>
                <c:formatCode>0.0%</c:formatCode>
                <c:ptCount val="12"/>
                <c:pt idx="0">
                  <c:v>6.879000291100143E-2</c:v>
                </c:pt>
                <c:pt idx="1">
                  <c:v>0.13634173278686379</c:v>
                </c:pt>
                <c:pt idx="2">
                  <c:v>0.25313721292274793</c:v>
                </c:pt>
                <c:pt idx="3">
                  <c:v>0.31676334664169131</c:v>
                </c:pt>
                <c:pt idx="4">
                  <c:v>0.39159165323944484</c:v>
                </c:pt>
                <c:pt idx="5">
                  <c:v>0.4848480240361534</c:v>
                </c:pt>
                <c:pt idx="6">
                  <c:v>0.55923003771239244</c:v>
                </c:pt>
                <c:pt idx="7">
                  <c:v>0.63011486893497526</c:v>
                </c:pt>
                <c:pt idx="8">
                  <c:v>0.74694961098139534</c:v>
                </c:pt>
                <c:pt idx="9">
                  <c:v>0.81395429956047471</c:v>
                </c:pt>
                <c:pt idx="10">
                  <c:v>0.87476858312028172</c:v>
                </c:pt>
                <c:pt idx="11">
                  <c:v>0.98133083906939156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0AE1-4E9B-ABDA-66E40D90219E}"/>
            </c:ext>
          </c:extLst>
        </c:ser>
        <c:ser>
          <c:idx val="1"/>
          <c:order val="1"/>
          <c:tx>
            <c:strRef>
              <c:f>'[10.xlsx]Partida 10'!$C$21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'[10.xlsx]Partida 10'!$D$19:$O$19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'[10.xlsx]Partida 10'!$D$21:$O$21</c:f>
              <c:numCache>
                <c:formatCode>0.0%</c:formatCode>
                <c:ptCount val="12"/>
                <c:pt idx="0">
                  <c:v>7.0386993711455556E-2</c:v>
                </c:pt>
                <c:pt idx="1">
                  <c:v>0.13443663983298967</c:v>
                </c:pt>
                <c:pt idx="2">
                  <c:v>0.24879982488248814</c:v>
                </c:pt>
                <c:pt idx="3">
                  <c:v>0.31683159191192278</c:v>
                </c:pt>
                <c:pt idx="4">
                  <c:v>0.38643284099468239</c:v>
                </c:pt>
                <c:pt idx="5">
                  <c:v>0.47983652019241463</c:v>
                </c:pt>
                <c:pt idx="6">
                  <c:v>0.53362631110410697</c:v>
                </c:pt>
                <c:pt idx="7">
                  <c:v>0.60080955233250899</c:v>
                </c:pt>
                <c:pt idx="8">
                  <c:v>0.71428514828830136</c:v>
                </c:pt>
                <c:pt idx="9">
                  <c:v>0.78283494568931544</c:v>
                </c:pt>
                <c:pt idx="10">
                  <c:v>0.86798340983148736</c:v>
                </c:pt>
                <c:pt idx="11">
                  <c:v>0.96821761017789432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0AE1-4E9B-ABDA-66E40D90219E}"/>
            </c:ext>
          </c:extLst>
        </c:ser>
        <c:ser>
          <c:idx val="2"/>
          <c:order val="2"/>
          <c:tx>
            <c:strRef>
              <c:f>'[10.xlsx]Partida 10'!$C$22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4066988819589826E-2"/>
                  <c:y val="-2.68388053501301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5.1100483229384715E-2"/>
                  <c:y val="-3.45070354501673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645498475398608E-2"/>
                  <c:y val="-3.83411505001860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4906485262186623E-2"/>
                  <c:y val="-2.68388053501301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'[10.xlsx]Partida 10'!$D$19:$O$19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'[10.xlsx]Partida 10'!$D$22:$G$22</c:f>
              <c:numCache>
                <c:formatCode>0.0%</c:formatCode>
                <c:ptCount val="4"/>
                <c:pt idx="0">
                  <c:v>5.7750349982879763E-2</c:v>
                </c:pt>
                <c:pt idx="1">
                  <c:v>0.1211241601845587</c:v>
                </c:pt>
                <c:pt idx="2">
                  <c:v>0.25515654257161141</c:v>
                </c:pt>
                <c:pt idx="3">
                  <c:v>0.32968857928498962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0AE1-4E9B-ABDA-66E40D9021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63109168"/>
        <c:axId val="463107208"/>
      </c:lineChart>
      <c:catAx>
        <c:axId val="463109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63107208"/>
        <c:crosses val="autoZero"/>
        <c:auto val="1"/>
        <c:lblAlgn val="ctr"/>
        <c:lblOffset val="100"/>
        <c:noMultiLvlLbl val="0"/>
      </c:catAx>
      <c:valAx>
        <c:axId val="4631072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63109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627413-4C6F-40A4-B391-B56439117C02}" type="datetimeFigureOut">
              <a:rPr lang="es-CL" smtClean="0"/>
              <a:t>16-09-2020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1C9EC6-65DC-477D-A07B-E309195564F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73235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C251-5BA2-4340-BAA8-623965C03C6B}" type="datetimeFigureOut">
              <a:rPr lang="es-CL" smtClean="0"/>
              <a:t>16-09-2020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270F6-30C6-477C-A851-DA3C1D2EA5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5934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C251-5BA2-4340-BAA8-623965C03C6B}" type="datetimeFigureOut">
              <a:rPr lang="es-CL" smtClean="0"/>
              <a:t>16-09-2020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270F6-30C6-477C-A851-DA3C1D2EA5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76080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C251-5BA2-4340-BAA8-623965C03C6B}" type="datetimeFigureOut">
              <a:rPr lang="es-CL" smtClean="0"/>
              <a:t>16-09-2020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270F6-30C6-477C-A851-DA3C1D2EA5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338391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16-09-2020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595628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C251-5BA2-4340-BAA8-623965C03C6B}" type="datetimeFigureOut">
              <a:rPr lang="es-CL" smtClean="0"/>
              <a:t>16-09-2020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270F6-30C6-477C-A851-DA3C1D2EA5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1117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C251-5BA2-4340-BAA8-623965C03C6B}" type="datetimeFigureOut">
              <a:rPr lang="es-CL" smtClean="0"/>
              <a:t>16-09-2020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270F6-30C6-477C-A851-DA3C1D2EA5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74234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C251-5BA2-4340-BAA8-623965C03C6B}" type="datetimeFigureOut">
              <a:rPr lang="es-CL" smtClean="0"/>
              <a:t>16-09-2020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270F6-30C6-477C-A851-DA3C1D2EA5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31815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C251-5BA2-4340-BAA8-623965C03C6B}" type="datetimeFigureOut">
              <a:rPr lang="es-CL" smtClean="0"/>
              <a:t>16-09-2020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270F6-30C6-477C-A851-DA3C1D2EA5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81303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C251-5BA2-4340-BAA8-623965C03C6B}" type="datetimeFigureOut">
              <a:rPr lang="es-CL" smtClean="0"/>
              <a:t>16-09-2020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270F6-30C6-477C-A851-DA3C1D2EA5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41728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C251-5BA2-4340-BAA8-623965C03C6B}" type="datetimeFigureOut">
              <a:rPr lang="es-CL" smtClean="0"/>
              <a:t>16-09-2020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270F6-30C6-477C-A851-DA3C1D2EA5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6518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C251-5BA2-4340-BAA8-623965C03C6B}" type="datetimeFigureOut">
              <a:rPr lang="es-CL" smtClean="0"/>
              <a:t>16-09-2020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270F6-30C6-477C-A851-DA3C1D2EA5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35197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C251-5BA2-4340-BAA8-623965C03C6B}" type="datetimeFigureOut">
              <a:rPr lang="es-CL" smtClean="0"/>
              <a:t>16-09-2020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270F6-30C6-477C-A851-DA3C1D2EA5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3680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81C251-5BA2-4340-BAA8-623965C03C6B}" type="datetimeFigureOut">
              <a:rPr lang="es-CL" smtClean="0"/>
              <a:t>16-09-2020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1270F6-30C6-477C-A851-DA3C1D2EA5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05603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ABRIL DE 2020</a:t>
            </a:r>
            <a:r>
              <a:rPr lang="es-CL" sz="2000" b="1" dirty="0">
                <a:latin typeface="+mn-lt"/>
              </a:rPr>
              <a:t/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10: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JUSTICIA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 smtClean="0"/>
              <a:t>Valparaíso, mayo 2020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20" name="Picture 1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528486"/>
            <a:ext cx="4891663" cy="9562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450830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5991225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1012" y="69269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02. PROGRAMA 01: SERVICIO REGISTRO CIVIL E IDENTIFICACIÓN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1122960"/>
              </p:ext>
            </p:extLst>
          </p:nvPr>
        </p:nvGraphicFramePr>
        <p:xfrm>
          <a:off x="453008" y="1813230"/>
          <a:ext cx="8178802" cy="4177994"/>
        </p:xfrm>
        <a:graphic>
          <a:graphicData uri="http://schemas.openxmlformats.org/drawingml/2006/table">
            <a:tbl>
              <a:tblPr/>
              <a:tblGrid>
                <a:gridCol w="799387"/>
                <a:gridCol w="295296"/>
                <a:gridCol w="295296"/>
                <a:gridCol w="2135675"/>
                <a:gridCol w="799387"/>
                <a:gridCol w="799387"/>
                <a:gridCol w="799387"/>
                <a:gridCol w="799387"/>
                <a:gridCol w="727800"/>
                <a:gridCol w="727800"/>
              </a:tblGrid>
              <a:tr h="18067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5330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19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155.860.810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164.589.949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8.729.139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56.618.193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54.946.470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54.845.372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-101.098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20.476.719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89.429.295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89.427.800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23.066.268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508.711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508.711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508.711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508.711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Estado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508.711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508.711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8.951.258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8.951.258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3.851.017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8.951.258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8.951.258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2.895.692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955.325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1.222.541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855.778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-366.763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120.114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75.820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-22.746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255.682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178.977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-76.705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31.299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394.881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276.417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-118.464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132.845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-56.934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306.379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214.465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-91.914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82.495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802.535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802.535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802.535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802.535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9.198.495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9.198.495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9.104.075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9.198.495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9.198.495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9.104.075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96778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0684" y="5848529"/>
            <a:ext cx="8406135" cy="365125"/>
          </a:xfrm>
        </p:spPr>
        <p:txBody>
          <a:bodyPr/>
          <a:lstStyle/>
          <a:p>
            <a:r>
              <a:rPr lang="es-CL" sz="1100" b="1" dirty="0"/>
              <a:t>Fuente</a:t>
            </a:r>
            <a:r>
              <a:rPr lang="es-CL" sz="11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29458"/>
            <a:ext cx="8229600" cy="35452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03. PROGRAMA 01:  SERVICIO MÉDICO LEGAL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7286692"/>
              </p:ext>
            </p:extLst>
          </p:nvPr>
        </p:nvGraphicFramePr>
        <p:xfrm>
          <a:off x="386223" y="1702395"/>
          <a:ext cx="8247402" cy="4146138"/>
        </p:xfrm>
        <a:graphic>
          <a:graphicData uri="http://schemas.openxmlformats.org/drawingml/2006/table">
            <a:tbl>
              <a:tblPr/>
              <a:tblGrid>
                <a:gridCol w="806092"/>
                <a:gridCol w="297773"/>
                <a:gridCol w="297773"/>
                <a:gridCol w="2153588"/>
                <a:gridCol w="806092"/>
                <a:gridCol w="806092"/>
                <a:gridCol w="806092"/>
                <a:gridCol w="806092"/>
                <a:gridCol w="733904"/>
                <a:gridCol w="733904"/>
              </a:tblGrid>
              <a:tr h="19626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0106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85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45.831.327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46.295.557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464.230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14.740.476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31.859.242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31.791.138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-68.104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10.216.738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12.708.049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12.508.049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2.352.964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35.569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35.569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Pericias Médico-Legales D.L. N° 3.504/80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35.569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1.137.497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62534,2%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62534,2%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1.137.491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1.226.648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929.221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-297.427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123.428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86.400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-37.028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29.051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-8.715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1.074.169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822.485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-251.684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1.029.761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1.029.761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1.029.761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6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1.029.761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1.029.761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1.029.761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26064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69163" y="584291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95949"/>
            <a:ext cx="8229600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04. PROGRAMA 01:  GENDARMERÍA DE CHILE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7475955"/>
              </p:ext>
            </p:extLst>
          </p:nvPr>
        </p:nvGraphicFramePr>
        <p:xfrm>
          <a:off x="482829" y="1832288"/>
          <a:ext cx="8178802" cy="4010627"/>
        </p:xfrm>
        <a:graphic>
          <a:graphicData uri="http://schemas.openxmlformats.org/drawingml/2006/table">
            <a:tbl>
              <a:tblPr/>
              <a:tblGrid>
                <a:gridCol w="799387"/>
                <a:gridCol w="295296"/>
                <a:gridCol w="295296"/>
                <a:gridCol w="2135675"/>
                <a:gridCol w="799387"/>
                <a:gridCol w="799387"/>
                <a:gridCol w="799387"/>
                <a:gridCol w="799387"/>
                <a:gridCol w="727800"/>
                <a:gridCol w="727800"/>
              </a:tblGrid>
              <a:tr h="17066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2266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13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435.946.963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432.463.154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-3.483.809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143.584.120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6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338.294.409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337.660.644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-633.765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116.405.426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6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87.351.040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86.557.243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-793.797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23.532.385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6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574.292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574.292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236.374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6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574.292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574.292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236.374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6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6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6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6.854.156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4.797.909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-2.056.247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433.860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6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2.705.476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1.893.833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-811.643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9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1.491.380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1.043.966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-447.414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82.381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9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2.431.722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1.702.205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-729.517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280.526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9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68.614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48.030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-20.584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9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156.964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109.875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-47.089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37.587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9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2.873.066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2.873.066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2.873.066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2.873.066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2.850.405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2.850.405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6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94037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6309320"/>
            <a:ext cx="8406135" cy="33951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26" y="62068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04. PROGRAMA 02:  PROGRAMA DE REHABILITACIÓN Y REINSERCIÓN SOCIAL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9842227"/>
              </p:ext>
            </p:extLst>
          </p:nvPr>
        </p:nvGraphicFramePr>
        <p:xfrm>
          <a:off x="457201" y="1860192"/>
          <a:ext cx="8229599" cy="4305106"/>
        </p:xfrm>
        <a:graphic>
          <a:graphicData uri="http://schemas.openxmlformats.org/drawingml/2006/table">
            <a:tbl>
              <a:tblPr/>
              <a:tblGrid>
                <a:gridCol w="754544"/>
                <a:gridCol w="278731"/>
                <a:gridCol w="278731"/>
                <a:gridCol w="2525471"/>
                <a:gridCol w="754544"/>
                <a:gridCol w="754544"/>
                <a:gridCol w="754544"/>
                <a:gridCol w="754544"/>
                <a:gridCol w="686973"/>
                <a:gridCol w="686973"/>
              </a:tblGrid>
              <a:tr h="18261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5925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40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43.168.873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43.072.430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-96.443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11.455.252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24.705.335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25.027.525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322.190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7.976.687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10.642.855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10.611.773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-31.082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3.293.005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7.820.683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7.433.132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-387.551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57.000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7.820.683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7.433.132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-387.551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57.000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0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Reinserción Social para Personas Privadas de Libertad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610.113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610.113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Centros de Educación y Trabajo Semiabiertos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2.439.266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2.439.266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0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Intermediación Laboral para Penados en el Sistema Abierto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199.811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199.811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Apoyo Postpenitenciario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426.095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426.095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0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Reinserción Social en Convenio con Ministerio del Interior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937.187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721.397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-215.790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39.891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0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Reinserción Laboral en Convenio con Ministerio del Interior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435.976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379.376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-56.600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1.907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Reinserción Social en Secciones Juveniles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448.440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448.440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Centros de Educación y Trabajo Cerrados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1.569.969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1.539.188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-30.781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4.148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Creciendo Juntos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753.826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669.446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-84.380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11.054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128.560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128.560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5163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1197" y="5157192"/>
            <a:ext cx="8406135" cy="36512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40768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06. PROGRAMA 01:  SUBSECRETARÍA DE DERECHOS HUMANOS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1630682"/>
              </p:ext>
            </p:extLst>
          </p:nvPr>
        </p:nvGraphicFramePr>
        <p:xfrm>
          <a:off x="380977" y="1865708"/>
          <a:ext cx="8178802" cy="3147471"/>
        </p:xfrm>
        <a:graphic>
          <a:graphicData uri="http://schemas.openxmlformats.org/drawingml/2006/table">
            <a:tbl>
              <a:tblPr/>
              <a:tblGrid>
                <a:gridCol w="799387"/>
                <a:gridCol w="295296"/>
                <a:gridCol w="295296"/>
                <a:gridCol w="2135675"/>
                <a:gridCol w="799387"/>
                <a:gridCol w="799387"/>
                <a:gridCol w="799387"/>
                <a:gridCol w="799387"/>
                <a:gridCol w="727800"/>
                <a:gridCol w="727800"/>
              </a:tblGrid>
              <a:tr h="19519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9777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73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3.913.958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4.018.590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104.632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1.135.098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1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1.742.177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2.163.712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421.535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699.650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1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506.324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498.543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-7.781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73.124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1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1.663.918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1.232.593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-431.325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262.601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1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1.595.668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1.164.343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-431.325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262.601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1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Derechos Humanos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1.595.668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1.164.343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-431.325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262.601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1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1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Cuotas a Organismos Internacionales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1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1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1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99.724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99.724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99.723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1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52947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6068318"/>
            <a:ext cx="8406135" cy="288032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394936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07. PROGRAMA 01:  SERVICIO NACIONAL DE MENORES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9588419"/>
              </p:ext>
            </p:extLst>
          </p:nvPr>
        </p:nvGraphicFramePr>
        <p:xfrm>
          <a:off x="446334" y="1793719"/>
          <a:ext cx="8178802" cy="3909473"/>
        </p:xfrm>
        <a:graphic>
          <a:graphicData uri="http://schemas.openxmlformats.org/drawingml/2006/table">
            <a:tbl>
              <a:tblPr/>
              <a:tblGrid>
                <a:gridCol w="799387"/>
                <a:gridCol w="295296"/>
                <a:gridCol w="295296"/>
                <a:gridCol w="2135675"/>
                <a:gridCol w="799387"/>
                <a:gridCol w="799387"/>
                <a:gridCol w="799387"/>
                <a:gridCol w="799387"/>
                <a:gridCol w="727800"/>
                <a:gridCol w="727800"/>
              </a:tblGrid>
              <a:tr h="18506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6675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6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272.232.359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272.232.359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88.056.745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0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10.013.662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10.013.662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3.068.612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0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2.732.751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2.732.751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508.298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0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259.302.205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259.302.205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75.538.648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0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259.302.205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259.302.205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75.538.648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701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Proyectos Área Protección a Menores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233.919.905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233.919.905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70.109.701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701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Proyectos Área Justicia Juvenil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25.382.300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25.382.300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5.428.947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0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2.041.263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0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2.041.263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0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183.741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0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0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0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55.819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0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6.899.924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0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6.899.924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99753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6723" y="5877272"/>
            <a:ext cx="8406135" cy="31132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689162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26" y="62068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07. PROGRAMA 02:  PROGRAMA DE ADMINISTRACIÓN DIRECTA Y PROYECTOS NACIONALES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572650"/>
              </p:ext>
            </p:extLst>
          </p:nvPr>
        </p:nvGraphicFramePr>
        <p:xfrm>
          <a:off x="405026" y="1956320"/>
          <a:ext cx="8229597" cy="3753197"/>
        </p:xfrm>
        <a:graphic>
          <a:graphicData uri="http://schemas.openxmlformats.org/drawingml/2006/table">
            <a:tbl>
              <a:tblPr/>
              <a:tblGrid>
                <a:gridCol w="772786"/>
                <a:gridCol w="285470"/>
                <a:gridCol w="285470"/>
                <a:gridCol w="2387565"/>
                <a:gridCol w="772786"/>
                <a:gridCol w="772786"/>
                <a:gridCol w="772786"/>
                <a:gridCol w="772786"/>
                <a:gridCol w="703581"/>
                <a:gridCol w="703581"/>
              </a:tblGrid>
              <a:tr h="15557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7644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5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122.681.002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122.681.002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42.594.238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90.104.266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90.104.266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30.087.213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28.676.459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28.676.459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5.907.310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Salud Mental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4.948.678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4.948.678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2.501.779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2.501.779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62.173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436.871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436.871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1.193.521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1.193.521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25.545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795.150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795.150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25.399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29.137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29.137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47.100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47.100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10.453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1.398.498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1.398.498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258.288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1.398.498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1.398.498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258.288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1.330.576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1.330.576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25704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66571" y="6189075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66571" y="1258632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09. PROGRAMA 01:  DEFENSORÍA PENAL PÚBLICA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7560567"/>
              </p:ext>
            </p:extLst>
          </p:nvPr>
        </p:nvGraphicFramePr>
        <p:xfrm>
          <a:off x="414338" y="1564448"/>
          <a:ext cx="8244701" cy="4624622"/>
        </p:xfrm>
        <a:graphic>
          <a:graphicData uri="http://schemas.openxmlformats.org/drawingml/2006/table">
            <a:tbl>
              <a:tblPr/>
              <a:tblGrid>
                <a:gridCol w="805828"/>
                <a:gridCol w="297675"/>
                <a:gridCol w="297675"/>
                <a:gridCol w="2152883"/>
                <a:gridCol w="805828"/>
                <a:gridCol w="805828"/>
                <a:gridCol w="805828"/>
                <a:gridCol w="805828"/>
                <a:gridCol w="733664"/>
                <a:gridCol w="733664"/>
              </a:tblGrid>
              <a:tr h="15899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8690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89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62.192.366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61.880.892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-311.474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20.230.332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9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30.859.080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30.648.855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-210.225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10.150.405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9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5.491.007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5.491.007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1.711.392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9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25.420.504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25.319.255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-101.249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8.122.732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9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24.718.067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24.616.818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-101.249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8.122.732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79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Artículo 20, letra h) Ley N° 19.718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1.648.164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1.648.164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408.869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9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Auditorías Externas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444.424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394.424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79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Licitaciones Defensa Penal Pública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22.625.479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22.574.230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-51.249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7.713.863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9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702.301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702.301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79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Concesiones Ministerio de Justicia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702.301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702.301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9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9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Cuotas a Organismos Internacionales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9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9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9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179.034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179.034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51.964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9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31.703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9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25.077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9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30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9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99.230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99.230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9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242.741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9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242.741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823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87C6ACB6-80B5-4441-BEAC-BE91EEF59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5536" y="5512147"/>
            <a:ext cx="8406135" cy="365125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Ley de Presupuestos </a:t>
            </a:r>
            <a:r>
              <a:rPr lang="es-CL" sz="1050" dirty="0" smtClean="0"/>
              <a:t>2020</a:t>
            </a:r>
            <a:endParaRPr lang="es-CL" sz="1050" dirty="0"/>
          </a:p>
        </p:txBody>
      </p:sp>
      <p:graphicFrame>
        <p:nvGraphicFramePr>
          <p:cNvPr id="6" name="Gráfico 5">
            <a:extLst>
              <a:ext uri="{FF2B5EF4-FFF2-40B4-BE49-F238E27FC236}">
                <a16:creationId xmlns:lc="http://schemas.openxmlformats.org/drawingml/2006/lockedCanvas" xmlns="" xmlns:a16="http://schemas.microsoft.com/office/drawing/2014/main" xmlns:xdr="http://schemas.openxmlformats.org/drawingml/2006/spreadsheetDrawing" id="{00000000-0008-0000-0000-00004406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02213829"/>
              </p:ext>
            </p:extLst>
          </p:nvPr>
        </p:nvGraphicFramePr>
        <p:xfrm>
          <a:off x="414338" y="1790699"/>
          <a:ext cx="8210798" cy="37214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97391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87C6ACB6-80B5-4441-BEAC-BE91EEF59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5536" y="5512147"/>
            <a:ext cx="8406135" cy="365125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Ley de Presupuestos </a:t>
            </a:r>
            <a:r>
              <a:rPr lang="es-CL" sz="1050" dirty="0" smtClean="0"/>
              <a:t>2020</a:t>
            </a:r>
            <a:endParaRPr lang="es-CL" sz="1050" dirty="0"/>
          </a:p>
        </p:txBody>
      </p:sp>
      <p:graphicFrame>
        <p:nvGraphicFramePr>
          <p:cNvPr id="6" name="Gráfico 5">
            <a:extLst>
              <a:ext uri="{FF2B5EF4-FFF2-40B4-BE49-F238E27FC236}">
                <a16:creationId xmlns:lc="http://schemas.openxmlformats.org/drawingml/2006/lockedCanvas" xmlns="" xmlns:a16="http://schemas.microsoft.com/office/drawing/2014/main" xmlns:xdr="http://schemas.openxmlformats.org/drawingml/2006/spreadsheetDrawing" id="{00000000-0008-0000-0B00-0000C108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6730432"/>
              </p:ext>
            </p:extLst>
          </p:nvPr>
        </p:nvGraphicFramePr>
        <p:xfrm>
          <a:off x="539552" y="2057400"/>
          <a:ext cx="8085584" cy="317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81257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8965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spcBef>
                <a:spcPts val="0"/>
              </a:spcBef>
              <a:buFont typeface="+mj-lt"/>
              <a:buAutoNum type="arabicPeriod" startAt="9"/>
            </a:pPr>
            <a:endParaRPr lang="es-CL" sz="1600" dirty="0"/>
          </a:p>
          <a:p>
            <a:pPr marL="342900" indent="-342900" algn="just">
              <a:spcBef>
                <a:spcPts val="0"/>
              </a:spcBef>
              <a:buFont typeface="+mj-lt"/>
              <a:buAutoNum type="arabicPeriod" startAt="9"/>
            </a:pPr>
            <a:endParaRPr lang="es-CL" sz="1600" dirty="0"/>
          </a:p>
          <a:p>
            <a:pPr marL="342900" indent="-342900" algn="just">
              <a:spcBef>
                <a:spcPts val="0"/>
              </a:spcBef>
              <a:buFont typeface="+mj-lt"/>
              <a:buAutoNum type="arabicPeriod" startAt="9"/>
            </a:pPr>
            <a:endParaRPr lang="es-CL" sz="1600" b="1" dirty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5656163"/>
            <a:ext cx="8406135" cy="365125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10" name="Gráfico 9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204427A1-2A71-4F05-B125-36B244FFF02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8349508"/>
              </p:ext>
            </p:extLst>
          </p:nvPr>
        </p:nvGraphicFramePr>
        <p:xfrm>
          <a:off x="539552" y="1772817"/>
          <a:ext cx="8076272" cy="35953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9342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8965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spcBef>
                <a:spcPts val="0"/>
              </a:spcBef>
              <a:buFont typeface="+mj-lt"/>
              <a:buAutoNum type="arabicPeriod" startAt="9"/>
            </a:pPr>
            <a:endParaRPr lang="es-CL" sz="1600" dirty="0"/>
          </a:p>
          <a:p>
            <a:pPr marL="342900" indent="-342900" algn="just">
              <a:spcBef>
                <a:spcPts val="0"/>
              </a:spcBef>
              <a:buFont typeface="+mj-lt"/>
              <a:buAutoNum type="arabicPeriod" startAt="9"/>
            </a:pPr>
            <a:endParaRPr lang="es-CL" sz="1600" dirty="0"/>
          </a:p>
          <a:p>
            <a:pPr marL="342900" indent="-342900" algn="just">
              <a:spcBef>
                <a:spcPts val="0"/>
              </a:spcBef>
              <a:buFont typeface="+mj-lt"/>
              <a:buAutoNum type="arabicPeriod" startAt="9"/>
            </a:pPr>
            <a:endParaRPr lang="es-CL" sz="1600" b="1" dirty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5656163"/>
            <a:ext cx="8406135" cy="365125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10" name="Gráfico 9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3B0C7A96-AF53-4A50-B402-90EB3BF40B0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5347925"/>
              </p:ext>
            </p:extLst>
          </p:nvPr>
        </p:nvGraphicFramePr>
        <p:xfrm>
          <a:off x="414336" y="1700808"/>
          <a:ext cx="8201488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367291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551723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9579194"/>
              </p:ext>
            </p:extLst>
          </p:nvPr>
        </p:nvGraphicFramePr>
        <p:xfrm>
          <a:off x="414338" y="1888124"/>
          <a:ext cx="8229598" cy="3413086"/>
        </p:xfrm>
        <a:graphic>
          <a:graphicData uri="http://schemas.openxmlformats.org/drawingml/2006/table">
            <a:tbl>
              <a:tblPr/>
              <a:tblGrid>
                <a:gridCol w="866954"/>
                <a:gridCol w="2316192"/>
                <a:gridCol w="866954"/>
                <a:gridCol w="866954"/>
                <a:gridCol w="866954"/>
                <a:gridCol w="866954"/>
                <a:gridCol w="789318"/>
                <a:gridCol w="789318"/>
              </a:tblGrid>
              <a:tr h="186786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94318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47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1.352.831.888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1.358.520.932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5.689.044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447.888.836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593.960.732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593.652.821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-307.911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202.740.057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311.505.627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310.422.528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-1.083.099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94.076.186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574.292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574.292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236.374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365.526.957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364.555.513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-971.444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105.053.592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8.953.077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8.953.077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13.984.219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12.340.499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9.619.600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-2.720.899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706.706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59.362.914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59.362.914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9.227.203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607.790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607.790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10.749.456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10.749.456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21.864.499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5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81905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8" y="5013176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17476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 RESUMEN POR CAPÍTULOS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4924530"/>
              </p:ext>
            </p:extLst>
          </p:nvPr>
        </p:nvGraphicFramePr>
        <p:xfrm>
          <a:off x="414340" y="1779607"/>
          <a:ext cx="8201483" cy="2945536"/>
        </p:xfrm>
        <a:graphic>
          <a:graphicData uri="http://schemas.openxmlformats.org/drawingml/2006/table">
            <a:tbl>
              <a:tblPr/>
              <a:tblGrid>
                <a:gridCol w="332044"/>
                <a:gridCol w="332044"/>
                <a:gridCol w="2978435"/>
                <a:gridCol w="906480"/>
                <a:gridCol w="730496"/>
                <a:gridCol w="730496"/>
                <a:gridCol w="730496"/>
                <a:gridCol w="730496"/>
                <a:gridCol w="730496"/>
              </a:tblGrid>
              <a:tr h="55228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40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211.706.531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211.989.300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282.769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69.474.382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0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Secretaría y Administración General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140.725.714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141.008.483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282.769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36.403.472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0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Concesiones Ministerio de Justicia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70.980.817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70.980.817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33.070.910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0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REGISTRO CIVIL E IDENTIFICACIÓN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155.860.810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164.589.949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8.729.139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56.618.193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0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MÉDICO LEGAL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45.831.327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46.295.557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464.230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14.740.476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0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GENDARMERÍA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479.115.836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475.535.584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-3.580.252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155.039.372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0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Gendarmería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435.946.963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432.463.154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-3.483.809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143.584.120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0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Rehabilitación y Reinserción Social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43.168.873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43.072.430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-96.443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11.455.252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0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DERECHOS HUMANOS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3.913.958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4.018.590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104.632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1.135.098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0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MENORES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394.913.361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394.913.361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130.650.983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0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Servicio Nacional de Menores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272.232.359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272.232.359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88.056.745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0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Administración Directa y Proyectos Nacionales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122.681.002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122.681.002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42.594.238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0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DEFENSORÍA PENAL PÚBLICA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62.192.366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61.880.892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-311.474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20.230.332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569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73906" y="1268760"/>
            <a:ext cx="8229600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01. PROGRAMA 01:  SECRETARÍA Y ADMINISTRACIÓN GENERAL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7454835"/>
              </p:ext>
            </p:extLst>
          </p:nvPr>
        </p:nvGraphicFramePr>
        <p:xfrm>
          <a:off x="467546" y="1600201"/>
          <a:ext cx="8135961" cy="4756148"/>
        </p:xfrm>
        <a:graphic>
          <a:graphicData uri="http://schemas.openxmlformats.org/drawingml/2006/table">
            <a:tbl>
              <a:tblPr/>
              <a:tblGrid>
                <a:gridCol w="746981"/>
                <a:gridCol w="275937"/>
                <a:gridCol w="275937"/>
                <a:gridCol w="2500157"/>
                <a:gridCol w="746981"/>
                <a:gridCol w="746981"/>
                <a:gridCol w="746981"/>
                <a:gridCol w="746981"/>
                <a:gridCol w="680086"/>
                <a:gridCol w="668939"/>
              </a:tblGrid>
              <a:tr h="13120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803" marR="7803" marT="7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03" marR="7803" marT="7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0181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39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140.725.714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141.008.483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282.769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36.403.472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11.436.091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11.397.647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-38.444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3.658.607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2.987.030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2.938.086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-48.944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560.530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71.477.668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71.426.349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-51.319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21.072.611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10.232.180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10.232.180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2.534.340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24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Licitaciones Sistema Nacional de Mediación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10.105.074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10.105.074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2.534.340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Auditorías Externas Sistema Nacional de Mediación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127.106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127.106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60.313.090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60.261.771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-51.319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18.538.271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24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 de Acompañamiento Reforma Penal Adolescente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352.198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352.198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50.914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Corporaciones de Asistencia Judicial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48.362.504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48.362.504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15.421.464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24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Corporaciones de Asistencia Judicial - Programa de Representación Jurídica Adulto Mayor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1.231.200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1.179.881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-51.319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252.717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24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Corporaciones de Asistencia Judicial - Programa Mi Abogado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10.367.188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10.367.188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2.813.176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932.398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932.398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Cuotas a Organismos Internacionales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932.398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932.398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1.699.764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1.699.764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171.061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171.061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35.079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19.802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19.802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19.802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23.250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23.250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11.160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40.799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40.799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4.117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15.390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15.390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71.820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71.820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54.046.074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54.046.074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8.955.406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54.046.074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54.046.074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8.955.406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607.790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607.790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a Contratistas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607.790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607.790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421.476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421.476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421.475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421.476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421.476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421.475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24454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5" y="4365104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823" y="1605508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395535" y="69269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01. PROGRAMA 02:  PROGRAMA DE CONCESIONES DEL MINISTERIO DE JUSTICIA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5597825"/>
              </p:ext>
            </p:extLst>
          </p:nvPr>
        </p:nvGraphicFramePr>
        <p:xfrm>
          <a:off x="396991" y="2317948"/>
          <a:ext cx="8229599" cy="1543101"/>
        </p:xfrm>
        <a:graphic>
          <a:graphicData uri="http://schemas.openxmlformats.org/drawingml/2006/table">
            <a:tbl>
              <a:tblPr/>
              <a:tblGrid>
                <a:gridCol w="754544"/>
                <a:gridCol w="278731"/>
                <a:gridCol w="278731"/>
                <a:gridCol w="2525471"/>
                <a:gridCol w="754544"/>
                <a:gridCol w="754544"/>
                <a:gridCol w="754544"/>
                <a:gridCol w="754544"/>
                <a:gridCol w="686973"/>
                <a:gridCol w="686973"/>
              </a:tblGrid>
              <a:tr h="25193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7155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676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70.980.817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70.980.817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33.070.910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1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70.980.817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70.980.817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33.070.910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20133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3493</Words>
  <Application>Microsoft Office PowerPoint</Application>
  <PresentationFormat>Presentación en pantalla (4:3)</PresentationFormat>
  <Paragraphs>2069</Paragraphs>
  <Slides>17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1" baseType="lpstr">
      <vt:lpstr>Arial</vt:lpstr>
      <vt:lpstr>Calibri</vt:lpstr>
      <vt:lpstr>Verdana</vt:lpstr>
      <vt:lpstr>Tema de Office</vt:lpstr>
      <vt:lpstr>EJECUCIÓN ACUMULADA DE GASTOS PRESUPUESTARIOS AL MES DE ABRIL DE 2020 PARTIDA 10: MINISTERIO DE JUSTICIA</vt:lpstr>
      <vt:lpstr>EJECUCIÓN ACUMULADA DE GASTOS A ABRIL DE 2020  PARTIDA 10 MINISTERIO DE JUSTICIA</vt:lpstr>
      <vt:lpstr>EJECUCIÓN ACUMULADA DE GASTOS A ABRIL DE 2020  PARTIDA 10 MINISTERIO DE JUSTICIA</vt:lpstr>
      <vt:lpstr>Presentación de PowerPoint</vt:lpstr>
      <vt:lpstr>Presentación de PowerPoint</vt:lpstr>
      <vt:lpstr>EJECUCIÓN ACUMULADA DE GASTOS A ABRIL DE 2020  PARTIDA 10 MINISTERIO DE JUSTICIA</vt:lpstr>
      <vt:lpstr>EJECUCIÓN ACUMULADA DE GASTOS A ABRIL DE 2020  PARTIDA 10 RESUMEN POR CAPÍTULOS</vt:lpstr>
      <vt:lpstr>EJECUCIÓN ACUMULADA DE GASTOS A ABRIL DE 2020  PARTIDA 10. CAPÍTULO 01. PROGRAMA 01:  SECRETARÍA Y ADMINISTRACIÓN GENERAL</vt:lpstr>
      <vt:lpstr>EJECUCIÓN ACUMULADA DE GASTOS A ABRIL DE 2020  PARTIDA 10. CAPÍTULO 01. PROGRAMA 02:  PROGRAMA DE CONCESIONES DEL MINISTERIO DE JUSTICIA</vt:lpstr>
      <vt:lpstr>EJECUCIÓN ACUMULADA DE GASTOS A ABRIL DE 2020  PARTIDA 10. CAPÍTULO 02. PROGRAMA 01: SERVICIO REGISTRO CIVIL E IDENTIFICACIÓN</vt:lpstr>
      <vt:lpstr>EJECUCIÓN ACUMULADA DE GASTOS A ABRIL DE 2020  PARTIDA 10. CAPÍTULO 03. PROGRAMA 01:  SERVICIO MÉDICO LEGAL</vt:lpstr>
      <vt:lpstr>EJECUCIÓN ACUMULADA DE GASTOS A ABRIL DE 2020  PARTIDA 10. CAPÍTULO 04. PROGRAMA 01:  GENDARMERÍA DE CHILE</vt:lpstr>
      <vt:lpstr>EJECUCIÓN ACUMULADA DE GASTOS A ABRIL DE 2020  PARTIDA 10. CAPÍTULO 04. PROGRAMA 02:  PROGRAMA DE REHABILITACIÓN Y REINSERCIÓN SOCIAL</vt:lpstr>
      <vt:lpstr>EJECUCIÓN ACUMULADA DE GASTOS A ABRIL DE 2020  PARTIDA 10. CAPÍTULO 06. PROGRAMA 01:  SUBSECRETARÍA DE DERECHOS HUMANOS</vt:lpstr>
      <vt:lpstr>EJECUCIÓN ACUMULADA DE GASTOS A ABRIL DE 2020  PARTIDA 10. CAPÍTULO 07. PROGRAMA 01:  SERVICIO NACIONAL DE MENORES</vt:lpstr>
      <vt:lpstr>EJECUCIÓN ACUMULADA DE GASTOS A ABRIL DE 2020  PARTIDA 10. CAPÍTULO 07. PROGRAMA 02:  PROGRAMA DE ADMINISTRACIÓN DIRECTA Y PROYECTOS NACIONALES</vt:lpstr>
      <vt:lpstr>EJECUCIÓN ACUMULADA DE GASTOS A ABRIL DE 2020  PARTIDA 10. CAPÍTULO 09. PROGRAMA 01:  DEFENSORÍA PENAL PÚBLICA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claudia mora</cp:lastModifiedBy>
  <cp:revision>7</cp:revision>
  <dcterms:created xsi:type="dcterms:W3CDTF">2020-01-02T18:18:00Z</dcterms:created>
  <dcterms:modified xsi:type="dcterms:W3CDTF">2020-09-16T03:10:49Z</dcterms:modified>
</cp:coreProperties>
</file>