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F-4F22-92EA-0768B33A546A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F-4F22-92EA-0768B33A546A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32643991953329E-2"/>
                  <c:y val="-6.790043037428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3F-4F22-92EA-0768B33A546A}"/>
                </c:ext>
              </c:extLst>
            </c:dLbl>
            <c:dLbl>
              <c:idx val="1"/>
              <c:layout>
                <c:manualLayout>
                  <c:x val="1.27591727903440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3F-4F22-92EA-0768B33A546A}"/>
                </c:ext>
              </c:extLst>
            </c:dLbl>
            <c:dLbl>
              <c:idx val="2"/>
              <c:layout>
                <c:manualLayout>
                  <c:x val="1.27591727903439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3F-4F22-92EA-0768B33A546A}"/>
                </c:ext>
              </c:extLst>
            </c:dLbl>
            <c:dLbl>
              <c:idx val="3"/>
              <c:layout>
                <c:manualLayout>
                  <c:x val="1.06326439919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3F-4F22-92EA-0768B33A546A}"/>
                </c:ext>
              </c:extLst>
            </c:dLbl>
            <c:dLbl>
              <c:idx val="4"/>
              <c:layout>
                <c:manualLayout>
                  <c:x val="1.063264399195334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3F-4F22-92EA-0768B33A546A}"/>
                </c:ext>
              </c:extLst>
            </c:dLbl>
            <c:dLbl>
              <c:idx val="5"/>
              <c:layout>
                <c:manualLayout>
                  <c:x val="1.9138759185515952E-2"/>
                  <c:y val="7.4074052471842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3F-4F22-92EA-0768B33A546A}"/>
                </c:ext>
              </c:extLst>
            </c:dLbl>
            <c:dLbl>
              <c:idx val="11"/>
              <c:layout>
                <c:manualLayout>
                  <c:x val="4.2530575967813398E-3"/>
                  <c:y val="-3.395021518714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3F-4F22-92EA-0768B33A5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08'!$D$30:$G$30</c:f>
              <c:numCache>
                <c:formatCode>0.0%</c:formatCode>
                <c:ptCount val="4"/>
                <c:pt idx="0">
                  <c:v>7.6234014719213289E-2</c:v>
                </c:pt>
                <c:pt idx="1">
                  <c:v>6.5944065428800061E-2</c:v>
                </c:pt>
                <c:pt idx="2">
                  <c:v>0.12703054336159245</c:v>
                </c:pt>
                <c:pt idx="3">
                  <c:v>0.11598918148116885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3F-4F22-92EA-0768B33A5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54752"/>
        <c:axId val="162168832"/>
      </c:barChart>
      <c:catAx>
        <c:axId val="1621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68832"/>
        <c:crosses val="autoZero"/>
        <c:auto val="1"/>
        <c:lblAlgn val="ctr"/>
        <c:lblOffset val="100"/>
        <c:noMultiLvlLbl val="0"/>
      </c:catAx>
      <c:valAx>
        <c:axId val="162168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547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D1-4EBE-9C2F-777299A9FDA8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D1-4EBE-9C2F-777299A9FDA8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CED1-4EBE-9C2F-777299A9FDA8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D1-4EBE-9C2F-777299A9FDA8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D1-4EBE-9C2F-777299A9FDA8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D1-4EBE-9C2F-777299A9FDA8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D1-4EBE-9C2F-777299A9FDA8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D1-4EBE-9C2F-777299A9FDA8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D1-4EBE-9C2F-777299A9FDA8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D1-4EBE-9C2F-777299A9FDA8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D1-4EBE-9C2F-777299A9FDA8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D1-4EBE-9C2F-777299A9FDA8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D1-4EBE-9C2F-777299A9FDA8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D1-4EBE-9C2F-777299A9FDA8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D1-4EBE-9C2F-777299A9FDA8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08'!$D$24:$G$24</c:f>
              <c:numCache>
                <c:formatCode>0.0%</c:formatCode>
                <c:ptCount val="4"/>
                <c:pt idx="0">
                  <c:v>7.6234014719213289E-2</c:v>
                </c:pt>
                <c:pt idx="1">
                  <c:v>0.14217808014801336</c:v>
                </c:pt>
                <c:pt idx="2">
                  <c:v>0.26920862350960578</c:v>
                </c:pt>
                <c:pt idx="3">
                  <c:v>0.391690163550037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ED1-4EBE-9C2F-777299A9F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35104"/>
        <c:axId val="161536640"/>
      </c:lineChart>
      <c:catAx>
        <c:axId val="16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6640"/>
        <c:crosses val="autoZero"/>
        <c:auto val="1"/>
        <c:lblAlgn val="ctr"/>
        <c:lblOffset val="100"/>
        <c:noMultiLvlLbl val="0"/>
      </c:catAx>
      <c:valAx>
        <c:axId val="161536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90E1EB7-4A7E-4D5F-88A6-026B9D9A4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54019"/>
              </p:ext>
            </p:extLst>
          </p:nvPr>
        </p:nvGraphicFramePr>
        <p:xfrm>
          <a:off x="542924" y="1927950"/>
          <a:ext cx="8058149" cy="3415044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1580823748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913882259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2171418808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1807465679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842971283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316301831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913497451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967950463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2746558403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1826510219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479625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41316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5.062.376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1.886.663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1282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463.855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119.829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6676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307.680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0947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1949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7439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1433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96938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2595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7439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7603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1909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1110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801806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44142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4357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75987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2701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8427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349.587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0527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3326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99348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8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22EB19-6918-49A6-8225-0E3164F75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0463"/>
              </p:ext>
            </p:extLst>
          </p:nvPr>
        </p:nvGraphicFramePr>
        <p:xfrm>
          <a:off x="539551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76358225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99779850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32519025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40588654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0847546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3869038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67158128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1041543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642647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884528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8163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6771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59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91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96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337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22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20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00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55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3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7868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8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301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1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82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33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95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96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F8CC5D-9C53-4D78-B697-95A55BE8E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33069"/>
              </p:ext>
            </p:extLst>
          </p:nvPr>
        </p:nvGraphicFramePr>
        <p:xfrm>
          <a:off x="539552" y="1762930"/>
          <a:ext cx="8064896" cy="23729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8080264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96411908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039973176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242136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718604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8675127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8036301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27121545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54708098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6724174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830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5010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16.243.598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40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75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39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7868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41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13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017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46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2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66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32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619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64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8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B08FE4-7D68-422F-9001-8DE04B936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08127"/>
              </p:ext>
            </p:extLst>
          </p:nvPr>
        </p:nvGraphicFramePr>
        <p:xfrm>
          <a:off x="539552" y="1744715"/>
          <a:ext cx="7992891" cy="1853519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974501422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25751858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437205237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93109852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9064046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6096371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91169781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55453128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420059057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42686115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7260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3006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4.458.861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13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85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1.671.013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22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0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01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69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18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58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10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0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97A3A0-EB33-4900-99E1-CD0274B2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87561"/>
              </p:ext>
            </p:extLst>
          </p:nvPr>
        </p:nvGraphicFramePr>
        <p:xfrm>
          <a:off x="550337" y="1729300"/>
          <a:ext cx="7995204" cy="3561332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227199558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849783674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649297875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06018402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1361977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37881188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97887012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535942669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417140942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7370229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8136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511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192.837.745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-5.902.823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81.657.849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166.689.239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-3.707.752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64.240.301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85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-553.113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7.717.997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04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34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37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5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921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19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21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246196,3%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246196,3%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52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2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762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678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31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3.831.232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-1.641.958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62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93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550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6753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05960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5206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0358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5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95A580B-C31B-4908-8345-0389107FF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96986"/>
              </p:ext>
            </p:extLst>
          </p:nvPr>
        </p:nvGraphicFramePr>
        <p:xfrm>
          <a:off x="547890" y="1780530"/>
          <a:ext cx="8022918" cy="2372915"/>
        </p:xfrm>
        <a:graphic>
          <a:graphicData uri="http://schemas.openxmlformats.org/drawingml/2006/table">
            <a:tbl>
              <a:tblPr/>
              <a:tblGrid>
                <a:gridCol w="268865">
                  <a:extLst>
                    <a:ext uri="{9D8B030D-6E8A-4147-A177-3AD203B41FA5}">
                      <a16:colId xmlns:a16="http://schemas.microsoft.com/office/drawing/2014/main" val="1778556866"/>
                    </a:ext>
                  </a:extLst>
                </a:gridCol>
                <a:gridCol w="268865">
                  <a:extLst>
                    <a:ext uri="{9D8B030D-6E8A-4147-A177-3AD203B41FA5}">
                      <a16:colId xmlns:a16="http://schemas.microsoft.com/office/drawing/2014/main" val="1271206969"/>
                    </a:ext>
                  </a:extLst>
                </a:gridCol>
                <a:gridCol w="268865">
                  <a:extLst>
                    <a:ext uri="{9D8B030D-6E8A-4147-A177-3AD203B41FA5}">
                      <a16:colId xmlns:a16="http://schemas.microsoft.com/office/drawing/2014/main" val="3622229957"/>
                    </a:ext>
                  </a:extLst>
                </a:gridCol>
                <a:gridCol w="3032791">
                  <a:extLst>
                    <a:ext uri="{9D8B030D-6E8A-4147-A177-3AD203B41FA5}">
                      <a16:colId xmlns:a16="http://schemas.microsoft.com/office/drawing/2014/main" val="2633917556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4093451262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3023754435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1776868066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616488743"/>
                    </a:ext>
                  </a:extLst>
                </a:gridCol>
                <a:gridCol w="656029">
                  <a:extLst>
                    <a:ext uri="{9D8B030D-6E8A-4147-A177-3AD203B41FA5}">
                      <a16:colId xmlns:a16="http://schemas.microsoft.com/office/drawing/2014/main" val="2504879967"/>
                    </a:ext>
                  </a:extLst>
                </a:gridCol>
                <a:gridCol w="645275">
                  <a:extLst>
                    <a:ext uri="{9D8B030D-6E8A-4147-A177-3AD203B41FA5}">
                      <a16:colId xmlns:a16="http://schemas.microsoft.com/office/drawing/2014/main" val="36965376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527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358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70.890.164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-2.856.371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67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58.562.222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-4.281.610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22.157.349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7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65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-622.451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50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85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6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7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19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-487.136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9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93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10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2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40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03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2E5520-1315-4D8C-8DAB-2CE68B3B2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24417"/>
              </p:ext>
            </p:extLst>
          </p:nvPr>
        </p:nvGraphicFramePr>
        <p:xfrm>
          <a:off x="576049" y="1793587"/>
          <a:ext cx="7956389" cy="2243066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284189506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69438727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969829565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223684181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43423607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60462051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0154720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84081295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602083565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2136381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153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4530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58.375.369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-2.560.785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24.523.097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59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43.297.084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-991.310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18.625.083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74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-602.089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2.725.068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84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398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36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3.825.466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-1.056.703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17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78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47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08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28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05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244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85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1299F2-8CA1-404D-8B59-19DF705A2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19928"/>
              </p:ext>
            </p:extLst>
          </p:nvPr>
        </p:nvGraphicFramePr>
        <p:xfrm>
          <a:off x="565431" y="1994672"/>
          <a:ext cx="7967010" cy="2372915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3279687260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438420564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2548427981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676296625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49492061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23198330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999319209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1686596066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3408673338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40496820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667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221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9.674.195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4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4.736.408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5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3.538.844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83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93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11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275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277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98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50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83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37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83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14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0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9B4F12-2F7D-4769-BB8D-5523DC927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32257"/>
              </p:ext>
            </p:extLst>
          </p:nvPr>
        </p:nvGraphicFramePr>
        <p:xfrm>
          <a:off x="548571" y="1747212"/>
          <a:ext cx="8051199" cy="1983368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1238821049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1076108055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571662296"/>
                    </a:ext>
                  </a:extLst>
                </a:gridCol>
                <a:gridCol w="3043481">
                  <a:extLst>
                    <a:ext uri="{9D8B030D-6E8A-4147-A177-3AD203B41FA5}">
                      <a16:colId xmlns:a16="http://schemas.microsoft.com/office/drawing/2014/main" val="2346187632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3468576039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37835252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035637720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630781841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3400750273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33346793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3432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031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72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90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57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58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42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61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189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07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15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55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25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B95A0E-69F9-4356-A089-28A695576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74571"/>
              </p:ext>
            </p:extLst>
          </p:nvPr>
        </p:nvGraphicFramePr>
        <p:xfrm>
          <a:off x="551915" y="1724100"/>
          <a:ext cx="7980518" cy="1882250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68658904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650115397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597897353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210447280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48059669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59108975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38019920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650544797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4243769196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014911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031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9794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1.387.637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03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23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59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69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1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130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05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79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1675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3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5317A96-56E5-4A28-B350-654137C8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74140"/>
              </p:ext>
            </p:extLst>
          </p:nvPr>
        </p:nvGraphicFramePr>
        <p:xfrm>
          <a:off x="539552" y="1748342"/>
          <a:ext cx="7992891" cy="146397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168316282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99814162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661330565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84349870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84641834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83882903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57665767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066780231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764840761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11422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4264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986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4.109.139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08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2.683.509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171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-31.665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87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490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31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21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38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2A0D98-F680-4A39-8168-2F0004A6D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001789"/>
              </p:ext>
            </p:extLst>
          </p:nvPr>
        </p:nvGraphicFramePr>
        <p:xfrm>
          <a:off x="587773" y="1798867"/>
          <a:ext cx="7946626" cy="2632613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35509470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766003462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250424180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93410314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03269092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47296535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58959739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792994849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2490882257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7480672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31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086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24.339.369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60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19.538.122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-139.766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7.344.773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905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614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12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78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3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62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-321.535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42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360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60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348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636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081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56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4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29C49B-5074-4A5B-9D6D-520C34EC8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74968"/>
              </p:ext>
            </p:extLst>
          </p:nvPr>
        </p:nvGraphicFramePr>
        <p:xfrm>
          <a:off x="544209" y="1741196"/>
          <a:ext cx="7988231" cy="263261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6704121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901501520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460485969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243213262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058586220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00951305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72995769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036520300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914536682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1775215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775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316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19.810.206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6.141.323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7576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16.270.019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5.444.180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55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3.122.813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14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43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444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051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29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0906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1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89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27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18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38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3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13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49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3956AD-8523-424C-9D4D-21039C3C1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50445"/>
              </p:ext>
            </p:extLst>
          </p:nvPr>
        </p:nvGraphicFramePr>
        <p:xfrm>
          <a:off x="544209" y="1729294"/>
          <a:ext cx="7988231" cy="2372915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848697791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060715478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37582298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319433670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89558484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06125401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873616975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527248292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609559883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1371136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715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875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76.818.708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30.200.577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2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14.227.914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4.579.434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44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86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37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3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47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94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02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95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05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94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84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2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541256"/>
              </p:ext>
            </p:extLst>
          </p:nvPr>
        </p:nvGraphicFramePr>
        <p:xfrm>
          <a:off x="1440000" y="1988840"/>
          <a:ext cx="6264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958299"/>
              </p:ext>
            </p:extLst>
          </p:nvPr>
        </p:nvGraphicFramePr>
        <p:xfrm>
          <a:off x="1475656" y="1844824"/>
          <a:ext cx="62640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DC990C-93F2-4229-81CB-B69739B3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91368"/>
              </p:ext>
            </p:extLst>
          </p:nvPr>
        </p:nvGraphicFramePr>
        <p:xfrm>
          <a:off x="560764" y="1933672"/>
          <a:ext cx="8071063" cy="2053705"/>
        </p:xfrm>
        <a:graphic>
          <a:graphicData uri="http://schemas.openxmlformats.org/drawingml/2006/table">
            <a:tbl>
              <a:tblPr/>
              <a:tblGrid>
                <a:gridCol w="289493">
                  <a:extLst>
                    <a:ext uri="{9D8B030D-6E8A-4147-A177-3AD203B41FA5}">
                      <a16:colId xmlns:a16="http://schemas.microsoft.com/office/drawing/2014/main" val="3670342480"/>
                    </a:ext>
                  </a:extLst>
                </a:gridCol>
                <a:gridCol w="3265480">
                  <a:extLst>
                    <a:ext uri="{9D8B030D-6E8A-4147-A177-3AD203B41FA5}">
                      <a16:colId xmlns:a16="http://schemas.microsoft.com/office/drawing/2014/main" val="2567227195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2583487071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929884672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3143159998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2662333993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464768233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185516357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59658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38365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525.547.359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-12.674.341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205.851.731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81343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358.780.983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-10.220.481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136.974.186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96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71.284.243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-2.167.456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20.733.732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8353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8149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18.887.595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4.600.604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2241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30.445.645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8185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336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11.080.614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-3.975.588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2.264.866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5799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1943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9163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5.072.405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3.386.411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10.173.982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5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68497B-8426-44A6-AAAE-379A38C5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7025"/>
              </p:ext>
            </p:extLst>
          </p:nvPr>
        </p:nvGraphicFramePr>
        <p:xfrm>
          <a:off x="576387" y="1652092"/>
          <a:ext cx="7986821" cy="401991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438003587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57059663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32126412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077288569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5041312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565563549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145596356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2740670014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383772843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8000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1455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32.819.264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274.307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9.405.363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7938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3.151.740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958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9.994.361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3.385.167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306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2.294.682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-26.391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658.802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3440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5.062.376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1.886.663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402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322.991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32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20.702.459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-629.509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8.448.397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92771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16.243.598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-387.122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6.616.858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765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4.458.861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-242.387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1.831.539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044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192.837.745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-5.902.823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81.657.849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283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70.890.164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-2.856.371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3228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58.375.369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-2.560.785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24.523.097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847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9.674.195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-106.330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841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561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11.657.163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-251.171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4.344.030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777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3.798.722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165.086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1.387.637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731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4.109.139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1.471.959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80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24.339.369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8.629.748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3600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96.628.914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-409.202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36.341.900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850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19.810.206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-148.153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6.141.323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097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76.818.708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-261.049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30.200.577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6AC134-2615-49A5-BD9B-E05A330C2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53309"/>
              </p:ext>
            </p:extLst>
          </p:nvPr>
        </p:nvGraphicFramePr>
        <p:xfrm>
          <a:off x="576386" y="1668713"/>
          <a:ext cx="7956053" cy="3124833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4257715114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586884689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59072072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223503074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00829665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64317930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04546549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66202737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871820133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3408828975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89003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024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196.516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3.151.740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0687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6.091.483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1.998.721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3585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2.377.753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493.080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6865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200.964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8883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9292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7026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708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1297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105.680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8521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105.680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6900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3943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94873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4806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137.797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-42.479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4845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2084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-32.629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578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74.046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13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8780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84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A4792D-E0D7-4F7B-928A-F4395D032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69350"/>
              </p:ext>
            </p:extLst>
          </p:nvPr>
        </p:nvGraphicFramePr>
        <p:xfrm>
          <a:off x="553609" y="2054121"/>
          <a:ext cx="8050841" cy="2113217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569575249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443707791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3910410439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414479883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364754069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635949502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1091330892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333088377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1450829730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33705641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6854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639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9.994.361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3.385.167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33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1.586.838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83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37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8.155.357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757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8.155.357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71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8.155.357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63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35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077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97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3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07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A29D5E2-47B3-4B5D-977B-41549CFE5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96560"/>
              </p:ext>
            </p:extLst>
          </p:nvPr>
        </p:nvGraphicFramePr>
        <p:xfrm>
          <a:off x="574259" y="1931184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74320127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66639743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809471830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98667383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653880077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195130573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408574245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448796345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1004820076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19717164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229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666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26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2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4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34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29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050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3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7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4975</TotalTime>
  <Words>5212</Words>
  <Application>Microsoft Office PowerPoint</Application>
  <PresentationFormat>Presentación en pantalla (4:3)</PresentationFormat>
  <Paragraphs>3055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ABRIL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ABRIL DE 2020  PARTIDA 08 MINISTERIO DE HACIENDA</vt:lpstr>
      <vt:lpstr>EJECUCIÓN ACUMULADA DE GASTOS A ABRIL DE 2020  PARTIDA 08 RESUMEN POR CAPÍTULOS</vt:lpstr>
      <vt:lpstr>EJECUCIÓN ACUMULADA DE GASTOS A ABRIL DE 2020  PARTIDA 08. CAPÍTULO 01. PROGRAMA 01: SECRETARÍA Y ADMINISTRACIÓN GENERAL</vt:lpstr>
      <vt:lpstr>EJECUCIÓN ACUMULADA DE GASTOS A ABRIL DE 2020  PARTIDA 08. CAPÍTULO 01. PROGRAMA 06: UNIDAD ADMINISTRADORA DE LOS TRIBUNALES TRIBUTARIOS Y ADUANERO</vt:lpstr>
      <vt:lpstr>EJECUCIÓN ACUMULADA DE GASTOS A ABRIL DE 2020  PARTIDA 08. CAPÍTULO 01. PROGRAMA 07: SISTEMA INTEGRADO DE COMERCIO EXTERIOR (SICEX)</vt:lpstr>
      <vt:lpstr>EJECUCIÓN ACUMULADA DE GASTOS A ABRIL DE 2020  PARTIDA 08. CAPÍTULO 01. PROGRAMA 08: PROGRAMA DE MODERNIZACIÓN SECTOR PÚBLICO</vt:lpstr>
      <vt:lpstr>EJECUCIÓN ACUMULADA DE GASTOS A ABRIL DE 2020  PARTIDA 08. CAPÍTULO 01. PROGRAMA 09: PROGRAMA EXPORTACIÓN DE SERVICIOS</vt:lpstr>
      <vt:lpstr>EJECUCIÓN ACUMULADA DE GASTOS A ABRIL DE 2020  PARTIDA 08. CAPÍTULO 02. PROGRAMA 01: DIRECCIÓN DE PRESUPUESTOS</vt:lpstr>
      <vt:lpstr>EJECUCIÓN ACUMULADA DE GASTOS A ABRIL DE 2020  PARTIDA 08. CAPÍTULO 02. PROGRAMA 02: SISTEMA DE GESTIÓN FINANCIERA DEL ESTADO</vt:lpstr>
      <vt:lpstr>EJECUCIÓN ACUMULADA DE GASTOS A ABRIL DE 2020  PARTIDA 08. CAPÍTULO 03. PROGRAMA 01: SERVICIO DE IMPUESTOS INTERNOS</vt:lpstr>
      <vt:lpstr>EJECUCIÓN ACUMULADA DE GASTOS A ABRIL DE 2020  PARTIDA 08. CAPÍTULO 04. PROGRAMA 01: SERVICIO NACIONAL DE ADUANAS</vt:lpstr>
      <vt:lpstr>EJECUCIÓN ACUMULADA DE GASTOS A ABRIL DE 2020  PARTIDA 08. CAPÍTULO 05. PROGRAMA 01: SERVICIO DE TESORERÍAS</vt:lpstr>
      <vt:lpstr>EJECUCIÓN ACUMULADA DE GASTOS A ABRIL DE 2020  PARTIDA 08. CAPÍTULO 07. PROGRAMA 01: DIRECCIÓN DE COMPRAS Y CONTRATACIÓN PÚBLICA</vt:lpstr>
      <vt:lpstr>EJECUCIÓN ACUMULADA DE GASTOS A ABRIL DE 2020  PARTIDA 08. CAPÍTULO 15. PROGRAMA 01: DIRECCIÓN NACIONAL DEL SERVICIO CIVIL</vt:lpstr>
      <vt:lpstr>EJECUCIÓN ACUMULADA DE GASTOS A ABRIL DE 2020  PARTIDA 08. CAPÍTULO 16. PROGRAMA 01: UNIDAD DE ANÁLISIS FINANCIERO</vt:lpstr>
      <vt:lpstr>EJECUCIÓN ACUMULADA DE GASTOS A ABRIL DE 2020  PARTIDA 08. CAPÍTULO 17. PROGRAMA 01: SUPERINTENDENCIA DE CASINOS DE JUEGO</vt:lpstr>
      <vt:lpstr>EJECUCIÓN ACUMULADA DE GASTOS A ABRIL DE 2020  PARTIDA 08. CAPÍTULO 30. PROGRAMA 01: CONSEJO DE DEFENSA DEL ESTADO</vt:lpstr>
      <vt:lpstr>EJECUCIÓN ACUMULADA DE GASTOS A ABRIL DE 2020  PARTIDA 08. CAPÍTULO 31. PROGRAMA 01: COMISIÓN PARA EL MERCADO FINANCIERO</vt:lpstr>
      <vt:lpstr>EJECUCIÓN ACUMULADA DE GASTOS A ABRIL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380</cp:revision>
  <cp:lastPrinted>2019-10-12T13:02:40Z</cp:lastPrinted>
  <dcterms:created xsi:type="dcterms:W3CDTF">2016-06-23T13:38:47Z</dcterms:created>
  <dcterms:modified xsi:type="dcterms:W3CDTF">2020-07-09T20:29:34Z</dcterms:modified>
</cp:coreProperties>
</file>