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314" r:id="rId3"/>
    <p:sldId id="313" r:id="rId4"/>
    <p:sldId id="300" r:id="rId5"/>
    <p:sldId id="264" r:id="rId6"/>
    <p:sldId id="263" r:id="rId7"/>
    <p:sldId id="265" r:id="rId8"/>
    <p:sldId id="318" r:id="rId9"/>
    <p:sldId id="271" r:id="rId10"/>
    <p:sldId id="273" r:id="rId11"/>
    <p:sldId id="274" r:id="rId12"/>
    <p:sldId id="315" r:id="rId13"/>
    <p:sldId id="316" r:id="rId14"/>
    <p:sldId id="317" r:id="rId15"/>
    <p:sldId id="319" r:id="rId16"/>
    <p:sldId id="276" r:id="rId17"/>
    <p:sldId id="304" r:id="rId18"/>
    <p:sldId id="277" r:id="rId19"/>
    <p:sldId id="278" r:id="rId20"/>
    <p:sldId id="305" r:id="rId21"/>
    <p:sldId id="272" r:id="rId22"/>
    <p:sldId id="280" r:id="rId23"/>
    <p:sldId id="281" r:id="rId24"/>
    <p:sldId id="282" r:id="rId25"/>
    <p:sldId id="302" r:id="rId26"/>
    <p:sldId id="306" r:id="rId27"/>
    <p:sldId id="320" r:id="rId28"/>
  </p:sldIdLst>
  <p:sldSz cx="9144000" cy="6858000" type="screen4x3"/>
  <p:notesSz cx="7102475" cy="93884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988" autoAdjust="0"/>
  </p:normalViewPr>
  <p:slideViewPr>
    <p:cSldViewPr>
      <p:cViewPr varScale="1">
        <p:scale>
          <a:sx n="105" d="100"/>
          <a:sy n="105" d="100"/>
        </p:scale>
        <p:origin x="174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760" y="90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800" b="1" i="0" baseline="0">
                <a:effectLst/>
              </a:rPr>
              <a:t>Distribución Presupuesto Inicial por Subtítulos de Gasto</a:t>
            </a:r>
            <a:endParaRPr lang="es-CL" sz="800" b="1">
              <a:effectLst/>
            </a:endParaRPr>
          </a:p>
        </c:rich>
      </c:tx>
      <c:layout>
        <c:manualLayout>
          <c:xMode val="edge"/>
          <c:yMode val="edge"/>
          <c:x val="0.19623361633786388"/>
          <c:y val="2.0592012244950903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9910785799662368E-2"/>
          <c:y val="0.15627472662887681"/>
          <c:w val="0.91469040708947147"/>
          <c:h val="0.50527555463314866"/>
        </c:manualLayout>
      </c:layout>
      <c:pie3DChart>
        <c:varyColors val="1"/>
        <c:ser>
          <c:idx val="0"/>
          <c:order val="0"/>
          <c:tx>
            <c:strRef>
              <c:f>'Partida 07'!$D$63</c:f>
              <c:strCache>
                <c:ptCount val="1"/>
                <c:pt idx="0">
                  <c:v>Presupuesto Inicial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714-4427-ADE7-9104AFCDFCA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714-4427-ADE7-9104AFCDFCA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714-4427-ADE7-9104AFCDFCA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714-4427-ADE7-9104AFCDFCA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8714-4427-ADE7-9104AFCDFCA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8714-4427-ADE7-9104AFCDFCAA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'Partida 07'!$C$64:$C$69</c:f>
              <c:strCache>
                <c:ptCount val="6"/>
                <c:pt idx="0">
                  <c:v>GASTOS EN PERSONAL                                                              </c:v>
                </c:pt>
                <c:pt idx="1">
                  <c:v>BIENES Y SERVICIOS DE CONSUMO                                                   </c:v>
                </c:pt>
                <c:pt idx="2">
                  <c:v>TRANSFERENCIAS CORRIENTES                                                       </c:v>
                </c:pt>
                <c:pt idx="3">
                  <c:v>ADQUISICIÓN DE ACTIVOS FINANCIEROS                                              </c:v>
                </c:pt>
                <c:pt idx="4">
                  <c:v>PRÉSTAMOS                                                                       </c:v>
                </c:pt>
                <c:pt idx="5">
                  <c:v>OTROS</c:v>
                </c:pt>
              </c:strCache>
            </c:strRef>
          </c:cat>
          <c:val>
            <c:numRef>
              <c:f>'Partida 07'!$D$64:$D$69</c:f>
              <c:numCache>
                <c:formatCode>#,##0</c:formatCode>
                <c:ptCount val="6"/>
                <c:pt idx="0">
                  <c:v>158981296</c:v>
                </c:pt>
                <c:pt idx="1">
                  <c:v>51012284</c:v>
                </c:pt>
                <c:pt idx="2">
                  <c:v>331063121</c:v>
                </c:pt>
                <c:pt idx="3">
                  <c:v>392692810</c:v>
                </c:pt>
                <c:pt idx="4">
                  <c:v>108595634</c:v>
                </c:pt>
                <c:pt idx="5">
                  <c:v>73297852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714-4427-ADE7-9104AFCDFCA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414221696466348"/>
          <c:y val="0.73670058673723082"/>
          <c:w val="0.30836173647308168"/>
          <c:h val="0.221027249642575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900" b="1" i="0" baseline="0">
                <a:effectLst/>
              </a:rPr>
              <a:t>Distribución Presupuesto Inicial por Capítulo</a:t>
            </a:r>
          </a:p>
          <a:p>
            <a:pPr>
              <a:defRPr sz="9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900" b="1" i="0" baseline="0">
                <a:effectLst/>
              </a:rPr>
              <a:t>(en millones de $)</a:t>
            </a:r>
            <a:endParaRPr lang="es-CL" sz="900" b="1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'Partida 07'!$J$63</c:f>
              <c:strCache>
                <c:ptCount val="1"/>
                <c:pt idx="0">
                  <c:v>Presupuesto Inicial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07'!$I$64:$I$78</c:f>
              <c:strCache>
                <c:ptCount val="15"/>
                <c:pt idx="0">
                  <c:v>Subs. Econ. y Emp. de Menor Tamaño</c:v>
                </c:pt>
                <c:pt idx="1">
                  <c:v>SERNAC</c:v>
                </c:pt>
                <c:pt idx="2">
                  <c:v>Subs. de Pesca y Acuicultura</c:v>
                </c:pt>
                <c:pt idx="3">
                  <c:v>Ser. Nac. Pesca y Acuicultura</c:v>
                </c:pt>
                <c:pt idx="4">
                  <c:v>CORFO</c:v>
                </c:pt>
                <c:pt idx="5">
                  <c:v>INE</c:v>
                </c:pt>
                <c:pt idx="6">
                  <c:v>FNE</c:v>
                </c:pt>
                <c:pt idx="7">
                  <c:v>SERNATUR</c:v>
                </c:pt>
                <c:pt idx="8">
                  <c:v>SERCOTEC</c:v>
                </c:pt>
                <c:pt idx="9">
                  <c:v>INNOVA</c:v>
                </c:pt>
                <c:pt idx="10">
                  <c:v>Ag. Prom. de la Inv. Ext.</c:v>
                </c:pt>
                <c:pt idx="11">
                  <c:v>INAPI</c:v>
                </c:pt>
                <c:pt idx="12">
                  <c:v>Subs. de Turismo</c:v>
                </c:pt>
                <c:pt idx="13">
                  <c:v>Super. Insol. y Reem.</c:v>
                </c:pt>
                <c:pt idx="14">
                  <c:v>Inst.Des.Sust.</c:v>
                </c:pt>
              </c:strCache>
            </c:strRef>
          </c:cat>
          <c:val>
            <c:numRef>
              <c:f>'Partida 07'!$J$64:$J$78</c:f>
              <c:numCache>
                <c:formatCode>#,##0</c:formatCode>
                <c:ptCount val="15"/>
                <c:pt idx="0">
                  <c:v>83270689000</c:v>
                </c:pt>
                <c:pt idx="1">
                  <c:v>15208467000</c:v>
                </c:pt>
                <c:pt idx="2">
                  <c:v>44830065000</c:v>
                </c:pt>
                <c:pt idx="3">
                  <c:v>34116850000</c:v>
                </c:pt>
                <c:pt idx="4">
                  <c:v>804673962000</c:v>
                </c:pt>
                <c:pt idx="5">
                  <c:v>59473866000</c:v>
                </c:pt>
                <c:pt idx="6">
                  <c:v>7426218000</c:v>
                </c:pt>
                <c:pt idx="7">
                  <c:v>30614563000</c:v>
                </c:pt>
                <c:pt idx="8">
                  <c:v>55783946000</c:v>
                </c:pt>
                <c:pt idx="9">
                  <c:v>34687368000</c:v>
                </c:pt>
                <c:pt idx="10">
                  <c:v>5063831000</c:v>
                </c:pt>
                <c:pt idx="11">
                  <c:v>6982315000</c:v>
                </c:pt>
                <c:pt idx="12">
                  <c:v>4799969000</c:v>
                </c:pt>
                <c:pt idx="13">
                  <c:v>6500915000</c:v>
                </c:pt>
                <c:pt idx="14">
                  <c:v>18045740000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C0-47A0-8D0B-F62A1D5AF3B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17665536"/>
        <c:axId val="217668224"/>
      </c:barChart>
      <c:catAx>
        <c:axId val="217665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7668224"/>
        <c:crosses val="autoZero"/>
        <c:auto val="1"/>
        <c:lblAlgn val="ctr"/>
        <c:lblOffset val="100"/>
        <c:noMultiLvlLbl val="0"/>
      </c:catAx>
      <c:valAx>
        <c:axId val="217668224"/>
        <c:scaling>
          <c:orientation val="minMax"/>
          <c:max val="8500000000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7665536"/>
        <c:crosses val="autoZero"/>
        <c:crossBetween val="between"/>
        <c:majorUnit val="200000000000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 b="1"/>
              <a:t>% Ejecución Mensual 2018- 2019 - 2020</a:t>
            </a:r>
          </a:p>
        </c:rich>
      </c:tx>
      <c:layout>
        <c:manualLayout>
          <c:xMode val="edge"/>
          <c:yMode val="edge"/>
          <c:x val="0.32193750000000004"/>
          <c:y val="3.952644885285378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'Partida 07'!$C$30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'Partida 07'!$D$30:$O$30</c:f>
              <c:numCache>
                <c:formatCode>0.0%</c:formatCode>
                <c:ptCount val="12"/>
                <c:pt idx="0">
                  <c:v>1.7368658037634373E-2</c:v>
                </c:pt>
                <c:pt idx="1">
                  <c:v>0.10647367903545614</c:v>
                </c:pt>
                <c:pt idx="2">
                  <c:v>5.9254018110409562E-2</c:v>
                </c:pt>
                <c:pt idx="3">
                  <c:v>3.3082092549199221E-2</c:v>
                </c:pt>
                <c:pt idx="4">
                  <c:v>3.5207529596278118E-2</c:v>
                </c:pt>
                <c:pt idx="5">
                  <c:v>8.5634191879720267E-2</c:v>
                </c:pt>
                <c:pt idx="6">
                  <c:v>6.9974308243993699E-2</c:v>
                </c:pt>
                <c:pt idx="7">
                  <c:v>8.1589253078578727E-2</c:v>
                </c:pt>
                <c:pt idx="8">
                  <c:v>5.3660191344413813E-2</c:v>
                </c:pt>
                <c:pt idx="9">
                  <c:v>4.4309980321952665E-2</c:v>
                </c:pt>
                <c:pt idx="10">
                  <c:v>4.2190526668830795E-2</c:v>
                </c:pt>
                <c:pt idx="11">
                  <c:v>0.27945923536695166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41-466B-A992-0726C88BC2FE}"/>
            </c:ext>
          </c:extLst>
        </c:ser>
        <c:ser>
          <c:idx val="0"/>
          <c:order val="1"/>
          <c:tx>
            <c:strRef>
              <c:f>'Partida 07'!$C$31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07'!$D$29:$O$29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07'!$D$31:$O$31</c:f>
              <c:numCache>
                <c:formatCode>0.0%</c:formatCode>
                <c:ptCount val="12"/>
                <c:pt idx="0">
                  <c:v>1.7686048817839351E-2</c:v>
                </c:pt>
                <c:pt idx="1">
                  <c:v>2.245392398554848E-2</c:v>
                </c:pt>
                <c:pt idx="2">
                  <c:v>0.15681747900600787</c:v>
                </c:pt>
                <c:pt idx="3">
                  <c:v>3.8597915452268323E-2</c:v>
                </c:pt>
                <c:pt idx="4">
                  <c:v>0.10765428212746232</c:v>
                </c:pt>
                <c:pt idx="5">
                  <c:v>6.893122036618804E-2</c:v>
                </c:pt>
                <c:pt idx="6">
                  <c:v>7.9228709230330027E-2</c:v>
                </c:pt>
                <c:pt idx="7">
                  <c:v>8.9561413546203852E-2</c:v>
                </c:pt>
                <c:pt idx="8">
                  <c:v>6.0370993227604614E-2</c:v>
                </c:pt>
                <c:pt idx="9">
                  <c:v>5.9775864795609632E-2</c:v>
                </c:pt>
                <c:pt idx="10">
                  <c:v>0.13161474838357734</c:v>
                </c:pt>
                <c:pt idx="11">
                  <c:v>0.22885797333274016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41-466B-A992-0726C88BC2FE}"/>
            </c:ext>
          </c:extLst>
        </c:ser>
        <c:ser>
          <c:idx val="1"/>
          <c:order val="2"/>
          <c:tx>
            <c:strRef>
              <c:f>'Partida 07'!$C$32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5.780346820809178E-3"/>
                  <c:y val="-1.2797987091777449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241-466B-A992-0726C88BC2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07'!$D$29:$O$29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07'!$D$32:$G$32</c:f>
              <c:numCache>
                <c:formatCode>0.0%</c:formatCode>
                <c:ptCount val="4"/>
                <c:pt idx="0">
                  <c:v>5.343508776818099E-2</c:v>
                </c:pt>
                <c:pt idx="1">
                  <c:v>2.7057996163340481E-2</c:v>
                </c:pt>
                <c:pt idx="2">
                  <c:v>0.16577363093275713</c:v>
                </c:pt>
                <c:pt idx="3">
                  <c:v>4.4102646548931569E-2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241-466B-A992-0726C88BC2F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7630592"/>
        <c:axId val="217632128"/>
      </c:barChart>
      <c:catAx>
        <c:axId val="217630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7632128"/>
        <c:crosses val="autoZero"/>
        <c:auto val="1"/>
        <c:lblAlgn val="ctr"/>
        <c:lblOffset val="100"/>
        <c:noMultiLvlLbl val="0"/>
      </c:catAx>
      <c:valAx>
        <c:axId val="21763212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7630592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/>
              <a:t>% Ejecución Acumulada  2018 - 2019 - 2020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'Partida 07'!$C$23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val>
            <c:numRef>
              <c:f>'Partida 07'!$D$23:$O$23</c:f>
              <c:numCache>
                <c:formatCode>0.0%</c:formatCode>
                <c:ptCount val="12"/>
                <c:pt idx="0">
                  <c:v>1.7368658037634373E-2</c:v>
                </c:pt>
                <c:pt idx="1">
                  <c:v>0.12384233707309052</c:v>
                </c:pt>
                <c:pt idx="2">
                  <c:v>0.18300671503413626</c:v>
                </c:pt>
                <c:pt idx="3">
                  <c:v>0.21126977709651512</c:v>
                </c:pt>
                <c:pt idx="4">
                  <c:v>0.24595503334921318</c:v>
                </c:pt>
                <c:pt idx="5">
                  <c:v>0.33103645532626963</c:v>
                </c:pt>
                <c:pt idx="6">
                  <c:v>0.40232997719460029</c:v>
                </c:pt>
                <c:pt idx="7">
                  <c:v>0.48381188187106128</c:v>
                </c:pt>
                <c:pt idx="8">
                  <c:v>0.53747207321547508</c:v>
                </c:pt>
                <c:pt idx="9">
                  <c:v>0.58177864106184618</c:v>
                </c:pt>
                <c:pt idx="10">
                  <c:v>0.62396628269766663</c:v>
                </c:pt>
                <c:pt idx="11">
                  <c:v>0.88754822807363032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90D-47E6-A218-4C4E5A53090C}"/>
            </c:ext>
          </c:extLst>
        </c:ser>
        <c:ser>
          <c:idx val="0"/>
          <c:order val="1"/>
          <c:tx>
            <c:strRef>
              <c:f>'Partida 07'!$C$24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07'!$D$22:$O$22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07'!$D$24:$O$24</c:f>
              <c:numCache>
                <c:formatCode>0.0%</c:formatCode>
                <c:ptCount val="12"/>
                <c:pt idx="0">
                  <c:v>1.7686048817839351E-2</c:v>
                </c:pt>
                <c:pt idx="1">
                  <c:v>4.0139972803387831E-2</c:v>
                </c:pt>
                <c:pt idx="2">
                  <c:v>0.19692216950731464</c:v>
                </c:pt>
                <c:pt idx="3">
                  <c:v>0.23552008495958299</c:v>
                </c:pt>
                <c:pt idx="4">
                  <c:v>0.3427156415841347</c:v>
                </c:pt>
                <c:pt idx="5">
                  <c:v>0.41126216900794221</c:v>
                </c:pt>
                <c:pt idx="6">
                  <c:v>0.48978649225469295</c:v>
                </c:pt>
                <c:pt idx="7">
                  <c:v>0.57432067706130874</c:v>
                </c:pt>
                <c:pt idx="8">
                  <c:v>0.63469167028891327</c:v>
                </c:pt>
                <c:pt idx="9">
                  <c:v>0.69446753508452297</c:v>
                </c:pt>
                <c:pt idx="10">
                  <c:v>0.82518779348353732</c:v>
                </c:pt>
                <c:pt idx="11">
                  <c:v>0.98241414608364475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90D-47E6-A218-4C4E5A53090C}"/>
            </c:ext>
          </c:extLst>
        </c:ser>
        <c:ser>
          <c:idx val="1"/>
          <c:order val="2"/>
          <c:tx>
            <c:strRef>
              <c:f>'Partida 07'!$C$25</c:f>
              <c:strCache>
                <c:ptCount val="1"/>
                <c:pt idx="0">
                  <c:v>% Ejecución Ppto. Vigente 2020</c:v>
                </c:pt>
              </c:strCache>
            </c:strRef>
          </c:tx>
          <c:marker>
            <c:symbol val="circle"/>
            <c:size val="5"/>
          </c:marker>
          <c:dLbls>
            <c:dLbl>
              <c:idx val="0"/>
              <c:layout>
                <c:manualLayout>
                  <c:x val="-6.0214879682095802E-2"/>
                  <c:y val="3.1496054313195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90D-47E6-A218-4C4E5A53090C}"/>
                </c:ext>
              </c:extLst>
            </c:dLbl>
            <c:dLbl>
              <c:idx val="1"/>
              <c:layout>
                <c:manualLayout>
                  <c:x val="-4.5677612836292042E-2"/>
                  <c:y val="-3.4211942715738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90D-47E6-A218-4C4E5A53090C}"/>
                </c:ext>
              </c:extLst>
            </c:dLbl>
            <c:dLbl>
              <c:idx val="2"/>
              <c:layout>
                <c:manualLayout>
                  <c:x val="-5.1906378223059116E-2"/>
                  <c:y val="-1.0263582814721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90D-47E6-A218-4C4E5A53090C}"/>
                </c:ext>
              </c:extLst>
            </c:dLbl>
            <c:dLbl>
              <c:idx val="3"/>
              <c:layout>
                <c:manualLayout>
                  <c:x val="-3.9448847449524968E-2"/>
                  <c:y val="-1.7105971357869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90D-47E6-A218-4C4E5A53090C}"/>
                </c:ext>
              </c:extLst>
            </c:dLbl>
            <c:dLbl>
              <c:idx val="4"/>
              <c:layout>
                <c:manualLayout>
                  <c:x val="-4.3613707165109108E-2"/>
                  <c:y val="-2.0997369542130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90D-47E6-A218-4C4E5A5309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7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'Partida 07'!$D$25:$G$25</c:f>
              <c:numCache>
                <c:formatCode>0.0%</c:formatCode>
                <c:ptCount val="4"/>
                <c:pt idx="0">
                  <c:v>5.343508776818099E-2</c:v>
                </c:pt>
                <c:pt idx="1">
                  <c:v>7.9225966971116044E-2</c:v>
                </c:pt>
                <c:pt idx="2">
                  <c:v>0.24445652299603454</c:v>
                </c:pt>
                <c:pt idx="3">
                  <c:v>0.29035297078674582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290D-47E6-A218-4C4E5A5309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6580480"/>
        <c:axId val="216582016"/>
      </c:lineChart>
      <c:catAx>
        <c:axId val="216580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04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6582016"/>
        <c:crosses val="autoZero"/>
        <c:auto val="1"/>
        <c:lblAlgn val="ctr"/>
        <c:lblOffset val="100"/>
        <c:noMultiLvlLbl val="0"/>
      </c:catAx>
      <c:valAx>
        <c:axId val="21658201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658048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08-07-2020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08-07-2020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6" rIns="93134" bIns="46566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3134" tIns="46566" rIns="93134" bIns="4656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16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14630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7604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A67D08-3D11-4B0F-A15F-9F52EB68D63D}" type="datetime1">
              <a:rPr lang="es-CL" smtClean="0"/>
              <a:t>08-07-2020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843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78813F-3287-4428-A15C-12A23CF4CFA4}" type="datetime1">
              <a:rPr lang="es-CL" smtClean="0"/>
              <a:t>08-07-2020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3352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3628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C7CA73-43A2-4A16-A5CB-3D4B44330E0D}" type="datetime1">
              <a:rPr lang="es-CL" smtClean="0"/>
              <a:t>08-07-2020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05391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BAF36A-EDE5-4FA8-84EC-3AA788C97240}" type="datetime1">
              <a:rPr lang="es-CL" smtClean="0"/>
              <a:t>08-07-2020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19049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2D39C1-1D08-4F24-AE34-397A80400841}" type="datetime1">
              <a:rPr lang="es-CL" smtClean="0"/>
              <a:t>08-07-2020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11526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A55497-5A8F-46E9-977B-DA4B0E8E00C9}" type="datetime1">
              <a:rPr lang="es-CL" smtClean="0"/>
              <a:t>08-07-2020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6299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9ED8E3-6EAB-4093-9165-930AB8B37E7F}" type="datetime1">
              <a:rPr lang="es-CL" smtClean="0"/>
              <a:t>08-07-2020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78064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437570-0FE3-4267-B1AE-9E8F529BA4FA}" type="datetime1">
              <a:rPr lang="es-CL" smtClean="0"/>
              <a:t>08-07-2020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6156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59995C-6C5E-4774-930D-FE8EA32FE7EF}" type="datetime1">
              <a:rPr lang="es-CL" smtClean="0"/>
              <a:t>08-07-2020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5903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08C7A60-81BC-40FA-8F4A-BA8BB4E7CF49}"/>
              </a:ext>
            </a:extLst>
          </p:cNvPr>
          <p:cNvPicPr>
            <a:picLocks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04000" y="136800"/>
            <a:ext cx="1951200" cy="5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469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539552" y="1844824"/>
            <a:ext cx="8064896" cy="201622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AL MES DE ABRIL DE 2020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PARTIDA 07: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MINISTERIO DE ECONOMÍA, FOMENTO Y TURISMO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Mayo 2020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554199" y="738971"/>
            <a:ext cx="8008753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03. PROGRAMA 01: SUBSECRETARÍA DE PESCA Y ACUICULTURA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0FFDB30E-1F9A-4E51-88F6-6CF9E3EB0F0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54199" y="1382774"/>
            <a:ext cx="8058248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DD89BEF-BEF3-4A9C-92A4-102D444ADE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870381"/>
              </p:ext>
            </p:extLst>
          </p:nvPr>
        </p:nvGraphicFramePr>
        <p:xfrm>
          <a:off x="554199" y="1688585"/>
          <a:ext cx="8008754" cy="3480830"/>
        </p:xfrm>
        <a:graphic>
          <a:graphicData uri="http://schemas.openxmlformats.org/drawingml/2006/table">
            <a:tbl>
              <a:tblPr/>
              <a:tblGrid>
                <a:gridCol w="268390">
                  <a:extLst>
                    <a:ext uri="{9D8B030D-6E8A-4147-A177-3AD203B41FA5}">
                      <a16:colId xmlns:a16="http://schemas.microsoft.com/office/drawing/2014/main" val="200308542"/>
                    </a:ext>
                  </a:extLst>
                </a:gridCol>
                <a:gridCol w="268390">
                  <a:extLst>
                    <a:ext uri="{9D8B030D-6E8A-4147-A177-3AD203B41FA5}">
                      <a16:colId xmlns:a16="http://schemas.microsoft.com/office/drawing/2014/main" val="998486702"/>
                    </a:ext>
                  </a:extLst>
                </a:gridCol>
                <a:gridCol w="268390">
                  <a:extLst>
                    <a:ext uri="{9D8B030D-6E8A-4147-A177-3AD203B41FA5}">
                      <a16:colId xmlns:a16="http://schemas.microsoft.com/office/drawing/2014/main" val="3511420734"/>
                    </a:ext>
                  </a:extLst>
                </a:gridCol>
                <a:gridCol w="3027437">
                  <a:extLst>
                    <a:ext uri="{9D8B030D-6E8A-4147-A177-3AD203B41FA5}">
                      <a16:colId xmlns:a16="http://schemas.microsoft.com/office/drawing/2014/main" val="813610230"/>
                    </a:ext>
                  </a:extLst>
                </a:gridCol>
                <a:gridCol w="719285">
                  <a:extLst>
                    <a:ext uri="{9D8B030D-6E8A-4147-A177-3AD203B41FA5}">
                      <a16:colId xmlns:a16="http://schemas.microsoft.com/office/drawing/2014/main" val="2472035445"/>
                    </a:ext>
                  </a:extLst>
                </a:gridCol>
                <a:gridCol w="719285">
                  <a:extLst>
                    <a:ext uri="{9D8B030D-6E8A-4147-A177-3AD203B41FA5}">
                      <a16:colId xmlns:a16="http://schemas.microsoft.com/office/drawing/2014/main" val="1968519186"/>
                    </a:ext>
                  </a:extLst>
                </a:gridCol>
                <a:gridCol w="719285">
                  <a:extLst>
                    <a:ext uri="{9D8B030D-6E8A-4147-A177-3AD203B41FA5}">
                      <a16:colId xmlns:a16="http://schemas.microsoft.com/office/drawing/2014/main" val="3850961513"/>
                    </a:ext>
                  </a:extLst>
                </a:gridCol>
                <a:gridCol w="719285">
                  <a:extLst>
                    <a:ext uri="{9D8B030D-6E8A-4147-A177-3AD203B41FA5}">
                      <a16:colId xmlns:a16="http://schemas.microsoft.com/office/drawing/2014/main" val="1519399797"/>
                    </a:ext>
                  </a:extLst>
                </a:gridCol>
                <a:gridCol w="654871">
                  <a:extLst>
                    <a:ext uri="{9D8B030D-6E8A-4147-A177-3AD203B41FA5}">
                      <a16:colId xmlns:a16="http://schemas.microsoft.com/office/drawing/2014/main" val="2127591391"/>
                    </a:ext>
                  </a:extLst>
                </a:gridCol>
                <a:gridCol w="644136">
                  <a:extLst>
                    <a:ext uri="{9D8B030D-6E8A-4147-A177-3AD203B41FA5}">
                      <a16:colId xmlns:a16="http://schemas.microsoft.com/office/drawing/2014/main" val="219557887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175053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3393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44.830.065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41.838.341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-2.991.724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11.053.459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5192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6.055.513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5.966.587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-88.926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1.959.075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5081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2.649.284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2.573.205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-76.079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508.261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321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24.124.690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24.124.690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8.002.011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8932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1.362.690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1.362.690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470.438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0150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a  Actividades Pesca Artesanal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18.576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88707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Operacional Plataforma Científica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1.344.114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1.344.114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470.438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6716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18.432.824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18.432.824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6.516.894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33345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Economia y Empresas de Menor Tamaño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18.432.824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18.432.824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6.516.894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70179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4.329.176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4.329.176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1.014.679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997464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Art. 173 del Decreto N° 430, de 1992, Ministerio de Economía, Fomento y Turismo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1.026.000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8418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Investigación Pesquera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3.200.116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3.200.116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566.966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362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Comités Científicos Técnicos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103.060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103.060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5900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361.151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1252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361.151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1269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12.000.578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9.088.140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-2.912.438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137.242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48176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11.400.000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8.667.736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-2.732.264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62.475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3444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56.429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-16.929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4802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222.797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155.958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-66.839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2079870"/>
                  </a:ext>
                </a:extLst>
              </a:tr>
              <a:tr h="1347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321.352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224.946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-96.406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73.157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0807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85.719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85.719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85.719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3690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85.719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85.719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85.719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8852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66350" y="739434"/>
            <a:ext cx="8175342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04. PROGRAMA 01: SERVICIO NACIONAL DE PESCA Y ACUICULTURA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55C5D257-0F3A-4436-B3EB-987B02F22EE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66350" y="1412776"/>
            <a:ext cx="8058786" cy="2393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E35A115-3036-4F88-AA96-DE2152D049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4856954"/>
              </p:ext>
            </p:extLst>
          </p:nvPr>
        </p:nvGraphicFramePr>
        <p:xfrm>
          <a:off x="566350" y="1738924"/>
          <a:ext cx="8120451" cy="2878226"/>
        </p:xfrm>
        <a:graphic>
          <a:graphicData uri="http://schemas.openxmlformats.org/drawingml/2006/table">
            <a:tbl>
              <a:tblPr/>
              <a:tblGrid>
                <a:gridCol w="272133">
                  <a:extLst>
                    <a:ext uri="{9D8B030D-6E8A-4147-A177-3AD203B41FA5}">
                      <a16:colId xmlns:a16="http://schemas.microsoft.com/office/drawing/2014/main" val="346326519"/>
                    </a:ext>
                  </a:extLst>
                </a:gridCol>
                <a:gridCol w="272133">
                  <a:extLst>
                    <a:ext uri="{9D8B030D-6E8A-4147-A177-3AD203B41FA5}">
                      <a16:colId xmlns:a16="http://schemas.microsoft.com/office/drawing/2014/main" val="4127647443"/>
                    </a:ext>
                  </a:extLst>
                </a:gridCol>
                <a:gridCol w="272133">
                  <a:extLst>
                    <a:ext uri="{9D8B030D-6E8A-4147-A177-3AD203B41FA5}">
                      <a16:colId xmlns:a16="http://schemas.microsoft.com/office/drawing/2014/main" val="3202891255"/>
                    </a:ext>
                  </a:extLst>
                </a:gridCol>
                <a:gridCol w="3069660">
                  <a:extLst>
                    <a:ext uri="{9D8B030D-6E8A-4147-A177-3AD203B41FA5}">
                      <a16:colId xmlns:a16="http://schemas.microsoft.com/office/drawing/2014/main" val="2365985447"/>
                    </a:ext>
                  </a:extLst>
                </a:gridCol>
                <a:gridCol w="729317">
                  <a:extLst>
                    <a:ext uri="{9D8B030D-6E8A-4147-A177-3AD203B41FA5}">
                      <a16:colId xmlns:a16="http://schemas.microsoft.com/office/drawing/2014/main" val="2702628383"/>
                    </a:ext>
                  </a:extLst>
                </a:gridCol>
                <a:gridCol w="729317">
                  <a:extLst>
                    <a:ext uri="{9D8B030D-6E8A-4147-A177-3AD203B41FA5}">
                      <a16:colId xmlns:a16="http://schemas.microsoft.com/office/drawing/2014/main" val="2483935602"/>
                    </a:ext>
                  </a:extLst>
                </a:gridCol>
                <a:gridCol w="729317">
                  <a:extLst>
                    <a:ext uri="{9D8B030D-6E8A-4147-A177-3AD203B41FA5}">
                      <a16:colId xmlns:a16="http://schemas.microsoft.com/office/drawing/2014/main" val="3091971388"/>
                    </a:ext>
                  </a:extLst>
                </a:gridCol>
                <a:gridCol w="729317">
                  <a:extLst>
                    <a:ext uri="{9D8B030D-6E8A-4147-A177-3AD203B41FA5}">
                      <a16:colId xmlns:a16="http://schemas.microsoft.com/office/drawing/2014/main" val="896602624"/>
                    </a:ext>
                  </a:extLst>
                </a:gridCol>
                <a:gridCol w="664005">
                  <a:extLst>
                    <a:ext uri="{9D8B030D-6E8A-4147-A177-3AD203B41FA5}">
                      <a16:colId xmlns:a16="http://schemas.microsoft.com/office/drawing/2014/main" val="3586959681"/>
                    </a:ext>
                  </a:extLst>
                </a:gridCol>
                <a:gridCol w="653119">
                  <a:extLst>
                    <a:ext uri="{9D8B030D-6E8A-4147-A177-3AD203B41FA5}">
                      <a16:colId xmlns:a16="http://schemas.microsoft.com/office/drawing/2014/main" val="123099769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356945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10284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34.116.850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33.159.129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-957.721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10.666.531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6962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25.663.446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25.316.332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-347.114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8.287.061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1562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6.733.988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6.554.992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-178.996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1.751.985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9560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2449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2245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1178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2200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 SICEX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0826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399.379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7299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399.379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8690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1.432.697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1.001.086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-431.611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223.021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10378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415.934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415.934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41.960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4725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39.942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26.114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0223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158.661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78.376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-80.285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8370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69.014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69.014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0088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749.146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397.820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-351.326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131.349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3807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33680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9320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518819" y="660601"/>
            <a:ext cx="808562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06. PROGRAMA 01: CORPORACIÓN DE FOMENTO DE LA PRODUCCIÓN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16131DD8-B003-46A5-893B-1E7242CCD49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57200" y="6211633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8819" y="1275830"/>
            <a:ext cx="8210798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1 de 3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BE0182C-51F3-4EF8-B0A2-46FA7A1E67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964667"/>
              </p:ext>
            </p:extLst>
          </p:nvPr>
        </p:nvGraphicFramePr>
        <p:xfrm>
          <a:off x="518819" y="1607819"/>
          <a:ext cx="8085629" cy="4351347"/>
        </p:xfrm>
        <a:graphic>
          <a:graphicData uri="http://schemas.openxmlformats.org/drawingml/2006/table">
            <a:tbl>
              <a:tblPr/>
              <a:tblGrid>
                <a:gridCol w="270966">
                  <a:extLst>
                    <a:ext uri="{9D8B030D-6E8A-4147-A177-3AD203B41FA5}">
                      <a16:colId xmlns:a16="http://schemas.microsoft.com/office/drawing/2014/main" val="2162119897"/>
                    </a:ext>
                  </a:extLst>
                </a:gridCol>
                <a:gridCol w="270966">
                  <a:extLst>
                    <a:ext uri="{9D8B030D-6E8A-4147-A177-3AD203B41FA5}">
                      <a16:colId xmlns:a16="http://schemas.microsoft.com/office/drawing/2014/main" val="376456354"/>
                    </a:ext>
                  </a:extLst>
                </a:gridCol>
                <a:gridCol w="270966">
                  <a:extLst>
                    <a:ext uri="{9D8B030D-6E8A-4147-A177-3AD203B41FA5}">
                      <a16:colId xmlns:a16="http://schemas.microsoft.com/office/drawing/2014/main" val="370949001"/>
                    </a:ext>
                  </a:extLst>
                </a:gridCol>
                <a:gridCol w="3056499">
                  <a:extLst>
                    <a:ext uri="{9D8B030D-6E8A-4147-A177-3AD203B41FA5}">
                      <a16:colId xmlns:a16="http://schemas.microsoft.com/office/drawing/2014/main" val="2050140893"/>
                    </a:ext>
                  </a:extLst>
                </a:gridCol>
                <a:gridCol w="726189">
                  <a:extLst>
                    <a:ext uri="{9D8B030D-6E8A-4147-A177-3AD203B41FA5}">
                      <a16:colId xmlns:a16="http://schemas.microsoft.com/office/drawing/2014/main" val="3029554755"/>
                    </a:ext>
                  </a:extLst>
                </a:gridCol>
                <a:gridCol w="726189">
                  <a:extLst>
                    <a:ext uri="{9D8B030D-6E8A-4147-A177-3AD203B41FA5}">
                      <a16:colId xmlns:a16="http://schemas.microsoft.com/office/drawing/2014/main" val="3261213995"/>
                    </a:ext>
                  </a:extLst>
                </a:gridCol>
                <a:gridCol w="726189">
                  <a:extLst>
                    <a:ext uri="{9D8B030D-6E8A-4147-A177-3AD203B41FA5}">
                      <a16:colId xmlns:a16="http://schemas.microsoft.com/office/drawing/2014/main" val="1378246222"/>
                    </a:ext>
                  </a:extLst>
                </a:gridCol>
                <a:gridCol w="726189">
                  <a:extLst>
                    <a:ext uri="{9D8B030D-6E8A-4147-A177-3AD203B41FA5}">
                      <a16:colId xmlns:a16="http://schemas.microsoft.com/office/drawing/2014/main" val="402616676"/>
                    </a:ext>
                  </a:extLst>
                </a:gridCol>
                <a:gridCol w="661157">
                  <a:extLst>
                    <a:ext uri="{9D8B030D-6E8A-4147-A177-3AD203B41FA5}">
                      <a16:colId xmlns:a16="http://schemas.microsoft.com/office/drawing/2014/main" val="4270133785"/>
                    </a:ext>
                  </a:extLst>
                </a:gridCol>
                <a:gridCol w="650319">
                  <a:extLst>
                    <a:ext uri="{9D8B030D-6E8A-4147-A177-3AD203B41FA5}">
                      <a16:colId xmlns:a16="http://schemas.microsoft.com/office/drawing/2014/main" val="109250611"/>
                    </a:ext>
                  </a:extLst>
                </a:gridCol>
              </a:tblGrid>
              <a:tr h="12108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5354754"/>
                  </a:ext>
                </a:extLst>
              </a:tr>
              <a:tr h="3774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915795"/>
                  </a:ext>
                </a:extLst>
              </a:tr>
              <a:tr h="16512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768.384.033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767.512.588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-871.445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215.452.239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28,1%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456426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25.803.380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25.559.698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-243.682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8.671.019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33,6%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33,9%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449545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11.120.528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10.824.934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-295.594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3.087.654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27,8%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28,5%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850436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262.009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2620090,0%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2620090,0%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574743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260.647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2606470,0%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2606470,0%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841767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1.362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021539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184.899.066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184.613.871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-285.195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38.995.030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706575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57.888.677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57.888.677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9.686.102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404815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1.285.419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1.285.419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8767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Promoción de Inversiones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3.188.165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3.188.165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500.000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035812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Formación para la Competitividad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1.742.800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1.742.800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934.420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53,6%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53,6%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747147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Territorial y de Redes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2.624.120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2.624.120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920.674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35,1%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35,1%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398886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de Colaboración (Lota)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34.607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34.607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5653265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Fomento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2.858.622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2.858.622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571.029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108515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Fomento Productivo Agropecuario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4.400.766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4.400.766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504.509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517665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Estratégicos de Desarrollo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3.217.415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3.217.415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340.028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284646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Normalización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372.704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372.704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372.704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922395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Fomento Pesquero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651.509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651.509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651.509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107442"/>
                  </a:ext>
                </a:extLst>
              </a:tr>
              <a:tr h="1336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Corporaciones Regionales de Desarrollo Productivo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16.943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16.943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624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522462"/>
                  </a:ext>
                </a:extLst>
              </a:tr>
              <a:tr h="1572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Compensación Intereses Créditos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4.822.106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4.822.106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511.146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506177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Emprendimiento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27.538.424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27.538.424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3.905.514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164997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 Tecnológica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2.557.433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2.557.433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673498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a la Competitividad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1.313.967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1.313.967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244.243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19785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Industrias Creativas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1.263.677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1.263.677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229.702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18,2%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18,2%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762586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36.827.793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36.724.852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-102.941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9.451.340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25,7%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25,7%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409060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SERCOTEC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33.005.350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33.005.350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9.111.579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27,6%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27,6%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116484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INNOVA CHILE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2.067.343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1.982.796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-84.547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142631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Desarrollo Agropecuario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100.021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100.021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041992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Minería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300.126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300.126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984118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Ciencia y Tecnología - CORFO Prog. 05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1.354.953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1.336.559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-18.394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339.761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25,1%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932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5703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539552" y="666361"/>
            <a:ext cx="8064897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06. PROGRAMA 01: CORPORACIÓN DE FOMENTO DE LA PRODUCCIÓN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1145B007-4AC7-4B2C-8956-96836DBEB77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57200" y="6439281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9880" y="1348148"/>
            <a:ext cx="8210798" cy="3294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2 de 3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1E5188F-3275-4F4C-8590-C5B1819C13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480003"/>
              </p:ext>
            </p:extLst>
          </p:nvPr>
        </p:nvGraphicFramePr>
        <p:xfrm>
          <a:off x="539552" y="1768291"/>
          <a:ext cx="8064897" cy="4054889"/>
        </p:xfrm>
        <a:graphic>
          <a:graphicData uri="http://schemas.openxmlformats.org/drawingml/2006/table">
            <a:tbl>
              <a:tblPr/>
              <a:tblGrid>
                <a:gridCol w="270272">
                  <a:extLst>
                    <a:ext uri="{9D8B030D-6E8A-4147-A177-3AD203B41FA5}">
                      <a16:colId xmlns:a16="http://schemas.microsoft.com/office/drawing/2014/main" val="2935374571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3461011978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11791104"/>
                    </a:ext>
                  </a:extLst>
                </a:gridCol>
                <a:gridCol w="3048660">
                  <a:extLst>
                    <a:ext uri="{9D8B030D-6E8A-4147-A177-3AD203B41FA5}">
                      <a16:colId xmlns:a16="http://schemas.microsoft.com/office/drawing/2014/main" val="2018583893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512831987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2073790186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1021317285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3642261671"/>
                    </a:ext>
                  </a:extLst>
                </a:gridCol>
                <a:gridCol w="659462">
                  <a:extLst>
                    <a:ext uri="{9D8B030D-6E8A-4147-A177-3AD203B41FA5}">
                      <a16:colId xmlns:a16="http://schemas.microsoft.com/office/drawing/2014/main" val="3088325137"/>
                    </a:ext>
                  </a:extLst>
                </a:gridCol>
                <a:gridCol w="648651">
                  <a:extLst>
                    <a:ext uri="{9D8B030D-6E8A-4147-A177-3AD203B41FA5}">
                      <a16:colId xmlns:a16="http://schemas.microsoft.com/office/drawing/2014/main" val="3506253384"/>
                    </a:ext>
                  </a:extLst>
                </a:gridCol>
              </a:tblGrid>
              <a:tr h="12210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488300"/>
                  </a:ext>
                </a:extLst>
              </a:tr>
              <a:tr h="380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06796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88.271.496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88.089.242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-182.254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19.357.588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2440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Fondo Cobertura de Riesgos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59.771.533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59.771.533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16.219.734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8303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Agroseguros - Subvención Primas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6.391.901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6.391.901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407.470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97213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Agencia de Fomento de la Producción Sustentable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631.133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631.133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64.664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0019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Sistema de Empresas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1.815.965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1.815.965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480.102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1551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Solar e Innovación Energética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720.293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720.293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195.169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2697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 Innovación en el Sector Público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1.419.189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1.503.736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84.547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338.228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5423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Desarrollo Productivo Regional de Antofagasta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4.124.485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4.124.485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825.750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6244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Desarrollo Productivo Regional de Biobío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6.178.489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6.178.489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2519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Desarrollo Productivo Regional de Los Ríos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4.281.072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4.281.072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408.830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842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 Financiamiento y Derecho Educacional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461.700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461.700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68.583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9780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 Industrias Inteligentes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876.309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609.508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-266.801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187.756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7088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 Desarrollo y Fomento Indígena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1.599.427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1.599.427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147.911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0829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Empresas Públicas no Financieras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1.898.100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1.898.100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4073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Sociedad Agrícola y Servicios Isla de Pascua SpA.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1.898.100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1.898.100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5735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58011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Organismos Internacionales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5071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36.634.762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36.634.762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4.641.030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9199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14.411.459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14.411.459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3.505.619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9486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22.223.303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22.223.303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1.135.411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1653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70.195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350975,0%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350975,0%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2915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7214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70.195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701950,0%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701950,0%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91325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1.129.249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1.082.275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-46.974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132.127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9162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62.686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43.880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-18.806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43160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44.343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-13.303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5169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49.549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-14.865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873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972.671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972.671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120.679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5544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9440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28944" y="706279"/>
            <a:ext cx="8075506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06. PROGRAMA 01: CORPORACIÓN DE FOMENTO DE LA PRODUCCIÓN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109A896E-0858-447F-9EBF-654963D4051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9541" y="1364521"/>
            <a:ext cx="822960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3 de 3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A85944F-D61B-414D-8403-7B0BF6178E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200865"/>
              </p:ext>
            </p:extLst>
          </p:nvPr>
        </p:nvGraphicFramePr>
        <p:xfrm>
          <a:off x="528944" y="1744668"/>
          <a:ext cx="8075504" cy="3103409"/>
        </p:xfrm>
        <a:graphic>
          <a:graphicData uri="http://schemas.openxmlformats.org/drawingml/2006/table">
            <a:tbl>
              <a:tblPr/>
              <a:tblGrid>
                <a:gridCol w="270627">
                  <a:extLst>
                    <a:ext uri="{9D8B030D-6E8A-4147-A177-3AD203B41FA5}">
                      <a16:colId xmlns:a16="http://schemas.microsoft.com/office/drawing/2014/main" val="2051065285"/>
                    </a:ext>
                  </a:extLst>
                </a:gridCol>
                <a:gridCol w="270627">
                  <a:extLst>
                    <a:ext uri="{9D8B030D-6E8A-4147-A177-3AD203B41FA5}">
                      <a16:colId xmlns:a16="http://schemas.microsoft.com/office/drawing/2014/main" val="3966794707"/>
                    </a:ext>
                  </a:extLst>
                </a:gridCol>
                <a:gridCol w="270627">
                  <a:extLst>
                    <a:ext uri="{9D8B030D-6E8A-4147-A177-3AD203B41FA5}">
                      <a16:colId xmlns:a16="http://schemas.microsoft.com/office/drawing/2014/main" val="2962217140"/>
                    </a:ext>
                  </a:extLst>
                </a:gridCol>
                <a:gridCol w="3052670">
                  <a:extLst>
                    <a:ext uri="{9D8B030D-6E8A-4147-A177-3AD203B41FA5}">
                      <a16:colId xmlns:a16="http://schemas.microsoft.com/office/drawing/2014/main" val="3806625544"/>
                    </a:ext>
                  </a:extLst>
                </a:gridCol>
                <a:gridCol w="725280">
                  <a:extLst>
                    <a:ext uri="{9D8B030D-6E8A-4147-A177-3AD203B41FA5}">
                      <a16:colId xmlns:a16="http://schemas.microsoft.com/office/drawing/2014/main" val="1636051735"/>
                    </a:ext>
                  </a:extLst>
                </a:gridCol>
                <a:gridCol w="725280">
                  <a:extLst>
                    <a:ext uri="{9D8B030D-6E8A-4147-A177-3AD203B41FA5}">
                      <a16:colId xmlns:a16="http://schemas.microsoft.com/office/drawing/2014/main" val="753116203"/>
                    </a:ext>
                  </a:extLst>
                </a:gridCol>
                <a:gridCol w="725280">
                  <a:extLst>
                    <a:ext uri="{9D8B030D-6E8A-4147-A177-3AD203B41FA5}">
                      <a16:colId xmlns:a16="http://schemas.microsoft.com/office/drawing/2014/main" val="1159201722"/>
                    </a:ext>
                  </a:extLst>
                </a:gridCol>
                <a:gridCol w="725280">
                  <a:extLst>
                    <a:ext uri="{9D8B030D-6E8A-4147-A177-3AD203B41FA5}">
                      <a16:colId xmlns:a16="http://schemas.microsoft.com/office/drawing/2014/main" val="3842849724"/>
                    </a:ext>
                  </a:extLst>
                </a:gridCol>
                <a:gridCol w="660329">
                  <a:extLst>
                    <a:ext uri="{9D8B030D-6E8A-4147-A177-3AD203B41FA5}">
                      <a16:colId xmlns:a16="http://schemas.microsoft.com/office/drawing/2014/main" val="2625523282"/>
                    </a:ext>
                  </a:extLst>
                </a:gridCol>
                <a:gridCol w="649504">
                  <a:extLst>
                    <a:ext uri="{9D8B030D-6E8A-4147-A177-3AD203B41FA5}">
                      <a16:colId xmlns:a16="http://schemas.microsoft.com/office/drawing/2014/main" val="3358955298"/>
                    </a:ext>
                  </a:extLst>
                </a:gridCol>
              </a:tblGrid>
              <a:tr h="12210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183990"/>
                  </a:ext>
                </a:extLst>
              </a:tr>
              <a:tr h="380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577864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392.692.810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392.692.810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142.076.868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354235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Compra de Títulos y Valores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284.080.858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284.080.858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142.076.868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919453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Compra de Acciones y Participaciones de Capital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108.611.952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108.611.952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256225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 S.A.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108.611.952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108.611.952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585924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1.315.494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1.315.494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595976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1.315.494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1.315.494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2741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108.595.634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108.595.634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17.516.307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74806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Fomento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108.595.634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108.595.634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17.516.307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6739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Postgrado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2.534.765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2.534.765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2734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Refinanciamiento Créditos PYMES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60.021.916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60.021.916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1.214.754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110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Fondos y Sociedades de Inversión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46.038.953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46.038.953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16.301.553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8796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3.217.272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3.217.272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9974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2.191.272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2.191.272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066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Fundación Chile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2.191.272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2.191.272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6030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Empresas Públicas no Financieras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1.026.000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8483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Sociedad Agrícola y Servicios Isla de Pascua SpA.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1.026.000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5025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2.975.808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2.975.808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2557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2.793.131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2.793.131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5066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Financieros Deuda Externa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182.677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182.677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4988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1039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28944" y="706279"/>
            <a:ext cx="8003497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06. PROGRAMA 05: CIENCIA Y TECNOLOGÍA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109A896E-0858-447F-9EBF-654963D4051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9541" y="1364521"/>
            <a:ext cx="822960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F1FDBD0-20CB-4EE5-A040-FE1241BD1F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815573"/>
              </p:ext>
            </p:extLst>
          </p:nvPr>
        </p:nvGraphicFramePr>
        <p:xfrm>
          <a:off x="519541" y="1773252"/>
          <a:ext cx="8012898" cy="1810982"/>
        </p:xfrm>
        <a:graphic>
          <a:graphicData uri="http://schemas.openxmlformats.org/drawingml/2006/table">
            <a:tbl>
              <a:tblPr/>
              <a:tblGrid>
                <a:gridCol w="268529">
                  <a:extLst>
                    <a:ext uri="{9D8B030D-6E8A-4147-A177-3AD203B41FA5}">
                      <a16:colId xmlns:a16="http://schemas.microsoft.com/office/drawing/2014/main" val="1596860307"/>
                    </a:ext>
                  </a:extLst>
                </a:gridCol>
                <a:gridCol w="268529">
                  <a:extLst>
                    <a:ext uri="{9D8B030D-6E8A-4147-A177-3AD203B41FA5}">
                      <a16:colId xmlns:a16="http://schemas.microsoft.com/office/drawing/2014/main" val="2403521601"/>
                    </a:ext>
                  </a:extLst>
                </a:gridCol>
                <a:gridCol w="268529">
                  <a:extLst>
                    <a:ext uri="{9D8B030D-6E8A-4147-A177-3AD203B41FA5}">
                      <a16:colId xmlns:a16="http://schemas.microsoft.com/office/drawing/2014/main" val="2384604506"/>
                    </a:ext>
                  </a:extLst>
                </a:gridCol>
                <a:gridCol w="3029004">
                  <a:extLst>
                    <a:ext uri="{9D8B030D-6E8A-4147-A177-3AD203B41FA5}">
                      <a16:colId xmlns:a16="http://schemas.microsoft.com/office/drawing/2014/main" val="261381409"/>
                    </a:ext>
                  </a:extLst>
                </a:gridCol>
                <a:gridCol w="719657">
                  <a:extLst>
                    <a:ext uri="{9D8B030D-6E8A-4147-A177-3AD203B41FA5}">
                      <a16:colId xmlns:a16="http://schemas.microsoft.com/office/drawing/2014/main" val="1665714341"/>
                    </a:ext>
                  </a:extLst>
                </a:gridCol>
                <a:gridCol w="719657">
                  <a:extLst>
                    <a:ext uri="{9D8B030D-6E8A-4147-A177-3AD203B41FA5}">
                      <a16:colId xmlns:a16="http://schemas.microsoft.com/office/drawing/2014/main" val="618791041"/>
                    </a:ext>
                  </a:extLst>
                </a:gridCol>
                <a:gridCol w="719657">
                  <a:extLst>
                    <a:ext uri="{9D8B030D-6E8A-4147-A177-3AD203B41FA5}">
                      <a16:colId xmlns:a16="http://schemas.microsoft.com/office/drawing/2014/main" val="3201772881"/>
                    </a:ext>
                  </a:extLst>
                </a:gridCol>
                <a:gridCol w="719657">
                  <a:extLst>
                    <a:ext uri="{9D8B030D-6E8A-4147-A177-3AD203B41FA5}">
                      <a16:colId xmlns:a16="http://schemas.microsoft.com/office/drawing/2014/main" val="1431700123"/>
                    </a:ext>
                  </a:extLst>
                </a:gridCol>
                <a:gridCol w="655210">
                  <a:extLst>
                    <a:ext uri="{9D8B030D-6E8A-4147-A177-3AD203B41FA5}">
                      <a16:colId xmlns:a16="http://schemas.microsoft.com/office/drawing/2014/main" val="1383595764"/>
                    </a:ext>
                  </a:extLst>
                </a:gridCol>
                <a:gridCol w="644469">
                  <a:extLst>
                    <a:ext uri="{9D8B030D-6E8A-4147-A177-3AD203B41FA5}">
                      <a16:colId xmlns:a16="http://schemas.microsoft.com/office/drawing/2014/main" val="2418651011"/>
                    </a:ext>
                  </a:extLst>
                </a:gridCol>
              </a:tblGrid>
              <a:tr h="12210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3397026"/>
                  </a:ext>
                </a:extLst>
              </a:tr>
              <a:tr h="380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9560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37.644.882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37.626.488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-18.394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305.451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0166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1.194.974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1.180.832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-14.142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284.088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83398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159.979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155.727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-4.252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506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7240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36.289.929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36.289.929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7374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36.289.929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36.289.929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3298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Oficinas de Transferencia y Licenciamiento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3.144.634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3.144.634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2426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Vinculación con la industria y/o formación de capital humano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10.644.872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10.644.872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1841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Creación y fortalecimiento de la investigación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22.022.520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22.022.520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120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tecnológico en sectores estratégicos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477.903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477.903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420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2593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500062" y="788101"/>
            <a:ext cx="803237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07. PROGRAMA 01: INSTITUTO NACIONAL DE ESTADÍSTICAS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8DAB41E9-2C40-43F9-BEF9-506ECDA58F6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0062" y="1492286"/>
            <a:ext cx="8098570" cy="3130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0D13CBF-4CAC-4908-A6C1-E4D682C93B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357366"/>
              </p:ext>
            </p:extLst>
          </p:nvPr>
        </p:nvGraphicFramePr>
        <p:xfrm>
          <a:off x="500062" y="1861478"/>
          <a:ext cx="8032380" cy="2331125"/>
        </p:xfrm>
        <a:graphic>
          <a:graphicData uri="http://schemas.openxmlformats.org/drawingml/2006/table">
            <a:tbl>
              <a:tblPr/>
              <a:tblGrid>
                <a:gridCol w="269182">
                  <a:extLst>
                    <a:ext uri="{9D8B030D-6E8A-4147-A177-3AD203B41FA5}">
                      <a16:colId xmlns:a16="http://schemas.microsoft.com/office/drawing/2014/main" val="1285538430"/>
                    </a:ext>
                  </a:extLst>
                </a:gridCol>
                <a:gridCol w="269182">
                  <a:extLst>
                    <a:ext uri="{9D8B030D-6E8A-4147-A177-3AD203B41FA5}">
                      <a16:colId xmlns:a16="http://schemas.microsoft.com/office/drawing/2014/main" val="2663722482"/>
                    </a:ext>
                  </a:extLst>
                </a:gridCol>
                <a:gridCol w="269182">
                  <a:extLst>
                    <a:ext uri="{9D8B030D-6E8A-4147-A177-3AD203B41FA5}">
                      <a16:colId xmlns:a16="http://schemas.microsoft.com/office/drawing/2014/main" val="728133179"/>
                    </a:ext>
                  </a:extLst>
                </a:gridCol>
                <a:gridCol w="3036367">
                  <a:extLst>
                    <a:ext uri="{9D8B030D-6E8A-4147-A177-3AD203B41FA5}">
                      <a16:colId xmlns:a16="http://schemas.microsoft.com/office/drawing/2014/main" val="1119655273"/>
                    </a:ext>
                  </a:extLst>
                </a:gridCol>
                <a:gridCol w="721407">
                  <a:extLst>
                    <a:ext uri="{9D8B030D-6E8A-4147-A177-3AD203B41FA5}">
                      <a16:colId xmlns:a16="http://schemas.microsoft.com/office/drawing/2014/main" val="2594017038"/>
                    </a:ext>
                  </a:extLst>
                </a:gridCol>
                <a:gridCol w="721407">
                  <a:extLst>
                    <a:ext uri="{9D8B030D-6E8A-4147-A177-3AD203B41FA5}">
                      <a16:colId xmlns:a16="http://schemas.microsoft.com/office/drawing/2014/main" val="490328581"/>
                    </a:ext>
                  </a:extLst>
                </a:gridCol>
                <a:gridCol w="721407">
                  <a:extLst>
                    <a:ext uri="{9D8B030D-6E8A-4147-A177-3AD203B41FA5}">
                      <a16:colId xmlns:a16="http://schemas.microsoft.com/office/drawing/2014/main" val="2019293096"/>
                    </a:ext>
                  </a:extLst>
                </a:gridCol>
                <a:gridCol w="721407">
                  <a:extLst>
                    <a:ext uri="{9D8B030D-6E8A-4147-A177-3AD203B41FA5}">
                      <a16:colId xmlns:a16="http://schemas.microsoft.com/office/drawing/2014/main" val="2964904819"/>
                    </a:ext>
                  </a:extLst>
                </a:gridCol>
                <a:gridCol w="656803">
                  <a:extLst>
                    <a:ext uri="{9D8B030D-6E8A-4147-A177-3AD203B41FA5}">
                      <a16:colId xmlns:a16="http://schemas.microsoft.com/office/drawing/2014/main" val="3732393755"/>
                    </a:ext>
                  </a:extLst>
                </a:gridCol>
                <a:gridCol w="646036">
                  <a:extLst>
                    <a:ext uri="{9D8B030D-6E8A-4147-A177-3AD203B41FA5}">
                      <a16:colId xmlns:a16="http://schemas.microsoft.com/office/drawing/2014/main" val="165572264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246946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22379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41.862.872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40.907.285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-955.587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14.134.428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3458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36.180.949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35.617.353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-563.596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11.133.151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271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4.635.551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4.512.334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-123.217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942.970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6144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180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0633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868.193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8681930,0%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8681930,0%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1860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465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868.193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1278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1.046.352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777.578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-268.774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36.179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5512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46.878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32.815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-14.063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8051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173.621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87.739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-85.882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6946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825.853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657.024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-168.829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32.842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1310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1.153.935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9099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1.153.935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7266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68177" y="794546"/>
            <a:ext cx="803626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07. PROGRAMA 02: PROGRAMA CENSOS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EA2B1E31-ADA3-468A-B5F8-2D69E36363A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68176" y="1476760"/>
            <a:ext cx="8192397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34C367A-3110-4775-886C-3760A30C85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226767"/>
              </p:ext>
            </p:extLst>
          </p:nvPr>
        </p:nvGraphicFramePr>
        <p:xfrm>
          <a:off x="568176" y="1841885"/>
          <a:ext cx="8036268" cy="2204261"/>
        </p:xfrm>
        <a:graphic>
          <a:graphicData uri="http://schemas.openxmlformats.org/drawingml/2006/table">
            <a:tbl>
              <a:tblPr/>
              <a:tblGrid>
                <a:gridCol w="269312">
                  <a:extLst>
                    <a:ext uri="{9D8B030D-6E8A-4147-A177-3AD203B41FA5}">
                      <a16:colId xmlns:a16="http://schemas.microsoft.com/office/drawing/2014/main" val="114198519"/>
                    </a:ext>
                  </a:extLst>
                </a:gridCol>
                <a:gridCol w="269312">
                  <a:extLst>
                    <a:ext uri="{9D8B030D-6E8A-4147-A177-3AD203B41FA5}">
                      <a16:colId xmlns:a16="http://schemas.microsoft.com/office/drawing/2014/main" val="1418264021"/>
                    </a:ext>
                  </a:extLst>
                </a:gridCol>
                <a:gridCol w="269312">
                  <a:extLst>
                    <a:ext uri="{9D8B030D-6E8A-4147-A177-3AD203B41FA5}">
                      <a16:colId xmlns:a16="http://schemas.microsoft.com/office/drawing/2014/main" val="1233348415"/>
                    </a:ext>
                  </a:extLst>
                </a:gridCol>
                <a:gridCol w="3037838">
                  <a:extLst>
                    <a:ext uri="{9D8B030D-6E8A-4147-A177-3AD203B41FA5}">
                      <a16:colId xmlns:a16="http://schemas.microsoft.com/office/drawing/2014/main" val="3943908081"/>
                    </a:ext>
                  </a:extLst>
                </a:gridCol>
                <a:gridCol w="721756">
                  <a:extLst>
                    <a:ext uri="{9D8B030D-6E8A-4147-A177-3AD203B41FA5}">
                      <a16:colId xmlns:a16="http://schemas.microsoft.com/office/drawing/2014/main" val="1261996763"/>
                    </a:ext>
                  </a:extLst>
                </a:gridCol>
                <a:gridCol w="721756">
                  <a:extLst>
                    <a:ext uri="{9D8B030D-6E8A-4147-A177-3AD203B41FA5}">
                      <a16:colId xmlns:a16="http://schemas.microsoft.com/office/drawing/2014/main" val="3165955509"/>
                    </a:ext>
                  </a:extLst>
                </a:gridCol>
                <a:gridCol w="721756">
                  <a:extLst>
                    <a:ext uri="{9D8B030D-6E8A-4147-A177-3AD203B41FA5}">
                      <a16:colId xmlns:a16="http://schemas.microsoft.com/office/drawing/2014/main" val="1225283972"/>
                    </a:ext>
                  </a:extLst>
                </a:gridCol>
                <a:gridCol w="721756">
                  <a:extLst>
                    <a:ext uri="{9D8B030D-6E8A-4147-A177-3AD203B41FA5}">
                      <a16:colId xmlns:a16="http://schemas.microsoft.com/office/drawing/2014/main" val="3441281356"/>
                    </a:ext>
                  </a:extLst>
                </a:gridCol>
                <a:gridCol w="657121">
                  <a:extLst>
                    <a:ext uri="{9D8B030D-6E8A-4147-A177-3AD203B41FA5}">
                      <a16:colId xmlns:a16="http://schemas.microsoft.com/office/drawing/2014/main" val="2688715979"/>
                    </a:ext>
                  </a:extLst>
                </a:gridCol>
                <a:gridCol w="646349">
                  <a:extLst>
                    <a:ext uri="{9D8B030D-6E8A-4147-A177-3AD203B41FA5}">
                      <a16:colId xmlns:a16="http://schemas.microsoft.com/office/drawing/2014/main" val="4130556378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143188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71655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17.610.994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17.228.939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-382.055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2.917.080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6895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1.458.007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1.429.644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-28.363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226.756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9962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603.574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587.530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-16.044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5572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14.574.354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14.574.354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981.468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9108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14.574.354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14.574.354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981.468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39150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VIII Censo Agropecuario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14.574.354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14.574.354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981.468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2311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670.074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3925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670.074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4504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975.059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637.411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-337.648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26850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972.648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635.723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-336.925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5395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8000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1.026.698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6808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1.026.698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240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3009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09464" y="695873"/>
            <a:ext cx="8022976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07. PROGRAMA 08: FISCALÍA NACIONAL ECONÓMICA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F4EB1F70-264F-4553-BD4A-316FB6DDB34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9463" y="1359091"/>
            <a:ext cx="810636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4C67B76-2B5A-4260-8963-8E21743DBA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234263"/>
              </p:ext>
            </p:extLst>
          </p:nvPr>
        </p:nvGraphicFramePr>
        <p:xfrm>
          <a:off x="509463" y="1711648"/>
          <a:ext cx="8022977" cy="1823669"/>
        </p:xfrm>
        <a:graphic>
          <a:graphicData uri="http://schemas.openxmlformats.org/drawingml/2006/table">
            <a:tbl>
              <a:tblPr/>
              <a:tblGrid>
                <a:gridCol w="268867">
                  <a:extLst>
                    <a:ext uri="{9D8B030D-6E8A-4147-A177-3AD203B41FA5}">
                      <a16:colId xmlns:a16="http://schemas.microsoft.com/office/drawing/2014/main" val="1136789131"/>
                    </a:ext>
                  </a:extLst>
                </a:gridCol>
                <a:gridCol w="268867">
                  <a:extLst>
                    <a:ext uri="{9D8B030D-6E8A-4147-A177-3AD203B41FA5}">
                      <a16:colId xmlns:a16="http://schemas.microsoft.com/office/drawing/2014/main" val="733259246"/>
                    </a:ext>
                  </a:extLst>
                </a:gridCol>
                <a:gridCol w="268867">
                  <a:extLst>
                    <a:ext uri="{9D8B030D-6E8A-4147-A177-3AD203B41FA5}">
                      <a16:colId xmlns:a16="http://schemas.microsoft.com/office/drawing/2014/main" val="1741583716"/>
                    </a:ext>
                  </a:extLst>
                </a:gridCol>
                <a:gridCol w="3032814">
                  <a:extLst>
                    <a:ext uri="{9D8B030D-6E8A-4147-A177-3AD203B41FA5}">
                      <a16:colId xmlns:a16="http://schemas.microsoft.com/office/drawing/2014/main" val="368434061"/>
                    </a:ext>
                  </a:extLst>
                </a:gridCol>
                <a:gridCol w="720562">
                  <a:extLst>
                    <a:ext uri="{9D8B030D-6E8A-4147-A177-3AD203B41FA5}">
                      <a16:colId xmlns:a16="http://schemas.microsoft.com/office/drawing/2014/main" val="935647062"/>
                    </a:ext>
                  </a:extLst>
                </a:gridCol>
                <a:gridCol w="720562">
                  <a:extLst>
                    <a:ext uri="{9D8B030D-6E8A-4147-A177-3AD203B41FA5}">
                      <a16:colId xmlns:a16="http://schemas.microsoft.com/office/drawing/2014/main" val="4129853030"/>
                    </a:ext>
                  </a:extLst>
                </a:gridCol>
                <a:gridCol w="720562">
                  <a:extLst>
                    <a:ext uri="{9D8B030D-6E8A-4147-A177-3AD203B41FA5}">
                      <a16:colId xmlns:a16="http://schemas.microsoft.com/office/drawing/2014/main" val="1105638398"/>
                    </a:ext>
                  </a:extLst>
                </a:gridCol>
                <a:gridCol w="720562">
                  <a:extLst>
                    <a:ext uri="{9D8B030D-6E8A-4147-A177-3AD203B41FA5}">
                      <a16:colId xmlns:a16="http://schemas.microsoft.com/office/drawing/2014/main" val="2949532591"/>
                    </a:ext>
                  </a:extLst>
                </a:gridCol>
                <a:gridCol w="656034">
                  <a:extLst>
                    <a:ext uri="{9D8B030D-6E8A-4147-A177-3AD203B41FA5}">
                      <a16:colId xmlns:a16="http://schemas.microsoft.com/office/drawing/2014/main" val="1465172542"/>
                    </a:ext>
                  </a:extLst>
                </a:gridCol>
                <a:gridCol w="645280">
                  <a:extLst>
                    <a:ext uri="{9D8B030D-6E8A-4147-A177-3AD203B41FA5}">
                      <a16:colId xmlns:a16="http://schemas.microsoft.com/office/drawing/2014/main" val="397457120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83592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036245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7.426.218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7.278.089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-148.129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2.371.134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8125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5.847.287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5.739.825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-107.462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1.903.638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1239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1.442.779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1.404.429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-38.350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392.131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3231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65.431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5587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65.431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2552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136.152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133.835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-2.317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511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7615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034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2569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128.429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128.429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490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18864" y="746877"/>
            <a:ext cx="8084263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09. PROGRAMA 01: SERVICIO NACIONAL DE TURISMO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A9735F2C-AB68-408B-BDD6-DA3D22F4857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87365" y="1403248"/>
            <a:ext cx="8115762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F62D959-3BEE-4ED4-80BC-412948C1D6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358793"/>
              </p:ext>
            </p:extLst>
          </p:nvPr>
        </p:nvGraphicFramePr>
        <p:xfrm>
          <a:off x="518864" y="1767322"/>
          <a:ext cx="8084267" cy="2711717"/>
        </p:xfrm>
        <a:graphic>
          <a:graphicData uri="http://schemas.openxmlformats.org/drawingml/2006/table">
            <a:tbl>
              <a:tblPr/>
              <a:tblGrid>
                <a:gridCol w="270921">
                  <a:extLst>
                    <a:ext uri="{9D8B030D-6E8A-4147-A177-3AD203B41FA5}">
                      <a16:colId xmlns:a16="http://schemas.microsoft.com/office/drawing/2014/main" val="4072635779"/>
                    </a:ext>
                  </a:extLst>
                </a:gridCol>
                <a:gridCol w="270921">
                  <a:extLst>
                    <a:ext uri="{9D8B030D-6E8A-4147-A177-3AD203B41FA5}">
                      <a16:colId xmlns:a16="http://schemas.microsoft.com/office/drawing/2014/main" val="3137247247"/>
                    </a:ext>
                  </a:extLst>
                </a:gridCol>
                <a:gridCol w="270921">
                  <a:extLst>
                    <a:ext uri="{9D8B030D-6E8A-4147-A177-3AD203B41FA5}">
                      <a16:colId xmlns:a16="http://schemas.microsoft.com/office/drawing/2014/main" val="767481074"/>
                    </a:ext>
                  </a:extLst>
                </a:gridCol>
                <a:gridCol w="3055981">
                  <a:extLst>
                    <a:ext uri="{9D8B030D-6E8A-4147-A177-3AD203B41FA5}">
                      <a16:colId xmlns:a16="http://schemas.microsoft.com/office/drawing/2014/main" val="3660984568"/>
                    </a:ext>
                  </a:extLst>
                </a:gridCol>
                <a:gridCol w="726067">
                  <a:extLst>
                    <a:ext uri="{9D8B030D-6E8A-4147-A177-3AD203B41FA5}">
                      <a16:colId xmlns:a16="http://schemas.microsoft.com/office/drawing/2014/main" val="2224628339"/>
                    </a:ext>
                  </a:extLst>
                </a:gridCol>
                <a:gridCol w="726067">
                  <a:extLst>
                    <a:ext uri="{9D8B030D-6E8A-4147-A177-3AD203B41FA5}">
                      <a16:colId xmlns:a16="http://schemas.microsoft.com/office/drawing/2014/main" val="623472268"/>
                    </a:ext>
                  </a:extLst>
                </a:gridCol>
                <a:gridCol w="726067">
                  <a:extLst>
                    <a:ext uri="{9D8B030D-6E8A-4147-A177-3AD203B41FA5}">
                      <a16:colId xmlns:a16="http://schemas.microsoft.com/office/drawing/2014/main" val="987068361"/>
                    </a:ext>
                  </a:extLst>
                </a:gridCol>
                <a:gridCol w="726067">
                  <a:extLst>
                    <a:ext uri="{9D8B030D-6E8A-4147-A177-3AD203B41FA5}">
                      <a16:colId xmlns:a16="http://schemas.microsoft.com/office/drawing/2014/main" val="2557617594"/>
                    </a:ext>
                  </a:extLst>
                </a:gridCol>
                <a:gridCol w="661046">
                  <a:extLst>
                    <a:ext uri="{9D8B030D-6E8A-4147-A177-3AD203B41FA5}">
                      <a16:colId xmlns:a16="http://schemas.microsoft.com/office/drawing/2014/main" val="1179815608"/>
                    </a:ext>
                  </a:extLst>
                </a:gridCol>
                <a:gridCol w="650209">
                  <a:extLst>
                    <a:ext uri="{9D8B030D-6E8A-4147-A177-3AD203B41FA5}">
                      <a16:colId xmlns:a16="http://schemas.microsoft.com/office/drawing/2014/main" val="115649494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668331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42487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21.327.213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21.002.567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-324.646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4.486.300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0703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8.878.307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8.783.456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-94.851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2.839.211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3938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2.244.614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2.106.342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-138.272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418.236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1837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9.637.189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9.637.189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432.672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36357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9.637.189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9.637.189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432.672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8030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Vacaciones Tercera y Cuarta Edad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5.757.845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5.757.845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149.930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2962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Giras de Estudio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2.463.955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2.463.955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568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Turismo Familiar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1.415.389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1.415.389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266.843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7819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6910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3188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567.103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475.580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-91.523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102.412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85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40.322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28.225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-12.097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1454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218.583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153.008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-65.575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9739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46.170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32.319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-13.851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4956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262.028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262.028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102.135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1439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243.769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67881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243.769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503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7247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 idx="4294967295"/>
          </p:nvPr>
        </p:nvSpPr>
        <p:spPr>
          <a:xfrm>
            <a:off x="461944" y="821683"/>
            <a:ext cx="8267717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 MINISTERIO DE ECONOMÍA, FOMENTO Y TURISMO</a:t>
            </a:r>
          </a:p>
        </p:txBody>
      </p:sp>
      <p:sp>
        <p:nvSpPr>
          <p:cNvPr id="9" name="3 Marcador de pie de página">
            <a:extLst>
              <a:ext uri="{FF2B5EF4-FFF2-40B4-BE49-F238E27FC236}">
                <a16:creationId xmlns:a16="http://schemas.microsoft.com/office/drawing/2014/main" id="{1BC6C46F-CA3F-4B2F-B80B-A27797E20F9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96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BFB18F9-2357-4C52-B6B9-432C3019D1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2454751"/>
              </p:ext>
            </p:extLst>
          </p:nvPr>
        </p:nvGraphicFramePr>
        <p:xfrm>
          <a:off x="486000" y="1772816"/>
          <a:ext cx="4086000" cy="261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C0D3533D-62FA-40D7-9787-6877687269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1198083"/>
              </p:ext>
            </p:extLst>
          </p:nvPr>
        </p:nvGraphicFramePr>
        <p:xfrm>
          <a:off x="4629600" y="1772816"/>
          <a:ext cx="4086000" cy="261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66940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18864" y="816710"/>
            <a:ext cx="8089616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09. PROGRAMA 03: PROGRAMA DE PROMOCIÓN INTERNACIONAL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89ED83A1-EF2A-4A8A-A1FF-356B0F6884A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5520" y="1464885"/>
            <a:ext cx="807296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6BF752E-B60C-4279-A6B0-1C52A6FB22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367073"/>
              </p:ext>
            </p:extLst>
          </p:nvPr>
        </p:nvGraphicFramePr>
        <p:xfrm>
          <a:off x="513806" y="1840298"/>
          <a:ext cx="8089614" cy="1316213"/>
        </p:xfrm>
        <a:graphic>
          <a:graphicData uri="http://schemas.openxmlformats.org/drawingml/2006/table">
            <a:tbl>
              <a:tblPr/>
              <a:tblGrid>
                <a:gridCol w="271100">
                  <a:extLst>
                    <a:ext uri="{9D8B030D-6E8A-4147-A177-3AD203B41FA5}">
                      <a16:colId xmlns:a16="http://schemas.microsoft.com/office/drawing/2014/main" val="1606283427"/>
                    </a:ext>
                  </a:extLst>
                </a:gridCol>
                <a:gridCol w="271100">
                  <a:extLst>
                    <a:ext uri="{9D8B030D-6E8A-4147-A177-3AD203B41FA5}">
                      <a16:colId xmlns:a16="http://schemas.microsoft.com/office/drawing/2014/main" val="2650189378"/>
                    </a:ext>
                  </a:extLst>
                </a:gridCol>
                <a:gridCol w="271100">
                  <a:extLst>
                    <a:ext uri="{9D8B030D-6E8A-4147-A177-3AD203B41FA5}">
                      <a16:colId xmlns:a16="http://schemas.microsoft.com/office/drawing/2014/main" val="1142375749"/>
                    </a:ext>
                  </a:extLst>
                </a:gridCol>
                <a:gridCol w="3058004">
                  <a:extLst>
                    <a:ext uri="{9D8B030D-6E8A-4147-A177-3AD203B41FA5}">
                      <a16:colId xmlns:a16="http://schemas.microsoft.com/office/drawing/2014/main" val="3196668330"/>
                    </a:ext>
                  </a:extLst>
                </a:gridCol>
                <a:gridCol w="726547">
                  <a:extLst>
                    <a:ext uri="{9D8B030D-6E8A-4147-A177-3AD203B41FA5}">
                      <a16:colId xmlns:a16="http://schemas.microsoft.com/office/drawing/2014/main" val="1554669550"/>
                    </a:ext>
                  </a:extLst>
                </a:gridCol>
                <a:gridCol w="726547">
                  <a:extLst>
                    <a:ext uri="{9D8B030D-6E8A-4147-A177-3AD203B41FA5}">
                      <a16:colId xmlns:a16="http://schemas.microsoft.com/office/drawing/2014/main" val="3523905830"/>
                    </a:ext>
                  </a:extLst>
                </a:gridCol>
                <a:gridCol w="726547">
                  <a:extLst>
                    <a:ext uri="{9D8B030D-6E8A-4147-A177-3AD203B41FA5}">
                      <a16:colId xmlns:a16="http://schemas.microsoft.com/office/drawing/2014/main" val="792730269"/>
                    </a:ext>
                  </a:extLst>
                </a:gridCol>
                <a:gridCol w="726547">
                  <a:extLst>
                    <a:ext uri="{9D8B030D-6E8A-4147-A177-3AD203B41FA5}">
                      <a16:colId xmlns:a16="http://schemas.microsoft.com/office/drawing/2014/main" val="3800237526"/>
                    </a:ext>
                  </a:extLst>
                </a:gridCol>
                <a:gridCol w="661483">
                  <a:extLst>
                    <a:ext uri="{9D8B030D-6E8A-4147-A177-3AD203B41FA5}">
                      <a16:colId xmlns:a16="http://schemas.microsoft.com/office/drawing/2014/main" val="1122851701"/>
                    </a:ext>
                  </a:extLst>
                </a:gridCol>
                <a:gridCol w="650639">
                  <a:extLst>
                    <a:ext uri="{9D8B030D-6E8A-4147-A177-3AD203B41FA5}">
                      <a16:colId xmlns:a16="http://schemas.microsoft.com/office/drawing/2014/main" val="51497155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542199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685554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9.287.350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9.000.554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-286.796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601.650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8468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814.497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777.890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-36.607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239.585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1712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8.381.518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8.131.329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-250.189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350.310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1748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91.335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91.335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3933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91.335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91.335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6170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8389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8992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28176" y="720783"/>
            <a:ext cx="808764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16. PROGRAMA 01: SERVICIO DE COOPERACIÓN TÉCNICA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BAEE9349-7142-4AD2-A513-0223530A1C7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8176" y="1425475"/>
            <a:ext cx="8087648" cy="3015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02064D7-8D8F-4FA3-948F-FF282149FE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580759"/>
              </p:ext>
            </p:extLst>
          </p:nvPr>
        </p:nvGraphicFramePr>
        <p:xfrm>
          <a:off x="528176" y="1727008"/>
          <a:ext cx="8087649" cy="3599765"/>
        </p:xfrm>
        <a:graphic>
          <a:graphicData uri="http://schemas.openxmlformats.org/drawingml/2006/table">
            <a:tbl>
              <a:tblPr/>
              <a:tblGrid>
                <a:gridCol w="271034">
                  <a:extLst>
                    <a:ext uri="{9D8B030D-6E8A-4147-A177-3AD203B41FA5}">
                      <a16:colId xmlns:a16="http://schemas.microsoft.com/office/drawing/2014/main" val="2727944739"/>
                    </a:ext>
                  </a:extLst>
                </a:gridCol>
                <a:gridCol w="271034">
                  <a:extLst>
                    <a:ext uri="{9D8B030D-6E8A-4147-A177-3AD203B41FA5}">
                      <a16:colId xmlns:a16="http://schemas.microsoft.com/office/drawing/2014/main" val="1777976319"/>
                    </a:ext>
                  </a:extLst>
                </a:gridCol>
                <a:gridCol w="271034">
                  <a:extLst>
                    <a:ext uri="{9D8B030D-6E8A-4147-A177-3AD203B41FA5}">
                      <a16:colId xmlns:a16="http://schemas.microsoft.com/office/drawing/2014/main" val="548940720"/>
                    </a:ext>
                  </a:extLst>
                </a:gridCol>
                <a:gridCol w="3057260">
                  <a:extLst>
                    <a:ext uri="{9D8B030D-6E8A-4147-A177-3AD203B41FA5}">
                      <a16:colId xmlns:a16="http://schemas.microsoft.com/office/drawing/2014/main" val="894503672"/>
                    </a:ext>
                  </a:extLst>
                </a:gridCol>
                <a:gridCol w="726371">
                  <a:extLst>
                    <a:ext uri="{9D8B030D-6E8A-4147-A177-3AD203B41FA5}">
                      <a16:colId xmlns:a16="http://schemas.microsoft.com/office/drawing/2014/main" val="4220718975"/>
                    </a:ext>
                  </a:extLst>
                </a:gridCol>
                <a:gridCol w="726371">
                  <a:extLst>
                    <a:ext uri="{9D8B030D-6E8A-4147-A177-3AD203B41FA5}">
                      <a16:colId xmlns:a16="http://schemas.microsoft.com/office/drawing/2014/main" val="424793181"/>
                    </a:ext>
                  </a:extLst>
                </a:gridCol>
                <a:gridCol w="726371">
                  <a:extLst>
                    <a:ext uri="{9D8B030D-6E8A-4147-A177-3AD203B41FA5}">
                      <a16:colId xmlns:a16="http://schemas.microsoft.com/office/drawing/2014/main" val="1574518348"/>
                    </a:ext>
                  </a:extLst>
                </a:gridCol>
                <a:gridCol w="726371">
                  <a:extLst>
                    <a:ext uri="{9D8B030D-6E8A-4147-A177-3AD203B41FA5}">
                      <a16:colId xmlns:a16="http://schemas.microsoft.com/office/drawing/2014/main" val="2421583321"/>
                    </a:ext>
                  </a:extLst>
                </a:gridCol>
                <a:gridCol w="661322">
                  <a:extLst>
                    <a:ext uri="{9D8B030D-6E8A-4147-A177-3AD203B41FA5}">
                      <a16:colId xmlns:a16="http://schemas.microsoft.com/office/drawing/2014/main" val="75582340"/>
                    </a:ext>
                  </a:extLst>
                </a:gridCol>
                <a:gridCol w="650481">
                  <a:extLst>
                    <a:ext uri="{9D8B030D-6E8A-4147-A177-3AD203B41FA5}">
                      <a16:colId xmlns:a16="http://schemas.microsoft.com/office/drawing/2014/main" val="871080108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928815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77923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55.783.946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90.450.329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34.666.383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42.716.152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0404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9.394.328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9.302.567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-91.761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3.232.312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5746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2.216.812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2.204.312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574.650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30259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145.022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145.022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327.974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8786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145.022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145.022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327.974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3557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43.486.391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78.309.897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34.823.506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36.091.064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1749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43.486.391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78.309.897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34.823.506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36.091.064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6462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Competitividad de la MIPE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14.206.119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14.206.119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3.481.431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9840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Emprendedores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6.019.481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5.816.987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-202.494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1.324.316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7363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Dirigido a Grupos de Empresas Asociatividad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7.551.642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7.551.642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667.452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8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Desarrollo Empresarial en los Territorios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15.478.289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15.478.289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3.248.415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7777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Especiales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230.860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35.256.860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35.026.000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27.369.450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11855,4%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87705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2.238.545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71302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2.238.545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22522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3571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7359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541.393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488.531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-52.862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64.514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2007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36.005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25.203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-10.802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8637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15.390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-4.617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3930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08956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119.681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83.777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-35.904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5156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365.187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365.187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46.843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6473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186.621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1429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186.621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85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49733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37666" y="778453"/>
            <a:ext cx="8066782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19. PROGRAMA 01: COMITÉ INNOVA CHILE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07327966-E8D5-486A-8FA3-E5770309686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46328" y="1416576"/>
            <a:ext cx="8066782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F8516BF-1958-4DA1-9250-E567A7DD59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821651"/>
              </p:ext>
            </p:extLst>
          </p:nvPr>
        </p:nvGraphicFramePr>
        <p:xfrm>
          <a:off x="537666" y="1781701"/>
          <a:ext cx="8066780" cy="2838581"/>
        </p:xfrm>
        <a:graphic>
          <a:graphicData uri="http://schemas.openxmlformats.org/drawingml/2006/table">
            <a:tbl>
              <a:tblPr/>
              <a:tblGrid>
                <a:gridCol w="270335">
                  <a:extLst>
                    <a:ext uri="{9D8B030D-6E8A-4147-A177-3AD203B41FA5}">
                      <a16:colId xmlns:a16="http://schemas.microsoft.com/office/drawing/2014/main" val="606262495"/>
                    </a:ext>
                  </a:extLst>
                </a:gridCol>
                <a:gridCol w="270335">
                  <a:extLst>
                    <a:ext uri="{9D8B030D-6E8A-4147-A177-3AD203B41FA5}">
                      <a16:colId xmlns:a16="http://schemas.microsoft.com/office/drawing/2014/main" val="3087929935"/>
                    </a:ext>
                  </a:extLst>
                </a:gridCol>
                <a:gridCol w="270335">
                  <a:extLst>
                    <a:ext uri="{9D8B030D-6E8A-4147-A177-3AD203B41FA5}">
                      <a16:colId xmlns:a16="http://schemas.microsoft.com/office/drawing/2014/main" val="2350186715"/>
                    </a:ext>
                  </a:extLst>
                </a:gridCol>
                <a:gridCol w="3049372">
                  <a:extLst>
                    <a:ext uri="{9D8B030D-6E8A-4147-A177-3AD203B41FA5}">
                      <a16:colId xmlns:a16="http://schemas.microsoft.com/office/drawing/2014/main" val="3153745981"/>
                    </a:ext>
                  </a:extLst>
                </a:gridCol>
                <a:gridCol w="724496">
                  <a:extLst>
                    <a:ext uri="{9D8B030D-6E8A-4147-A177-3AD203B41FA5}">
                      <a16:colId xmlns:a16="http://schemas.microsoft.com/office/drawing/2014/main" val="1455923711"/>
                    </a:ext>
                  </a:extLst>
                </a:gridCol>
                <a:gridCol w="724496">
                  <a:extLst>
                    <a:ext uri="{9D8B030D-6E8A-4147-A177-3AD203B41FA5}">
                      <a16:colId xmlns:a16="http://schemas.microsoft.com/office/drawing/2014/main" val="2035177291"/>
                    </a:ext>
                  </a:extLst>
                </a:gridCol>
                <a:gridCol w="724496">
                  <a:extLst>
                    <a:ext uri="{9D8B030D-6E8A-4147-A177-3AD203B41FA5}">
                      <a16:colId xmlns:a16="http://schemas.microsoft.com/office/drawing/2014/main" val="2387848369"/>
                    </a:ext>
                  </a:extLst>
                </a:gridCol>
                <a:gridCol w="724496">
                  <a:extLst>
                    <a:ext uri="{9D8B030D-6E8A-4147-A177-3AD203B41FA5}">
                      <a16:colId xmlns:a16="http://schemas.microsoft.com/office/drawing/2014/main" val="3556259623"/>
                    </a:ext>
                  </a:extLst>
                </a:gridCol>
                <a:gridCol w="659616">
                  <a:extLst>
                    <a:ext uri="{9D8B030D-6E8A-4147-A177-3AD203B41FA5}">
                      <a16:colId xmlns:a16="http://schemas.microsoft.com/office/drawing/2014/main" val="3371161691"/>
                    </a:ext>
                  </a:extLst>
                </a:gridCol>
                <a:gridCol w="648803">
                  <a:extLst>
                    <a:ext uri="{9D8B030D-6E8A-4147-A177-3AD203B41FA5}">
                      <a16:colId xmlns:a16="http://schemas.microsoft.com/office/drawing/2014/main" val="381482553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27655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227109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34.687.368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34.550.112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-137.256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3.989.512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84504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2.158.535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2.041.456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-117.079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596.622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52514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759.069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738.892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-20.177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129.067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9572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45.350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453500,0%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453500,0%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470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45.350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453500,0%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453500,0%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2281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31.769.744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31.769.744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3.212.050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74477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31.769.744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31.769.744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3.212.050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20835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de Interés Público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1.368.305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1.368.305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6935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Empresarial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10.390.773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10.390.773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1.389.714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1442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Fomento de la Ciencia y la Tecnología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5.733.830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5.733.830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1.152.682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3191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Centros y Consorcios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2.929.125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2.929.125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238.829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564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Contratos de Impacto Social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7114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Crea y Valida Innovación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5.509.322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5.509.322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430.825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2160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Escala Innovación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5.741.389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5.741.389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3702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3963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84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8983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1579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92639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37391" y="717449"/>
            <a:ext cx="7995047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21. PROGRAMA 01: AGENCIA DE PROMOCIÓN DE LA INVERSIÓN EXTRANJERA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95C7DBE5-0B5F-46FF-B819-B9E553B64D7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8110" y="1578278"/>
            <a:ext cx="8079616" cy="3481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9C16198-74BE-4342-BBA8-9E28C5C77D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415829"/>
              </p:ext>
            </p:extLst>
          </p:nvPr>
        </p:nvGraphicFramePr>
        <p:xfrm>
          <a:off x="537391" y="1973420"/>
          <a:ext cx="7995048" cy="1950533"/>
        </p:xfrm>
        <a:graphic>
          <a:graphicData uri="http://schemas.openxmlformats.org/drawingml/2006/table">
            <a:tbl>
              <a:tblPr/>
              <a:tblGrid>
                <a:gridCol w="267931">
                  <a:extLst>
                    <a:ext uri="{9D8B030D-6E8A-4147-A177-3AD203B41FA5}">
                      <a16:colId xmlns:a16="http://schemas.microsoft.com/office/drawing/2014/main" val="338991656"/>
                    </a:ext>
                  </a:extLst>
                </a:gridCol>
                <a:gridCol w="267931">
                  <a:extLst>
                    <a:ext uri="{9D8B030D-6E8A-4147-A177-3AD203B41FA5}">
                      <a16:colId xmlns:a16="http://schemas.microsoft.com/office/drawing/2014/main" val="3651828301"/>
                    </a:ext>
                  </a:extLst>
                </a:gridCol>
                <a:gridCol w="267931">
                  <a:extLst>
                    <a:ext uri="{9D8B030D-6E8A-4147-A177-3AD203B41FA5}">
                      <a16:colId xmlns:a16="http://schemas.microsoft.com/office/drawing/2014/main" val="2868879194"/>
                    </a:ext>
                  </a:extLst>
                </a:gridCol>
                <a:gridCol w="3022256">
                  <a:extLst>
                    <a:ext uri="{9D8B030D-6E8A-4147-A177-3AD203B41FA5}">
                      <a16:colId xmlns:a16="http://schemas.microsoft.com/office/drawing/2014/main" val="3582826267"/>
                    </a:ext>
                  </a:extLst>
                </a:gridCol>
                <a:gridCol w="718054">
                  <a:extLst>
                    <a:ext uri="{9D8B030D-6E8A-4147-A177-3AD203B41FA5}">
                      <a16:colId xmlns:a16="http://schemas.microsoft.com/office/drawing/2014/main" val="3984735310"/>
                    </a:ext>
                  </a:extLst>
                </a:gridCol>
                <a:gridCol w="718054">
                  <a:extLst>
                    <a:ext uri="{9D8B030D-6E8A-4147-A177-3AD203B41FA5}">
                      <a16:colId xmlns:a16="http://schemas.microsoft.com/office/drawing/2014/main" val="3506477336"/>
                    </a:ext>
                  </a:extLst>
                </a:gridCol>
                <a:gridCol w="718054">
                  <a:extLst>
                    <a:ext uri="{9D8B030D-6E8A-4147-A177-3AD203B41FA5}">
                      <a16:colId xmlns:a16="http://schemas.microsoft.com/office/drawing/2014/main" val="4079316194"/>
                    </a:ext>
                  </a:extLst>
                </a:gridCol>
                <a:gridCol w="718054">
                  <a:extLst>
                    <a:ext uri="{9D8B030D-6E8A-4147-A177-3AD203B41FA5}">
                      <a16:colId xmlns:a16="http://schemas.microsoft.com/office/drawing/2014/main" val="1859407406"/>
                    </a:ext>
                  </a:extLst>
                </a:gridCol>
                <a:gridCol w="653750">
                  <a:extLst>
                    <a:ext uri="{9D8B030D-6E8A-4147-A177-3AD203B41FA5}">
                      <a16:colId xmlns:a16="http://schemas.microsoft.com/office/drawing/2014/main" val="2270544357"/>
                    </a:ext>
                  </a:extLst>
                </a:gridCol>
                <a:gridCol w="643033">
                  <a:extLst>
                    <a:ext uri="{9D8B030D-6E8A-4147-A177-3AD203B41FA5}">
                      <a16:colId xmlns:a16="http://schemas.microsoft.com/office/drawing/2014/main" val="321633100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48705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53124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5.063.831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4.938.921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-124.910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1.268.597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3767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2.967.785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2.904.306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-63.479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878.864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78621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1.325.787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1.290.546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-35.241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215.849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6352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682.959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682.959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170.740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0279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682.959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682.959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170.740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8654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Promoción de Exportaciones - PROCHILE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682.959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682.959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170.740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3680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2805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7056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87.300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61.110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-26.190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6979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15.698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-4.709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8467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71.602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50.121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-21.481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586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20706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39552" y="846660"/>
            <a:ext cx="8111093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23. PROGRAMA 01: INSTITUTO NACIONAL DE PROPIEDAD INDUSTRIAL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139E20BA-E3C4-40EF-AAD9-540F87F5795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24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6453" y="1548792"/>
            <a:ext cx="8111093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F12282C-4D38-46F0-B6F5-B2D15A9322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100019"/>
              </p:ext>
            </p:extLst>
          </p:nvPr>
        </p:nvGraphicFramePr>
        <p:xfrm>
          <a:off x="534382" y="1881909"/>
          <a:ext cx="8093165" cy="2074614"/>
        </p:xfrm>
        <a:graphic>
          <a:graphicData uri="http://schemas.openxmlformats.org/drawingml/2006/table">
            <a:tbl>
              <a:tblPr/>
              <a:tblGrid>
                <a:gridCol w="270856">
                  <a:extLst>
                    <a:ext uri="{9D8B030D-6E8A-4147-A177-3AD203B41FA5}">
                      <a16:colId xmlns:a16="http://schemas.microsoft.com/office/drawing/2014/main" val="387969404"/>
                    </a:ext>
                  </a:extLst>
                </a:gridCol>
                <a:gridCol w="270856">
                  <a:extLst>
                    <a:ext uri="{9D8B030D-6E8A-4147-A177-3AD203B41FA5}">
                      <a16:colId xmlns:a16="http://schemas.microsoft.com/office/drawing/2014/main" val="480467271"/>
                    </a:ext>
                  </a:extLst>
                </a:gridCol>
                <a:gridCol w="270856">
                  <a:extLst>
                    <a:ext uri="{9D8B030D-6E8A-4147-A177-3AD203B41FA5}">
                      <a16:colId xmlns:a16="http://schemas.microsoft.com/office/drawing/2014/main" val="909328387"/>
                    </a:ext>
                  </a:extLst>
                </a:gridCol>
                <a:gridCol w="3066084">
                  <a:extLst>
                    <a:ext uri="{9D8B030D-6E8A-4147-A177-3AD203B41FA5}">
                      <a16:colId xmlns:a16="http://schemas.microsoft.com/office/drawing/2014/main" val="1232090049"/>
                    </a:ext>
                  </a:extLst>
                </a:gridCol>
                <a:gridCol w="725893">
                  <a:extLst>
                    <a:ext uri="{9D8B030D-6E8A-4147-A177-3AD203B41FA5}">
                      <a16:colId xmlns:a16="http://schemas.microsoft.com/office/drawing/2014/main" val="1845289498"/>
                    </a:ext>
                  </a:extLst>
                </a:gridCol>
                <a:gridCol w="725893">
                  <a:extLst>
                    <a:ext uri="{9D8B030D-6E8A-4147-A177-3AD203B41FA5}">
                      <a16:colId xmlns:a16="http://schemas.microsoft.com/office/drawing/2014/main" val="2175018116"/>
                    </a:ext>
                  </a:extLst>
                </a:gridCol>
                <a:gridCol w="725893">
                  <a:extLst>
                    <a:ext uri="{9D8B030D-6E8A-4147-A177-3AD203B41FA5}">
                      <a16:colId xmlns:a16="http://schemas.microsoft.com/office/drawing/2014/main" val="363069849"/>
                    </a:ext>
                  </a:extLst>
                </a:gridCol>
                <a:gridCol w="725893">
                  <a:extLst>
                    <a:ext uri="{9D8B030D-6E8A-4147-A177-3AD203B41FA5}">
                      <a16:colId xmlns:a16="http://schemas.microsoft.com/office/drawing/2014/main" val="812893216"/>
                    </a:ext>
                  </a:extLst>
                </a:gridCol>
                <a:gridCol w="660888">
                  <a:extLst>
                    <a:ext uri="{9D8B030D-6E8A-4147-A177-3AD203B41FA5}">
                      <a16:colId xmlns:a16="http://schemas.microsoft.com/office/drawing/2014/main" val="2155926366"/>
                    </a:ext>
                  </a:extLst>
                </a:gridCol>
                <a:gridCol w="650053">
                  <a:extLst>
                    <a:ext uri="{9D8B030D-6E8A-4147-A177-3AD203B41FA5}">
                      <a16:colId xmlns:a16="http://schemas.microsoft.com/office/drawing/2014/main" val="2469106933"/>
                    </a:ext>
                  </a:extLst>
                </a:gridCol>
              </a:tblGrid>
              <a:tr h="12669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18" marR="7918" marT="79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18" marR="7918" marT="79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929807"/>
                  </a:ext>
                </a:extLst>
              </a:tr>
              <a:tr h="38800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046209"/>
                  </a:ext>
                </a:extLst>
              </a:tr>
              <a:tr h="166286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6.982.315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7.096.524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114.209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2.401.809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34,4%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33,8%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7085765"/>
                  </a:ext>
                </a:extLst>
              </a:tr>
              <a:tr h="126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5.891.147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5.829.368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-61.779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1.955.300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33,5%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685597"/>
                  </a:ext>
                </a:extLst>
              </a:tr>
              <a:tr h="126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940.501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1.115.894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175.393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205.282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21,8%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697190"/>
                  </a:ext>
                </a:extLst>
              </a:tr>
              <a:tr h="126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137.638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8435045"/>
                  </a:ext>
                </a:extLst>
              </a:tr>
              <a:tr h="126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137.638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708262"/>
                  </a:ext>
                </a:extLst>
              </a:tr>
              <a:tr h="126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150.667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151.262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595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4.983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616069"/>
                  </a:ext>
                </a:extLst>
              </a:tr>
              <a:tr h="126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20.045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20.045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36402"/>
                  </a:ext>
                </a:extLst>
              </a:tr>
              <a:tr h="126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10.810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10.810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799222"/>
                  </a:ext>
                </a:extLst>
              </a:tr>
              <a:tr h="126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50.884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61.158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10.274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1.337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049835"/>
                  </a:ext>
                </a:extLst>
              </a:tr>
              <a:tr h="126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99.783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59.249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-40.534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3.646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520353"/>
                  </a:ext>
                </a:extLst>
              </a:tr>
              <a:tr h="126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98.606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176949"/>
                  </a:ext>
                </a:extLst>
              </a:tr>
              <a:tr h="126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98.606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2616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18152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62107" y="702644"/>
            <a:ext cx="8043646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24. PROGRAMA 01: SUBSECRETARÍA DE TURISMO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E2EBC8CF-72D2-47FE-A899-F3857769AD1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25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62106" y="1340767"/>
            <a:ext cx="8043646" cy="327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C94C630-927C-4201-BF9E-DC69A9E911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716650"/>
              </p:ext>
            </p:extLst>
          </p:nvPr>
        </p:nvGraphicFramePr>
        <p:xfrm>
          <a:off x="562106" y="1718800"/>
          <a:ext cx="8043649" cy="2711717"/>
        </p:xfrm>
        <a:graphic>
          <a:graphicData uri="http://schemas.openxmlformats.org/drawingml/2006/table">
            <a:tbl>
              <a:tblPr/>
              <a:tblGrid>
                <a:gridCol w="269560">
                  <a:extLst>
                    <a:ext uri="{9D8B030D-6E8A-4147-A177-3AD203B41FA5}">
                      <a16:colId xmlns:a16="http://schemas.microsoft.com/office/drawing/2014/main" val="3858294492"/>
                    </a:ext>
                  </a:extLst>
                </a:gridCol>
                <a:gridCol w="269560">
                  <a:extLst>
                    <a:ext uri="{9D8B030D-6E8A-4147-A177-3AD203B41FA5}">
                      <a16:colId xmlns:a16="http://schemas.microsoft.com/office/drawing/2014/main" val="2010977011"/>
                    </a:ext>
                  </a:extLst>
                </a:gridCol>
                <a:gridCol w="269560">
                  <a:extLst>
                    <a:ext uri="{9D8B030D-6E8A-4147-A177-3AD203B41FA5}">
                      <a16:colId xmlns:a16="http://schemas.microsoft.com/office/drawing/2014/main" val="2782031127"/>
                    </a:ext>
                  </a:extLst>
                </a:gridCol>
                <a:gridCol w="3040627">
                  <a:extLst>
                    <a:ext uri="{9D8B030D-6E8A-4147-A177-3AD203B41FA5}">
                      <a16:colId xmlns:a16="http://schemas.microsoft.com/office/drawing/2014/main" val="1093021101"/>
                    </a:ext>
                  </a:extLst>
                </a:gridCol>
                <a:gridCol w="722419">
                  <a:extLst>
                    <a:ext uri="{9D8B030D-6E8A-4147-A177-3AD203B41FA5}">
                      <a16:colId xmlns:a16="http://schemas.microsoft.com/office/drawing/2014/main" val="3352873226"/>
                    </a:ext>
                  </a:extLst>
                </a:gridCol>
                <a:gridCol w="722419">
                  <a:extLst>
                    <a:ext uri="{9D8B030D-6E8A-4147-A177-3AD203B41FA5}">
                      <a16:colId xmlns:a16="http://schemas.microsoft.com/office/drawing/2014/main" val="3535535602"/>
                    </a:ext>
                  </a:extLst>
                </a:gridCol>
                <a:gridCol w="722419">
                  <a:extLst>
                    <a:ext uri="{9D8B030D-6E8A-4147-A177-3AD203B41FA5}">
                      <a16:colId xmlns:a16="http://schemas.microsoft.com/office/drawing/2014/main" val="1410010545"/>
                    </a:ext>
                  </a:extLst>
                </a:gridCol>
                <a:gridCol w="722419">
                  <a:extLst>
                    <a:ext uri="{9D8B030D-6E8A-4147-A177-3AD203B41FA5}">
                      <a16:colId xmlns:a16="http://schemas.microsoft.com/office/drawing/2014/main" val="4071314090"/>
                    </a:ext>
                  </a:extLst>
                </a:gridCol>
                <a:gridCol w="657724">
                  <a:extLst>
                    <a:ext uri="{9D8B030D-6E8A-4147-A177-3AD203B41FA5}">
                      <a16:colId xmlns:a16="http://schemas.microsoft.com/office/drawing/2014/main" val="2573012873"/>
                    </a:ext>
                  </a:extLst>
                </a:gridCol>
                <a:gridCol w="646942">
                  <a:extLst>
                    <a:ext uri="{9D8B030D-6E8A-4147-A177-3AD203B41FA5}">
                      <a16:colId xmlns:a16="http://schemas.microsoft.com/office/drawing/2014/main" val="213865122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297403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48621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4.799.969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4.744.195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-55.774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1.957.319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3332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1.245.027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1.218.772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-26.255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384.979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5736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1.042.952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1.015.229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-27.723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55.872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0606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2.300.805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2.300.805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1.118.920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8125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2.226.420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2.226.420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1.118.920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3894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Turístico Sustentable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2.226.420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2.226.420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1.118.920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1960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74.385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74.385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097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Mundial del Turismo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74.385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74.385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68343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104.625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4978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104.625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6770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-1.796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0953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-1.796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8204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205.200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205.200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3857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205.200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205.200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7489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Sociedad de Fomento Agrícola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205.200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205.200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9031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292.923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2286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292.923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5086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185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32141" y="685391"/>
            <a:ext cx="7957016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25. PROGRAMA 01: SUPERINTENDENCIA DE INSOLVENCIA Y REEMPRENDIMIENTO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ECE3D00E-0328-4E97-A756-DC95ECD4AF6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26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4389" y="1606523"/>
            <a:ext cx="8075222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856CDD9-2C8A-4C4F-B51B-172AD31748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214309"/>
              </p:ext>
            </p:extLst>
          </p:nvPr>
        </p:nvGraphicFramePr>
        <p:xfrm>
          <a:off x="532141" y="1971741"/>
          <a:ext cx="7957014" cy="2711717"/>
        </p:xfrm>
        <a:graphic>
          <a:graphicData uri="http://schemas.openxmlformats.org/drawingml/2006/table">
            <a:tbl>
              <a:tblPr/>
              <a:tblGrid>
                <a:gridCol w="266656">
                  <a:extLst>
                    <a:ext uri="{9D8B030D-6E8A-4147-A177-3AD203B41FA5}">
                      <a16:colId xmlns:a16="http://schemas.microsoft.com/office/drawing/2014/main" val="2221405799"/>
                    </a:ext>
                  </a:extLst>
                </a:gridCol>
                <a:gridCol w="266656">
                  <a:extLst>
                    <a:ext uri="{9D8B030D-6E8A-4147-A177-3AD203B41FA5}">
                      <a16:colId xmlns:a16="http://schemas.microsoft.com/office/drawing/2014/main" val="3976197292"/>
                    </a:ext>
                  </a:extLst>
                </a:gridCol>
                <a:gridCol w="266656">
                  <a:extLst>
                    <a:ext uri="{9D8B030D-6E8A-4147-A177-3AD203B41FA5}">
                      <a16:colId xmlns:a16="http://schemas.microsoft.com/office/drawing/2014/main" val="3470575339"/>
                    </a:ext>
                  </a:extLst>
                </a:gridCol>
                <a:gridCol w="3007879">
                  <a:extLst>
                    <a:ext uri="{9D8B030D-6E8A-4147-A177-3AD203B41FA5}">
                      <a16:colId xmlns:a16="http://schemas.microsoft.com/office/drawing/2014/main" val="3664004412"/>
                    </a:ext>
                  </a:extLst>
                </a:gridCol>
                <a:gridCol w="714638">
                  <a:extLst>
                    <a:ext uri="{9D8B030D-6E8A-4147-A177-3AD203B41FA5}">
                      <a16:colId xmlns:a16="http://schemas.microsoft.com/office/drawing/2014/main" val="509955337"/>
                    </a:ext>
                  </a:extLst>
                </a:gridCol>
                <a:gridCol w="714638">
                  <a:extLst>
                    <a:ext uri="{9D8B030D-6E8A-4147-A177-3AD203B41FA5}">
                      <a16:colId xmlns:a16="http://schemas.microsoft.com/office/drawing/2014/main" val="2106889045"/>
                    </a:ext>
                  </a:extLst>
                </a:gridCol>
                <a:gridCol w="714638">
                  <a:extLst>
                    <a:ext uri="{9D8B030D-6E8A-4147-A177-3AD203B41FA5}">
                      <a16:colId xmlns:a16="http://schemas.microsoft.com/office/drawing/2014/main" val="2662888515"/>
                    </a:ext>
                  </a:extLst>
                </a:gridCol>
                <a:gridCol w="714638">
                  <a:extLst>
                    <a:ext uri="{9D8B030D-6E8A-4147-A177-3AD203B41FA5}">
                      <a16:colId xmlns:a16="http://schemas.microsoft.com/office/drawing/2014/main" val="410323406"/>
                    </a:ext>
                  </a:extLst>
                </a:gridCol>
                <a:gridCol w="650641">
                  <a:extLst>
                    <a:ext uri="{9D8B030D-6E8A-4147-A177-3AD203B41FA5}">
                      <a16:colId xmlns:a16="http://schemas.microsoft.com/office/drawing/2014/main" val="3996783757"/>
                    </a:ext>
                  </a:extLst>
                </a:gridCol>
                <a:gridCol w="639974">
                  <a:extLst>
                    <a:ext uri="{9D8B030D-6E8A-4147-A177-3AD203B41FA5}">
                      <a16:colId xmlns:a16="http://schemas.microsoft.com/office/drawing/2014/main" val="128668909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8592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424647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6.500.915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6.379.153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-121.762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2.107.584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2613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4.600.773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4.561.345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-39.428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1.534.931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06775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849.413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826.835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-22.578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246.286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65260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851.533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851.533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314.366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3268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850.080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850.080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313.181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5529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Cumplimiento Artículo 37 del Libro IV del Código de Comercio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5.318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28461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Cumplimiento Artículo 40, Ley N° 20.720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844.762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844.762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313.181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0740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4838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Internacional de Reguladores por Insolvencia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2164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8459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6254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383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199.186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139.430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-59.756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82477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4983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880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41.553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29.087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-12.466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1600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151.252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105.876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-45.376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2394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61403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75423" y="690942"/>
            <a:ext cx="7957016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26. PROGRAMA 01: INSTITUTO NACIONAL DESARROLLO SUSTENTABLE PESCA ARTESANAL Y ACUICULTURA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ECE3D00E-0328-4E97-A756-DC95ECD4AF6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27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4389" y="1606523"/>
            <a:ext cx="8075222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107FE1C-79F4-455B-AD2C-EEF2D980B1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723559"/>
              </p:ext>
            </p:extLst>
          </p:nvPr>
        </p:nvGraphicFramePr>
        <p:xfrm>
          <a:off x="575423" y="1996114"/>
          <a:ext cx="7957014" cy="2331125"/>
        </p:xfrm>
        <a:graphic>
          <a:graphicData uri="http://schemas.openxmlformats.org/drawingml/2006/table">
            <a:tbl>
              <a:tblPr/>
              <a:tblGrid>
                <a:gridCol w="266656">
                  <a:extLst>
                    <a:ext uri="{9D8B030D-6E8A-4147-A177-3AD203B41FA5}">
                      <a16:colId xmlns:a16="http://schemas.microsoft.com/office/drawing/2014/main" val="3843150965"/>
                    </a:ext>
                  </a:extLst>
                </a:gridCol>
                <a:gridCol w="266656">
                  <a:extLst>
                    <a:ext uri="{9D8B030D-6E8A-4147-A177-3AD203B41FA5}">
                      <a16:colId xmlns:a16="http://schemas.microsoft.com/office/drawing/2014/main" val="1564922360"/>
                    </a:ext>
                  </a:extLst>
                </a:gridCol>
                <a:gridCol w="266656">
                  <a:extLst>
                    <a:ext uri="{9D8B030D-6E8A-4147-A177-3AD203B41FA5}">
                      <a16:colId xmlns:a16="http://schemas.microsoft.com/office/drawing/2014/main" val="2682035099"/>
                    </a:ext>
                  </a:extLst>
                </a:gridCol>
                <a:gridCol w="3007879">
                  <a:extLst>
                    <a:ext uri="{9D8B030D-6E8A-4147-A177-3AD203B41FA5}">
                      <a16:colId xmlns:a16="http://schemas.microsoft.com/office/drawing/2014/main" val="593901025"/>
                    </a:ext>
                  </a:extLst>
                </a:gridCol>
                <a:gridCol w="714638">
                  <a:extLst>
                    <a:ext uri="{9D8B030D-6E8A-4147-A177-3AD203B41FA5}">
                      <a16:colId xmlns:a16="http://schemas.microsoft.com/office/drawing/2014/main" val="3743040582"/>
                    </a:ext>
                  </a:extLst>
                </a:gridCol>
                <a:gridCol w="714638">
                  <a:extLst>
                    <a:ext uri="{9D8B030D-6E8A-4147-A177-3AD203B41FA5}">
                      <a16:colId xmlns:a16="http://schemas.microsoft.com/office/drawing/2014/main" val="2127766318"/>
                    </a:ext>
                  </a:extLst>
                </a:gridCol>
                <a:gridCol w="714638">
                  <a:extLst>
                    <a:ext uri="{9D8B030D-6E8A-4147-A177-3AD203B41FA5}">
                      <a16:colId xmlns:a16="http://schemas.microsoft.com/office/drawing/2014/main" val="2706041471"/>
                    </a:ext>
                  </a:extLst>
                </a:gridCol>
                <a:gridCol w="714638">
                  <a:extLst>
                    <a:ext uri="{9D8B030D-6E8A-4147-A177-3AD203B41FA5}">
                      <a16:colId xmlns:a16="http://schemas.microsoft.com/office/drawing/2014/main" val="146575340"/>
                    </a:ext>
                  </a:extLst>
                </a:gridCol>
                <a:gridCol w="650641">
                  <a:extLst>
                    <a:ext uri="{9D8B030D-6E8A-4147-A177-3AD203B41FA5}">
                      <a16:colId xmlns:a16="http://schemas.microsoft.com/office/drawing/2014/main" val="1266700254"/>
                    </a:ext>
                  </a:extLst>
                </a:gridCol>
                <a:gridCol w="639974">
                  <a:extLst>
                    <a:ext uri="{9D8B030D-6E8A-4147-A177-3AD203B41FA5}">
                      <a16:colId xmlns:a16="http://schemas.microsoft.com/office/drawing/2014/main" val="380894204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4385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02977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18.045.740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17.864.209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-181.531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3.550.951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3548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1.761.790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1.706.710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-55.080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48.619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9851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662.173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644.572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-17.601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147.140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52520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10.285.174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10.285.174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1.044.391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93058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10.285.174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10.285.174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1.044.391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2435345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Apoyo a la Pesca Artesanal y Acuicultura de Pequeña Escala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9.421.996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9.421.996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787.685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5176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Repoblamiento de Algas Art.12 Ley N° 20.925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863.178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863.178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256.706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16425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1.820.820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6766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362.833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253.983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-108.850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185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4.973.770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4.973.770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481.175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65712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4.973.770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4.973.770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481.175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693957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Apoyo a la Pesca Artesanal y Acuicultura de Pequeña Escala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4.973.770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4.973.770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481.175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1335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5347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3 Marcador de pie de página">
            <a:extLst>
              <a:ext uri="{FF2B5EF4-FFF2-40B4-BE49-F238E27FC236}">
                <a16:creationId xmlns:a16="http://schemas.microsoft.com/office/drawing/2014/main" id="{26D5044B-1995-44F2-BAD7-049A88190A8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591815" y="980728"/>
            <a:ext cx="7960370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ABRIL DE 2020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 MINISTERIO DE ECONOMÍA, FOMENTO Y TURISMO</a:t>
            </a:r>
          </a:p>
        </p:txBody>
      </p:sp>
      <p:graphicFrame>
        <p:nvGraphicFramePr>
          <p:cNvPr id="7" name="2 Gráfico">
            <a:extLst>
              <a:ext uri="{FF2B5EF4-FFF2-40B4-BE49-F238E27FC236}">
                <a16:creationId xmlns:a16="http://schemas.microsoft.com/office/drawing/2014/main" id="{07E64580-E7A6-4D61-803A-558CCE8D2D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9441615"/>
              </p:ext>
            </p:extLst>
          </p:nvPr>
        </p:nvGraphicFramePr>
        <p:xfrm>
          <a:off x="1188000" y="2056314"/>
          <a:ext cx="6768000" cy="372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8330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531479" y="975417"/>
            <a:ext cx="807296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ABRIL DE 2020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 MINISTERIO DE ECONOMÍA, FOMENTO Y TURISMO</a:t>
            </a:r>
          </a:p>
        </p:txBody>
      </p:sp>
      <p:sp>
        <p:nvSpPr>
          <p:cNvPr id="6" name="3 Marcador de pie de página">
            <a:extLst>
              <a:ext uri="{FF2B5EF4-FFF2-40B4-BE49-F238E27FC236}">
                <a16:creationId xmlns:a16="http://schemas.microsoft.com/office/drawing/2014/main" id="{4A984C97-EB6C-467B-83FF-4C80884FA812}"/>
              </a:ext>
            </a:extLst>
          </p:cNvPr>
          <p:cNvSpPr txBox="1">
            <a:spLocks/>
          </p:cNvSpPr>
          <p:nvPr/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/>
              <a:t>Fuente</a:t>
            </a:r>
            <a:r>
              <a:rPr lang="es-CL" sz="1050"/>
              <a:t>: Elaboración propia en base a Informes de ejecución presupuestaria mensual de DIPRES.</a:t>
            </a:r>
            <a:endParaRPr lang="es-CL" sz="1050" dirty="0"/>
          </a:p>
        </p:txBody>
      </p:sp>
      <p:graphicFrame>
        <p:nvGraphicFramePr>
          <p:cNvPr id="8" name="1 Gráfico">
            <a:extLst>
              <a:ext uri="{FF2B5EF4-FFF2-40B4-BE49-F238E27FC236}">
                <a16:creationId xmlns:a16="http://schemas.microsoft.com/office/drawing/2014/main" id="{5DEE9E19-4B2C-479D-89DB-FF54FBE7F2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4156858"/>
              </p:ext>
            </p:extLst>
          </p:nvPr>
        </p:nvGraphicFramePr>
        <p:xfrm>
          <a:off x="1183963" y="1988840"/>
          <a:ext cx="6768000" cy="372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9342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 idx="4294967295"/>
          </p:nvPr>
        </p:nvSpPr>
        <p:spPr>
          <a:xfrm>
            <a:off x="518864" y="756135"/>
            <a:ext cx="794156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 MINISTERIO DE ECONOMÍA, FOMENTO Y TURISMO</a:t>
            </a:r>
          </a:p>
        </p:txBody>
      </p:sp>
      <p:sp>
        <p:nvSpPr>
          <p:cNvPr id="7" name="3 Marcador de pie de página">
            <a:extLst>
              <a:ext uri="{FF2B5EF4-FFF2-40B4-BE49-F238E27FC236}">
                <a16:creationId xmlns:a16="http://schemas.microsoft.com/office/drawing/2014/main" id="{69B7CAF8-73C7-46B3-8306-CA07C224348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9560" y="1461492"/>
            <a:ext cx="8186736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CE7C6A0-E91E-4025-896F-CC7FB580A1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570388"/>
              </p:ext>
            </p:extLst>
          </p:nvPr>
        </p:nvGraphicFramePr>
        <p:xfrm>
          <a:off x="518864" y="1889368"/>
          <a:ext cx="7941568" cy="2325269"/>
        </p:xfrm>
        <a:graphic>
          <a:graphicData uri="http://schemas.openxmlformats.org/drawingml/2006/table">
            <a:tbl>
              <a:tblPr/>
              <a:tblGrid>
                <a:gridCol w="284848">
                  <a:extLst>
                    <a:ext uri="{9D8B030D-6E8A-4147-A177-3AD203B41FA5}">
                      <a16:colId xmlns:a16="http://schemas.microsoft.com/office/drawing/2014/main" val="177588496"/>
                    </a:ext>
                  </a:extLst>
                </a:gridCol>
                <a:gridCol w="3213088">
                  <a:extLst>
                    <a:ext uri="{9D8B030D-6E8A-4147-A177-3AD203B41FA5}">
                      <a16:colId xmlns:a16="http://schemas.microsoft.com/office/drawing/2014/main" val="3087238157"/>
                    </a:ext>
                  </a:extLst>
                </a:gridCol>
                <a:gridCol w="763393">
                  <a:extLst>
                    <a:ext uri="{9D8B030D-6E8A-4147-A177-3AD203B41FA5}">
                      <a16:colId xmlns:a16="http://schemas.microsoft.com/office/drawing/2014/main" val="2676388698"/>
                    </a:ext>
                  </a:extLst>
                </a:gridCol>
                <a:gridCol w="763393">
                  <a:extLst>
                    <a:ext uri="{9D8B030D-6E8A-4147-A177-3AD203B41FA5}">
                      <a16:colId xmlns:a16="http://schemas.microsoft.com/office/drawing/2014/main" val="1570760300"/>
                    </a:ext>
                  </a:extLst>
                </a:gridCol>
                <a:gridCol w="763393">
                  <a:extLst>
                    <a:ext uri="{9D8B030D-6E8A-4147-A177-3AD203B41FA5}">
                      <a16:colId xmlns:a16="http://schemas.microsoft.com/office/drawing/2014/main" val="2813499947"/>
                    </a:ext>
                  </a:extLst>
                </a:gridCol>
                <a:gridCol w="763393">
                  <a:extLst>
                    <a:ext uri="{9D8B030D-6E8A-4147-A177-3AD203B41FA5}">
                      <a16:colId xmlns:a16="http://schemas.microsoft.com/office/drawing/2014/main" val="2771397336"/>
                    </a:ext>
                  </a:extLst>
                </a:gridCol>
                <a:gridCol w="695030">
                  <a:extLst>
                    <a:ext uri="{9D8B030D-6E8A-4147-A177-3AD203B41FA5}">
                      <a16:colId xmlns:a16="http://schemas.microsoft.com/office/drawing/2014/main" val="2996393086"/>
                    </a:ext>
                  </a:extLst>
                </a:gridCol>
                <a:gridCol w="695030">
                  <a:extLst>
                    <a:ext uri="{9D8B030D-6E8A-4147-A177-3AD203B41FA5}">
                      <a16:colId xmlns:a16="http://schemas.microsoft.com/office/drawing/2014/main" val="4208273431"/>
                    </a:ext>
                  </a:extLst>
                </a:gridCol>
              </a:tblGrid>
              <a:tr h="13578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149601"/>
                  </a:ext>
                </a:extLst>
              </a:tr>
              <a:tr h="41583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2216245"/>
                  </a:ext>
                </a:extLst>
              </a:tr>
              <a:tr h="1442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1.116.958.491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1.143.593.479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26.634.988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332.045.764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84785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158.981.296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156.787.981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-2.193.315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50.042.578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31,9%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145170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51.012.284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49.851.848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-1.160.436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10.311.539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7027000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145.082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145.082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641.278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340147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331.063.121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365.342.499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34.279.378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82.733.688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847092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36.634.782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36.635.362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20.852.141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56,9%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56,9%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161933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70.667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235556,7%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235556,7%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075312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19.903.469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15.526.531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-4.376.938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817.253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785165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392.692.810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392.692.810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142.076.868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9776613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1.315.494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1.315.494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3747876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108.595.634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108.595.634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17.516.307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262992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8.396.242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8.396.242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481.175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437853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8.218.247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8.303.966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85.719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6.502.270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79,1%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9694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 idx="4294967295"/>
          </p:nvPr>
        </p:nvSpPr>
        <p:spPr>
          <a:xfrm>
            <a:off x="558518" y="663449"/>
            <a:ext cx="776705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 RESUMEN POR CAPÍTULOS</a:t>
            </a:r>
          </a:p>
        </p:txBody>
      </p:sp>
      <p:sp>
        <p:nvSpPr>
          <p:cNvPr id="9" name="3 Marcador de pie de página">
            <a:extLst>
              <a:ext uri="{FF2B5EF4-FFF2-40B4-BE49-F238E27FC236}">
                <a16:creationId xmlns:a16="http://schemas.microsoft.com/office/drawing/2014/main" id="{2291C210-334E-4AD4-BF9B-5F9F4F8CFAA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58518" y="6237312"/>
            <a:ext cx="822044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58518" y="1301572"/>
            <a:ext cx="8220440" cy="3674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C2DCB41-C984-4C99-85B7-15D562FFA0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080949"/>
              </p:ext>
            </p:extLst>
          </p:nvPr>
        </p:nvGraphicFramePr>
        <p:xfrm>
          <a:off x="558518" y="1694330"/>
          <a:ext cx="7767056" cy="4351332"/>
        </p:xfrm>
        <a:graphic>
          <a:graphicData uri="http://schemas.openxmlformats.org/drawingml/2006/table">
            <a:tbl>
              <a:tblPr/>
              <a:tblGrid>
                <a:gridCol w="257102">
                  <a:extLst>
                    <a:ext uri="{9D8B030D-6E8A-4147-A177-3AD203B41FA5}">
                      <a16:colId xmlns:a16="http://schemas.microsoft.com/office/drawing/2014/main" val="900879369"/>
                    </a:ext>
                  </a:extLst>
                </a:gridCol>
                <a:gridCol w="257102">
                  <a:extLst>
                    <a:ext uri="{9D8B030D-6E8A-4147-A177-3AD203B41FA5}">
                      <a16:colId xmlns:a16="http://schemas.microsoft.com/office/drawing/2014/main" val="530399385"/>
                    </a:ext>
                  </a:extLst>
                </a:gridCol>
                <a:gridCol w="2900111">
                  <a:extLst>
                    <a:ext uri="{9D8B030D-6E8A-4147-A177-3AD203B41FA5}">
                      <a16:colId xmlns:a16="http://schemas.microsoft.com/office/drawing/2014/main" val="3117263126"/>
                    </a:ext>
                  </a:extLst>
                </a:gridCol>
                <a:gridCol w="781591">
                  <a:extLst>
                    <a:ext uri="{9D8B030D-6E8A-4147-A177-3AD203B41FA5}">
                      <a16:colId xmlns:a16="http://schemas.microsoft.com/office/drawing/2014/main" val="958393285"/>
                    </a:ext>
                  </a:extLst>
                </a:gridCol>
                <a:gridCol w="781591">
                  <a:extLst>
                    <a:ext uri="{9D8B030D-6E8A-4147-A177-3AD203B41FA5}">
                      <a16:colId xmlns:a16="http://schemas.microsoft.com/office/drawing/2014/main" val="2750110226"/>
                    </a:ext>
                  </a:extLst>
                </a:gridCol>
                <a:gridCol w="763593">
                  <a:extLst>
                    <a:ext uri="{9D8B030D-6E8A-4147-A177-3AD203B41FA5}">
                      <a16:colId xmlns:a16="http://schemas.microsoft.com/office/drawing/2014/main" val="918037328"/>
                    </a:ext>
                  </a:extLst>
                </a:gridCol>
                <a:gridCol w="781591">
                  <a:extLst>
                    <a:ext uri="{9D8B030D-6E8A-4147-A177-3AD203B41FA5}">
                      <a16:colId xmlns:a16="http://schemas.microsoft.com/office/drawing/2014/main" val="1949091605"/>
                    </a:ext>
                  </a:extLst>
                </a:gridCol>
                <a:gridCol w="627330">
                  <a:extLst>
                    <a:ext uri="{9D8B030D-6E8A-4147-A177-3AD203B41FA5}">
                      <a16:colId xmlns:a16="http://schemas.microsoft.com/office/drawing/2014/main" val="3213846492"/>
                    </a:ext>
                  </a:extLst>
                </a:gridCol>
                <a:gridCol w="617045">
                  <a:extLst>
                    <a:ext uri="{9D8B030D-6E8A-4147-A177-3AD203B41FA5}">
                      <a16:colId xmlns:a16="http://schemas.microsoft.com/office/drawing/2014/main" val="2468344270"/>
                    </a:ext>
                  </a:extLst>
                </a:gridCol>
              </a:tblGrid>
              <a:tr h="11545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8324387"/>
                  </a:ext>
                </a:extLst>
              </a:tr>
              <a:tr h="353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Capítulos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8786261"/>
                  </a:ext>
                </a:extLst>
              </a:tr>
              <a:tr h="2525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Subsecretaria de Economía y Empresas de Menor Tamaño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83.270.689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82.993.475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-277.214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29.379.033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35,3%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35,4%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14921"/>
                  </a:ext>
                </a:extLst>
              </a:tr>
              <a:tr h="1154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Subsecretaria de Economía y Empresas de Menor Tamaño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41.487.518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41.210.654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-276.864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14.926.026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36,0%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36,2%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29680"/>
                  </a:ext>
                </a:extLst>
              </a:tr>
              <a:tr h="1154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Fondo de Innovación para Competitividad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41.783.171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41.782.821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14.453.007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34,6%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34,6%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1779302"/>
                  </a:ext>
                </a:extLst>
              </a:tr>
              <a:tr h="1154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Secretaria Ejecutiva Consejo Nacional de Innovación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0050044"/>
                  </a:ext>
                </a:extLst>
              </a:tr>
              <a:tr h="1154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Iniciativa Científica Millenium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423003"/>
                  </a:ext>
                </a:extLst>
              </a:tr>
              <a:tr h="1443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del Consumidor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15.208.467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14.794.866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-413.601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3.919.031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25,8%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26,5%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190255"/>
                  </a:ext>
                </a:extLst>
              </a:tr>
              <a:tr h="1443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Pesca y Acuicultura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44.830.065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41.838.341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-2.991.724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11.053.459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24,7%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26,4%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31374"/>
                  </a:ext>
                </a:extLst>
              </a:tr>
              <a:tr h="1154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Pesca y Acuicultura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44.830.065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41.838.341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-2.991.724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11.053.459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24,7%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26,4%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003484"/>
                  </a:ext>
                </a:extLst>
              </a:tr>
              <a:tr h="1154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Administración Pesquero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0803804"/>
                  </a:ext>
                </a:extLst>
              </a:tr>
              <a:tr h="1443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Pesca y Acuicultura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34.116.850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33.159.129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-957.721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10.666.531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31,3%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32,2%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2723716"/>
                  </a:ext>
                </a:extLst>
              </a:tr>
              <a:tr h="1443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Corporación de Fomento de la Producción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804.673.962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803.802.517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-871.445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215.417.929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26,8%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26,8%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35674"/>
                  </a:ext>
                </a:extLst>
              </a:tr>
              <a:tr h="1154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Corporación de Fomento de la Producción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768.384.033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767.512.588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-871.445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215.452.239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28,0%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28,1%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6774388"/>
                  </a:ext>
                </a:extLst>
              </a:tr>
              <a:tr h="1154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Ciencia y Tecnología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37.644.882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37.626.488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-18.394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305.451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7301736"/>
                  </a:ext>
                </a:extLst>
              </a:tr>
              <a:tr h="1443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Estadísticas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59.473.866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58.136.224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-1.337.642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17.051.508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28,7%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29,3%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1298823"/>
                  </a:ext>
                </a:extLst>
              </a:tr>
              <a:tr h="1154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Estadísticas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41.862.872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40.907.285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-955.587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14.134.428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33,8%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34,6%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78249"/>
                  </a:ext>
                </a:extLst>
              </a:tr>
              <a:tr h="1154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Censos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17.610.994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17.228.939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-382.055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2.917.080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16,9%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667711"/>
                  </a:ext>
                </a:extLst>
              </a:tr>
              <a:tr h="1443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Fiscalía Nacional Económica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7.426.218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7.278.089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-148.129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2.371.134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31,9%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32,6%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726756"/>
                  </a:ext>
                </a:extLst>
              </a:tr>
              <a:tr h="1443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Turismo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30.614.563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30.003.121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-611.442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5.087.950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17,0%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343312"/>
                  </a:ext>
                </a:extLst>
              </a:tr>
              <a:tr h="1154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Turismo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21.327.213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21.002.567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-324.646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4.486.300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976399"/>
                  </a:ext>
                </a:extLst>
              </a:tr>
              <a:tr h="1154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Promoción Internacional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9.287.350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9.000.554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-286.796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601.650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130078"/>
                  </a:ext>
                </a:extLst>
              </a:tr>
              <a:tr h="1443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Cooperación Técnica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55.783.946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90.450.329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34.666.383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42.716.152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76,6%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47,2%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084208"/>
                  </a:ext>
                </a:extLst>
              </a:tr>
              <a:tr h="1443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Innova Chile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34.687.368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34.550.112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-137.256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3.989.512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883614"/>
                  </a:ext>
                </a:extLst>
              </a:tr>
              <a:tr h="1443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Agencia de Promoción de la Inversión Extranjera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5.063.831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4.938.921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-124.910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1.268.597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25,1%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25,7%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478511"/>
                  </a:ext>
                </a:extLst>
              </a:tr>
              <a:tr h="1443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Propiedad Industrial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6.982.315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7.096.524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114.209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2.401.809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34,4%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33,8%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399819"/>
                  </a:ext>
                </a:extLst>
              </a:tr>
              <a:tr h="1443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Turismo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4.799.969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4.744.195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-55.774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1.957.319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40,8%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41,3%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067113"/>
                  </a:ext>
                </a:extLst>
              </a:tr>
              <a:tr h="2525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Insolvencia y Reemprendimiento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6.500.915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6.379.153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-121.762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2.107.584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32,4%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33,0%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592632"/>
                  </a:ext>
                </a:extLst>
              </a:tr>
              <a:tr h="2597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Desarrollo Sustentable Pesca Artesanal y Acuicultura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18.045.740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17.864.209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-181.531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3.550.951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19,7%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2051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 idx="4294967295"/>
          </p:nvPr>
        </p:nvSpPr>
        <p:spPr>
          <a:xfrm>
            <a:off x="584666" y="647693"/>
            <a:ext cx="7875764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01. PROGRAMA 01: SUBSECRETARÍA DE ECONOMÍA Y EMPRESAS DE MENOR TAMAÑO</a:t>
            </a:r>
          </a:p>
        </p:txBody>
      </p:sp>
      <p:sp>
        <p:nvSpPr>
          <p:cNvPr id="7" name="3 Marcador de pie de página">
            <a:extLst>
              <a:ext uri="{FF2B5EF4-FFF2-40B4-BE49-F238E27FC236}">
                <a16:creationId xmlns:a16="http://schemas.microsoft.com/office/drawing/2014/main" id="{020C5F97-02D6-45C8-89AE-7A1C3C1399E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69771" y="1521023"/>
            <a:ext cx="81593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0530B51-FFD4-414A-87DE-F5C48E3F9B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333405"/>
              </p:ext>
            </p:extLst>
          </p:nvPr>
        </p:nvGraphicFramePr>
        <p:xfrm>
          <a:off x="574379" y="1858981"/>
          <a:ext cx="7875763" cy="4351326"/>
        </p:xfrm>
        <a:graphic>
          <a:graphicData uri="http://schemas.openxmlformats.org/drawingml/2006/table">
            <a:tbl>
              <a:tblPr/>
              <a:tblGrid>
                <a:gridCol w="263934">
                  <a:extLst>
                    <a:ext uri="{9D8B030D-6E8A-4147-A177-3AD203B41FA5}">
                      <a16:colId xmlns:a16="http://schemas.microsoft.com/office/drawing/2014/main" val="1136898605"/>
                    </a:ext>
                  </a:extLst>
                </a:gridCol>
                <a:gridCol w="263934">
                  <a:extLst>
                    <a:ext uri="{9D8B030D-6E8A-4147-A177-3AD203B41FA5}">
                      <a16:colId xmlns:a16="http://schemas.microsoft.com/office/drawing/2014/main" val="2621408488"/>
                    </a:ext>
                  </a:extLst>
                </a:gridCol>
                <a:gridCol w="263934">
                  <a:extLst>
                    <a:ext uri="{9D8B030D-6E8A-4147-A177-3AD203B41FA5}">
                      <a16:colId xmlns:a16="http://schemas.microsoft.com/office/drawing/2014/main" val="150053976"/>
                    </a:ext>
                  </a:extLst>
                </a:gridCol>
                <a:gridCol w="2977165">
                  <a:extLst>
                    <a:ext uri="{9D8B030D-6E8A-4147-A177-3AD203B41FA5}">
                      <a16:colId xmlns:a16="http://schemas.microsoft.com/office/drawing/2014/main" val="2164519843"/>
                    </a:ext>
                  </a:extLst>
                </a:gridCol>
                <a:gridCol w="707340">
                  <a:extLst>
                    <a:ext uri="{9D8B030D-6E8A-4147-A177-3AD203B41FA5}">
                      <a16:colId xmlns:a16="http://schemas.microsoft.com/office/drawing/2014/main" val="2868910367"/>
                    </a:ext>
                  </a:extLst>
                </a:gridCol>
                <a:gridCol w="707340">
                  <a:extLst>
                    <a:ext uri="{9D8B030D-6E8A-4147-A177-3AD203B41FA5}">
                      <a16:colId xmlns:a16="http://schemas.microsoft.com/office/drawing/2014/main" val="3625341408"/>
                    </a:ext>
                  </a:extLst>
                </a:gridCol>
                <a:gridCol w="707340">
                  <a:extLst>
                    <a:ext uri="{9D8B030D-6E8A-4147-A177-3AD203B41FA5}">
                      <a16:colId xmlns:a16="http://schemas.microsoft.com/office/drawing/2014/main" val="1382255378"/>
                    </a:ext>
                  </a:extLst>
                </a:gridCol>
                <a:gridCol w="707340">
                  <a:extLst>
                    <a:ext uri="{9D8B030D-6E8A-4147-A177-3AD203B41FA5}">
                      <a16:colId xmlns:a16="http://schemas.microsoft.com/office/drawing/2014/main" val="976745218"/>
                    </a:ext>
                  </a:extLst>
                </a:gridCol>
                <a:gridCol w="643997">
                  <a:extLst>
                    <a:ext uri="{9D8B030D-6E8A-4147-A177-3AD203B41FA5}">
                      <a16:colId xmlns:a16="http://schemas.microsoft.com/office/drawing/2014/main" val="867684451"/>
                    </a:ext>
                  </a:extLst>
                </a:gridCol>
                <a:gridCol w="633439">
                  <a:extLst>
                    <a:ext uri="{9D8B030D-6E8A-4147-A177-3AD203B41FA5}">
                      <a16:colId xmlns:a16="http://schemas.microsoft.com/office/drawing/2014/main" val="1931281949"/>
                    </a:ext>
                  </a:extLst>
                </a:gridCol>
              </a:tblGrid>
              <a:tr h="11622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3990724"/>
                  </a:ext>
                </a:extLst>
              </a:tr>
              <a:tr h="35595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465461"/>
                  </a:ext>
                </a:extLst>
              </a:tr>
              <a:tr h="152551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41.487.518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41.210.654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-276.864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14.926.026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36,2%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9605020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8.822.748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8.700.651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-122.097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2.710.730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30,7%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31,2%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500116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2.271.118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2.271.118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542.464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23,9%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23,9%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524004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223054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079539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24.856.099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24.719.658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-136.441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8.226.403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33,1%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845115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18.799.976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18.799.976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6.674.046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35,5%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35,5%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066986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Normalización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367.152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367.152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157.152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42,8%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42,8%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033054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Fomento Pesquero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18.432.824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18.432.824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6.516.894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35,4%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35,4%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198251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347.039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347.039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272629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Estadísticas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347.039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347.039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816917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5.709.084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5.572.643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-136.441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1.552.357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27,9%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1285181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SEGPRES-Escritorio Empresa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2.073.993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2.073.993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788.271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8257345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472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Tribunal Arbitral de Propiedad Industrial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552.695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552.695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118.574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056967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477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Nacional de la Productividad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1.126.748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1.126.748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212.521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906964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611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Pymes Digitales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305.962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305.962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44.881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345862"/>
                  </a:ext>
                </a:extLst>
              </a:tr>
              <a:tr h="1234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612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 de Gestión de Proyectos Sustentables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841.433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741.433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-100.000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219.048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29,5%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93543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613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 de Productividad y Emprendimiento Nacional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580.883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544.442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-36.441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118.450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21,8%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776306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616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Unificado de Permisos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227.370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227.370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50.612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22,3%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22,3%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4910939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17.175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773185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17.175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612595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295.104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276.778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-18.326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35.335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803852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22.503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20.398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-2.105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20.398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90,6%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5833719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5.130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3.591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-1.539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2.698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52,6%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75,1%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6945356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6.977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4.884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-2.093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5.390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77,3%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110,4%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043301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41.963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29.374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-12.589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2981329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218.531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218.531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6.849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303381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5.242.439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5.242.439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3.393.919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64,7%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64,7%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736989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Interna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378.306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378.306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378.306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144461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4.265.866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4.265.866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2.399.149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56,2%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56,2%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916335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Interna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384.528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384.528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197.729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51,4%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51,4%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758708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213.739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213.739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160.668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75,2%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75,2%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306774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258.067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50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52324" y="707791"/>
            <a:ext cx="8049055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01. PROGRAMA 07: PROGRAMA FONDO DE INNOVACIÓN PARA LA COMPETITIVIDAD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17896A16-57B9-45C3-B69F-E6C553700C9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67544" y="6448251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43228" y="1582789"/>
            <a:ext cx="8058151" cy="2421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3DD1FFD-166E-4E4C-8F0F-4A2C5DBC79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282494"/>
              </p:ext>
            </p:extLst>
          </p:nvPr>
        </p:nvGraphicFramePr>
        <p:xfrm>
          <a:off x="543228" y="1916832"/>
          <a:ext cx="8058151" cy="2711717"/>
        </p:xfrm>
        <a:graphic>
          <a:graphicData uri="http://schemas.openxmlformats.org/drawingml/2006/table">
            <a:tbl>
              <a:tblPr/>
              <a:tblGrid>
                <a:gridCol w="270046">
                  <a:extLst>
                    <a:ext uri="{9D8B030D-6E8A-4147-A177-3AD203B41FA5}">
                      <a16:colId xmlns:a16="http://schemas.microsoft.com/office/drawing/2014/main" val="4035129951"/>
                    </a:ext>
                  </a:extLst>
                </a:gridCol>
                <a:gridCol w="270046">
                  <a:extLst>
                    <a:ext uri="{9D8B030D-6E8A-4147-A177-3AD203B41FA5}">
                      <a16:colId xmlns:a16="http://schemas.microsoft.com/office/drawing/2014/main" val="2118213510"/>
                    </a:ext>
                  </a:extLst>
                </a:gridCol>
                <a:gridCol w="270046">
                  <a:extLst>
                    <a:ext uri="{9D8B030D-6E8A-4147-A177-3AD203B41FA5}">
                      <a16:colId xmlns:a16="http://schemas.microsoft.com/office/drawing/2014/main" val="3817064678"/>
                    </a:ext>
                  </a:extLst>
                </a:gridCol>
                <a:gridCol w="3046110">
                  <a:extLst>
                    <a:ext uri="{9D8B030D-6E8A-4147-A177-3AD203B41FA5}">
                      <a16:colId xmlns:a16="http://schemas.microsoft.com/office/drawing/2014/main" val="1855903804"/>
                    </a:ext>
                  </a:extLst>
                </a:gridCol>
                <a:gridCol w="723721">
                  <a:extLst>
                    <a:ext uri="{9D8B030D-6E8A-4147-A177-3AD203B41FA5}">
                      <a16:colId xmlns:a16="http://schemas.microsoft.com/office/drawing/2014/main" val="3745323485"/>
                    </a:ext>
                  </a:extLst>
                </a:gridCol>
                <a:gridCol w="723721">
                  <a:extLst>
                    <a:ext uri="{9D8B030D-6E8A-4147-A177-3AD203B41FA5}">
                      <a16:colId xmlns:a16="http://schemas.microsoft.com/office/drawing/2014/main" val="144751877"/>
                    </a:ext>
                  </a:extLst>
                </a:gridCol>
                <a:gridCol w="723721">
                  <a:extLst>
                    <a:ext uri="{9D8B030D-6E8A-4147-A177-3AD203B41FA5}">
                      <a16:colId xmlns:a16="http://schemas.microsoft.com/office/drawing/2014/main" val="1122517086"/>
                    </a:ext>
                  </a:extLst>
                </a:gridCol>
                <a:gridCol w="723721">
                  <a:extLst>
                    <a:ext uri="{9D8B030D-6E8A-4147-A177-3AD203B41FA5}">
                      <a16:colId xmlns:a16="http://schemas.microsoft.com/office/drawing/2014/main" val="4220159026"/>
                    </a:ext>
                  </a:extLst>
                </a:gridCol>
                <a:gridCol w="658910">
                  <a:extLst>
                    <a:ext uri="{9D8B030D-6E8A-4147-A177-3AD203B41FA5}">
                      <a16:colId xmlns:a16="http://schemas.microsoft.com/office/drawing/2014/main" val="4248488371"/>
                    </a:ext>
                  </a:extLst>
                </a:gridCol>
                <a:gridCol w="648109">
                  <a:extLst>
                    <a:ext uri="{9D8B030D-6E8A-4147-A177-3AD203B41FA5}">
                      <a16:colId xmlns:a16="http://schemas.microsoft.com/office/drawing/2014/main" val="154164842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115585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51674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41.783.171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41.782.821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14.453.007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3852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69.925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69.575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23.399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7772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41.713.246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41.713.246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5.359.262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8769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1.091.800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1.091.800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0315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Normalización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1.091.800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1.091.800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9697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40.621.446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40.621.446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5.264.262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9217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Emprendimiento Start Up - CORFO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8.288.949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8.288.949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1.335.315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2182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Financiamiento Temprano para el Emprendimiento - CORFO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1.976.000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1.976.000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488.451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9955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Emprendimiento Semilla Flexible - CORFO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4.243.902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4.243.902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935.086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4234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Redes y Competitividad - CORFO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3.817.391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3.817.391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505.410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3274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de Interés Público - INNOVA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1.948.918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1.948.918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6523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Empresarial - INNOVA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9.120.447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9.120.447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1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Consorcios Tecnológicos - INNOVA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1892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Crea y Valida Innovación - INNOVA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5.331.861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5.331.861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6376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Escala Innovación - INNOVA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5.443.978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5.443.978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2492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9.070.346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18360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9.070.346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242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3987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528265" y="826586"/>
            <a:ext cx="8031397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02. PROGRAMA 01: SERVICIO NACIONAL DEL CONSUMIDOR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C8188822-E101-4A1B-8DDC-2B3180450A5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8265" y="1487053"/>
            <a:ext cx="8031397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A968329-DA75-4C00-92B5-EB3C8E475A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070794"/>
              </p:ext>
            </p:extLst>
          </p:nvPr>
        </p:nvGraphicFramePr>
        <p:xfrm>
          <a:off x="528265" y="1846367"/>
          <a:ext cx="8031395" cy="3599765"/>
        </p:xfrm>
        <a:graphic>
          <a:graphicData uri="http://schemas.openxmlformats.org/drawingml/2006/table">
            <a:tbl>
              <a:tblPr/>
              <a:tblGrid>
                <a:gridCol w="269149">
                  <a:extLst>
                    <a:ext uri="{9D8B030D-6E8A-4147-A177-3AD203B41FA5}">
                      <a16:colId xmlns:a16="http://schemas.microsoft.com/office/drawing/2014/main" val="2538014062"/>
                    </a:ext>
                  </a:extLst>
                </a:gridCol>
                <a:gridCol w="269149">
                  <a:extLst>
                    <a:ext uri="{9D8B030D-6E8A-4147-A177-3AD203B41FA5}">
                      <a16:colId xmlns:a16="http://schemas.microsoft.com/office/drawing/2014/main" val="1207290811"/>
                    </a:ext>
                  </a:extLst>
                </a:gridCol>
                <a:gridCol w="269149">
                  <a:extLst>
                    <a:ext uri="{9D8B030D-6E8A-4147-A177-3AD203B41FA5}">
                      <a16:colId xmlns:a16="http://schemas.microsoft.com/office/drawing/2014/main" val="2901303186"/>
                    </a:ext>
                  </a:extLst>
                </a:gridCol>
                <a:gridCol w="3035996">
                  <a:extLst>
                    <a:ext uri="{9D8B030D-6E8A-4147-A177-3AD203B41FA5}">
                      <a16:colId xmlns:a16="http://schemas.microsoft.com/office/drawing/2014/main" val="230864062"/>
                    </a:ext>
                  </a:extLst>
                </a:gridCol>
                <a:gridCol w="721318">
                  <a:extLst>
                    <a:ext uri="{9D8B030D-6E8A-4147-A177-3AD203B41FA5}">
                      <a16:colId xmlns:a16="http://schemas.microsoft.com/office/drawing/2014/main" val="53870844"/>
                    </a:ext>
                  </a:extLst>
                </a:gridCol>
                <a:gridCol w="721318">
                  <a:extLst>
                    <a:ext uri="{9D8B030D-6E8A-4147-A177-3AD203B41FA5}">
                      <a16:colId xmlns:a16="http://schemas.microsoft.com/office/drawing/2014/main" val="2751600327"/>
                    </a:ext>
                  </a:extLst>
                </a:gridCol>
                <a:gridCol w="721318">
                  <a:extLst>
                    <a:ext uri="{9D8B030D-6E8A-4147-A177-3AD203B41FA5}">
                      <a16:colId xmlns:a16="http://schemas.microsoft.com/office/drawing/2014/main" val="387312079"/>
                    </a:ext>
                  </a:extLst>
                </a:gridCol>
                <a:gridCol w="721318">
                  <a:extLst>
                    <a:ext uri="{9D8B030D-6E8A-4147-A177-3AD203B41FA5}">
                      <a16:colId xmlns:a16="http://schemas.microsoft.com/office/drawing/2014/main" val="584479535"/>
                    </a:ext>
                  </a:extLst>
                </a:gridCol>
                <a:gridCol w="656723">
                  <a:extLst>
                    <a:ext uri="{9D8B030D-6E8A-4147-A177-3AD203B41FA5}">
                      <a16:colId xmlns:a16="http://schemas.microsoft.com/office/drawing/2014/main" val="777576481"/>
                    </a:ext>
                  </a:extLst>
                </a:gridCol>
                <a:gridCol w="645957">
                  <a:extLst>
                    <a:ext uri="{9D8B030D-6E8A-4147-A177-3AD203B41FA5}">
                      <a16:colId xmlns:a16="http://schemas.microsoft.com/office/drawing/2014/main" val="153345335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76961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97760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15.208.467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14.794.866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-413.601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3.919.031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8392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10.172.878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10.081.614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-91.264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3.133.238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0211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2.972.644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2.893.628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-79.016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715.880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7177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1197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2790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1.180.459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955.026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-225.433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4873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492.870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492.870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3577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Concursable Aplicación Ley N°19.955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492.870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492.870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8702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155.413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155.413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329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Economía y Empresas de Menor Tamaño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46.271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46.271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702680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y Administración General -Ministerio de Justicia y Derechos Humanos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109.142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109.142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3727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532.176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306.743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-225.433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3052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Educación Financiera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532.176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306.743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-225.433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4151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875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2480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882.476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864.008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-18.468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41.521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93167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30.780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-18.468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3821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94.166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94.166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23416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107.745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107.745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7730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118.199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118.199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94310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531.586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531.586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41.234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0523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400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8481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5147</TotalTime>
  <Words>7956</Words>
  <Application>Microsoft Office PowerPoint</Application>
  <PresentationFormat>Presentación en pantalla (4:3)</PresentationFormat>
  <Paragraphs>4533</Paragraphs>
  <Slides>27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0" baseType="lpstr">
      <vt:lpstr>Arial</vt:lpstr>
      <vt:lpstr>Calibri</vt:lpstr>
      <vt:lpstr>1_Tema de Office</vt:lpstr>
      <vt:lpstr>EJECUCIÓN ACUMULADA DE GASTOS PRESUPUESTARIOS AL MES DE ABRIL DE 2020 PARTIDA 07: MINISTERIO DE ECONOMÍA, FOMENTO Y TURISMO</vt:lpstr>
      <vt:lpstr>EJECUCIÓN ACUMULADA DE GASTOS A ABRIL DE 2020  PARTIDA 07 MINISTERIO DE ECONOMÍA, FOMENTO Y TURISMO</vt:lpstr>
      <vt:lpstr>Presentación de PowerPoint</vt:lpstr>
      <vt:lpstr>Presentación de PowerPoint</vt:lpstr>
      <vt:lpstr>EJECUCIÓN ACUMULADA DE GASTOS A ABRIL DE 2020  PARTIDA 07 MINISTERIO DE ECONOMÍA, FOMENTO Y TURISMO</vt:lpstr>
      <vt:lpstr>EJECUCIÓN ACUMULADA DE GASTOS A ABRIL DE 2020  PARTIDA 07 RESUMEN POR CAPÍTULOS</vt:lpstr>
      <vt:lpstr>EJECUCIÓN ACUMULADA DE GASTOS A ABRIL DE 2020  PARTIDA 07. CAPÍTULO 01. PROGRAMA 01: SUBSECRETARÍA DE ECONOMÍA Y EMPRESAS DE MENOR TAMAÑO</vt:lpstr>
      <vt:lpstr>EJECUCIÓN ACUMULADA DE GASTOS A ABRIL DE 2020  PARTIDA 07. CAPÍTULO 01. PROGRAMA 07: PROGRAMA FONDO DE INNOVACIÓN PARA LA COMPETITIVIDAD</vt:lpstr>
      <vt:lpstr>EJECUCIÓN ACUMULADA DE GASTOS A ABRIL DE 2020  PARTIDA 07. CAPÍTULO 02. PROGRAMA 01: SERVICIO NACIONAL DEL CONSUMIDOR</vt:lpstr>
      <vt:lpstr>EJECUCIÓN ACUMULADA DE GASTOS A ABRIL DE 2020  PARTIDA 07. CAPÍTULO 03. PROGRAMA 01: SUBSECRETARÍA DE PESCA Y ACUICULTURA</vt:lpstr>
      <vt:lpstr>EJECUCIÓN ACUMULADA DE GASTOS A ABRIL DE 2020  PARTIDA 07. CAPÍTULO 04. PROGRAMA 01: SERVICIO NACIONAL DE PESCA Y ACUICULTURA</vt:lpstr>
      <vt:lpstr>EJECUCIÓN ACUMULADA DE GASTOS A ABRIL DE 2020  PARTIDA 07. CAPÍTULO 06. PROGRAMA 01: CORPORACIÓN DE FOMENTO DE LA PRODUCCIÓN</vt:lpstr>
      <vt:lpstr>EJECUCIÓN ACUMULADA DE GASTOS A ABRIL DE 2020  PARTIDA 07. CAPÍTULO 06. PROGRAMA 01: CORPORACIÓN DE FOMENTO DE LA PRODUCCIÓN</vt:lpstr>
      <vt:lpstr>EJECUCIÓN ACUMULADA DE GASTOS A ABRIL DE 2020  PARTIDA 07. CAPÍTULO 06. PROGRAMA 01: CORPORACIÓN DE FOMENTO DE LA PRODUCCIÓN</vt:lpstr>
      <vt:lpstr>EJECUCIÓN ACUMULADA DE GASTOS A ABRIL DE 2020  PARTIDA 07. CAPÍTULO 06. PROGRAMA 05: CIENCIA Y TECNOLOGÍA</vt:lpstr>
      <vt:lpstr>EJECUCIÓN ACUMULADA DE GASTOS A ABRIL DE 2020  PARTIDA 07. CAPÍTULO 07. PROGRAMA 01: INSTITUTO NACIONAL DE ESTADÍSTICAS</vt:lpstr>
      <vt:lpstr>EJECUCIÓN ACUMULADA DE GASTOS A ABRIL DE 2020  PARTIDA 07. CAPÍTULO 07. PROGRAMA 02: PROGRAMA CENSOS</vt:lpstr>
      <vt:lpstr>EJECUCIÓN ACUMULADA DE GASTOS A ABRIL DE 2020  PARTIDA 07. CAPÍTULO 07. PROGRAMA 08: FISCALÍA NACIONAL ECONÓMICA</vt:lpstr>
      <vt:lpstr>EJECUCIÓN ACUMULADA DE GASTOS A ABRIL DE 2020  PARTIDA 07. CAPÍTULO 09. PROGRAMA 01: SERVICIO NACIONAL DE TURISMO</vt:lpstr>
      <vt:lpstr>EJECUCIÓN ACUMULADA DE GASTOS A ABRIL DE 2020  PARTIDA 07. CAPÍTULO 09. PROGRAMA 03: PROGRAMA DE PROMOCIÓN INTERNACIONAL</vt:lpstr>
      <vt:lpstr>EJECUCIÓN ACUMULADA DE GASTOS A ABRIL DE 2020  PARTIDA 07. CAPÍTULO 16. PROGRAMA 01: SERVICIO DE COOPERACIÓN TÉCNICA</vt:lpstr>
      <vt:lpstr>EJECUCIÓN ACUMULADA DE GASTOS A ABRIL DE 2020  PARTIDA 07. CAPÍTULO 19. PROGRAMA 01: COMITÉ INNOVA CHILE</vt:lpstr>
      <vt:lpstr>EJECUCIÓN ACUMULADA DE GASTOS A ABRIL DE 2020  PARTIDA 07. CAPÍTULO 21. PROGRAMA 01: AGENCIA DE PROMOCIÓN DE LA INVERSIÓN EXTRANJERA</vt:lpstr>
      <vt:lpstr>EJECUCIÓN ACUMULADA DE GASTOS A ABRIL DE 2020  PARTIDA 07. CAPÍTULO 23. PROGRAMA 01: INSTITUTO NACIONAL DE PROPIEDAD INDUSTRIAL</vt:lpstr>
      <vt:lpstr>EJECUCIÓN ACUMULADA DE GASTOS A ABRIL DE 2020  PARTIDA 07. CAPÍTULO 24. PROGRAMA 01: SUBSECRETARÍA DE TURISMO</vt:lpstr>
      <vt:lpstr>EJECUCIÓN ACUMULADA DE GASTOS A ABRIL DE 2020  PARTIDA 07. CAPÍTULO 25. PROGRAMA 01: SUPERINTENDENCIA DE INSOLVENCIA Y REEMPRENDIMIENTO</vt:lpstr>
      <vt:lpstr>EJECUCIÓN ACUMULADA DE GASTOS A ABRIL DE 2020  PARTIDA 07. CAPÍTULO 26. PROGRAMA 01: INSTITUTO NACIONAL DESARROLLO SUSTENTABLE PESCA ARTESANAL Y ACUICULTURA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Presupuesto</cp:lastModifiedBy>
  <cp:revision>362</cp:revision>
  <cp:lastPrinted>2019-10-14T18:23:01Z</cp:lastPrinted>
  <dcterms:created xsi:type="dcterms:W3CDTF">2016-06-23T13:38:47Z</dcterms:created>
  <dcterms:modified xsi:type="dcterms:W3CDTF">2020-07-09T02:59:17Z</dcterms:modified>
</cp:coreProperties>
</file>