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78434767526998E-2"/>
          <c:y val="0.17170487054024602"/>
          <c:w val="0.534151324003733"/>
          <c:h val="0.6587301216987011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178983171440038"/>
          <c:y val="0.15483904834476334"/>
          <c:w val="0.2394620714393410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C1-4290-9193-CB1E30EB686A}"/>
            </c:ex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 xmlns:c16r2="http://schemas.microsoft.com/office/drawing/2015/06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3495912"/>
        <c:axId val="483490424"/>
      </c:barChart>
      <c:catAx>
        <c:axId val="48349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3490424"/>
        <c:crosses val="autoZero"/>
        <c:auto val="1"/>
        <c:lblAlgn val="ctr"/>
        <c:lblOffset val="100"/>
        <c:noMultiLvlLbl val="0"/>
      </c:catAx>
      <c:valAx>
        <c:axId val="4834904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483495912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81320108965807E-2"/>
          <c:y val="0.16706067769897556"/>
          <c:w val="0.49234997399851571"/>
          <c:h val="0.6080378250591016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20A-48DD-89A8-7CF238A8BE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0A-48DD-89A8-7CF238A8BE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20A-48DD-89A8-7CF238A8BE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20A-48DD-89A8-7CF238A8BE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20A-48DD-89A8-7CF238A8BE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20A-48DD-89A8-7CF238A8BE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20A-48DD-89A8-7CF238A8BE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20A-48DD-89A8-7CF238A8BE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20A-48DD-89A8-7CF238A8BE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20A-48DD-89A8-7CF238A8BEC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 US$'!$B$54:$C$63</c:f>
              <c:multiLvlStrCache>
                <c:ptCount val="10"/>
                <c:lvl>
                  <c:pt idx="0">
                    <c:v>GASTOS EN PERSONAL 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OTROS GASTOS CORRIENTES</c:v>
                  </c:pt>
                  <c:pt idx="5">
                    <c:v>ADQUISICIÓN DE ACTIVOS NO FINANCIEROS</c:v>
                  </c:pt>
                  <c:pt idx="6">
                    <c:v>INICIATIVAS DE INVERSIÓN</c:v>
                  </c:pt>
                  <c:pt idx="7">
                    <c:v>PRÉSTAMOS</c:v>
                  </c:pt>
                  <c:pt idx="8">
                    <c:v>TRANSFERENCIAS DE CAPITAL</c:v>
                  </c:pt>
                  <c:pt idx="9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26</c:v>
                  </c:pt>
                  <c:pt idx="5">
                    <c:v>29</c:v>
                  </c:pt>
                  <c:pt idx="6">
                    <c:v>31</c:v>
                  </c:pt>
                  <c:pt idx="7">
                    <c:v>32</c:v>
                  </c:pt>
                  <c:pt idx="8">
                    <c:v>33</c:v>
                  </c:pt>
                  <c:pt idx="9">
                    <c:v>34</c:v>
                  </c:pt>
                </c:lvl>
              </c:multiLvlStrCache>
            </c:multiLvlStrRef>
          </c:cat>
          <c:val>
            <c:numRef>
              <c:f>'[06.xlsx]Partida 06 US$'!$D$54:$D$63</c:f>
              <c:numCache>
                <c:formatCode>0.0%</c:formatCode>
                <c:ptCount val="10"/>
                <c:pt idx="0">
                  <c:v>0.53798308510745285</c:v>
                </c:pt>
                <c:pt idx="1">
                  <c:v>0.20649845634006778</c:v>
                </c:pt>
                <c:pt idx="2">
                  <c:v>1.508462474481843E-3</c:v>
                </c:pt>
                <c:pt idx="3">
                  <c:v>0.22223171994891341</c:v>
                </c:pt>
                <c:pt idx="4">
                  <c:v>1.508462474481843E-3</c:v>
                </c:pt>
                <c:pt idx="5">
                  <c:v>2.1319602972676717E-2</c:v>
                </c:pt>
                <c:pt idx="6">
                  <c:v>4.9930107905349005E-3</c:v>
                </c:pt>
                <c:pt idx="7">
                  <c:v>1.2570520620682026E-3</c:v>
                </c:pt>
                <c:pt idx="8">
                  <c:v>1.2067699795854745E-3</c:v>
                </c:pt>
                <c:pt idx="9">
                  <c:v>1.4933778497370246E-3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20A-48DD-89A8-7CF238A8B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1583949169474382"/>
          <c:w val="0.33958398950131241"/>
          <c:h val="0.841609550579227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06'!$D$24:$G$24</c:f>
              <c:numCache>
                <c:formatCode>0.0%</c:formatCode>
                <c:ptCount val="4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6.5435157859113399E-2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1635800"/>
        <c:axId val="491631880"/>
      </c:barChart>
      <c:catAx>
        <c:axId val="491635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1631880"/>
        <c:crosses val="autoZero"/>
        <c:auto val="1"/>
        <c:lblAlgn val="ctr"/>
        <c:lblOffset val="100"/>
        <c:noMultiLvlLbl val="0"/>
      </c:catAx>
      <c:valAx>
        <c:axId val="491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16358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056536782916474"/>
          <c:y val="0.36805664916885389"/>
          <c:w val="0.21693658945224556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587859727563802E-2"/>
                  <c:y val="-5.768441043406517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4759010052217685E-2"/>
                  <c:y val="-6.1077611047833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3055829757099197E-2"/>
                  <c:y val="-4.0718407365222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633074128490952E-2"/>
                  <c:y val="-3.7325206751453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06'!$D$18:$G$18</c:f>
              <c:numCache>
                <c:formatCode>0.0%</c:formatCode>
                <c:ptCount val="4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0.27517818329219784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640504"/>
        <c:axId val="491633056"/>
      </c:lineChart>
      <c:catAx>
        <c:axId val="491640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1633056"/>
        <c:crosses val="autoZero"/>
        <c:auto val="1"/>
        <c:lblAlgn val="ctr"/>
        <c:lblOffset val="100"/>
        <c:noMultiLvlLbl val="0"/>
      </c:catAx>
      <c:valAx>
        <c:axId val="49163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1640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396345610231084"/>
          <c:y val="0.36805673003936379"/>
          <c:w val="0.25643326907108938"/>
          <c:h val="0.36450535818438651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 2018 - 2019  - 2020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 US$'!$C$27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US$'!$D$27:$G$27</c:f>
              <c:numCache>
                <c:formatCode>0.0%</c:formatCode>
                <c:ptCount val="4"/>
                <c:pt idx="0">
                  <c:v>3.4367803376944658E-2</c:v>
                </c:pt>
                <c:pt idx="1">
                  <c:v>3.7062922998018888E-2</c:v>
                </c:pt>
                <c:pt idx="2">
                  <c:v>3.443442741939521E-2</c:v>
                </c:pt>
                <c:pt idx="3">
                  <c:v>3.2281267376432839E-2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79-47ED-AD73-19FE0AF98480}"/>
            </c:ext>
          </c:extLst>
        </c:ser>
        <c:ser>
          <c:idx val="1"/>
          <c:order val="1"/>
          <c:tx>
            <c:strRef>
              <c:f>'[06.xlsx]Partida 06 US$'!$C$28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US$'!$D$28:$O$28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3.6973141977050199E-2</c:v>
                </c:pt>
                <c:pt idx="2">
                  <c:v>3.6945391307565294E-2</c:v>
                </c:pt>
                <c:pt idx="3">
                  <c:v>3.551623182909288E-2</c:v>
                </c:pt>
                <c:pt idx="4">
                  <c:v>3.6107360204213755E-2</c:v>
                </c:pt>
                <c:pt idx="5">
                  <c:v>3.7138317135360852E-2</c:v>
                </c:pt>
                <c:pt idx="6">
                  <c:v>3.2343847767676397E-2</c:v>
                </c:pt>
                <c:pt idx="7">
                  <c:v>5.5453064192510199E-2</c:v>
                </c:pt>
                <c:pt idx="8">
                  <c:v>5.1229223055619146E-2</c:v>
                </c:pt>
                <c:pt idx="9">
                  <c:v>0.20616923194319137</c:v>
                </c:pt>
                <c:pt idx="10">
                  <c:v>4.5048682125263598E-2</c:v>
                </c:pt>
                <c:pt idx="11">
                  <c:v>0.28600764993455469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79-47ED-AD73-19FE0AF98480}"/>
            </c:ext>
          </c:extLst>
        </c:ser>
        <c:ser>
          <c:idx val="2"/>
          <c:order val="2"/>
          <c:tx>
            <c:strRef>
              <c:f>'[06.xlsx]Partida 06 US$'!$C$29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US$'!$D$29:$O$29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3.4528552456839307E-2</c:v>
                </c:pt>
                <c:pt idx="2">
                  <c:v>4.4511297214769041E-2</c:v>
                </c:pt>
                <c:pt idx="3">
                  <c:v>3.5088670262261611E-2</c:v>
                </c:pt>
                <c:pt idx="4">
                  <c:v>3.5224182634541197E-2</c:v>
                </c:pt>
                <c:pt idx="5">
                  <c:v>3.6778057836680492E-2</c:v>
                </c:pt>
                <c:pt idx="6">
                  <c:v>4.4941631534276688E-2</c:v>
                </c:pt>
                <c:pt idx="7">
                  <c:v>3.8765098934410325E-2</c:v>
                </c:pt>
                <c:pt idx="8">
                  <c:v>7.9004383999556518E-2</c:v>
                </c:pt>
                <c:pt idx="9">
                  <c:v>0.17873228961190749</c:v>
                </c:pt>
                <c:pt idx="10">
                  <c:v>6.6078745686449336E-2</c:v>
                </c:pt>
                <c:pt idx="11">
                  <c:v>0.32469216106097154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579-47ED-AD73-19FE0AF98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2599432"/>
        <c:axId val="492593944"/>
      </c:barChart>
      <c:catAx>
        <c:axId val="492599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2593944"/>
        <c:crosses val="autoZero"/>
        <c:auto val="1"/>
        <c:lblAlgn val="ctr"/>
        <c:lblOffset val="100"/>
        <c:noMultiLvlLbl val="0"/>
      </c:catAx>
      <c:valAx>
        <c:axId val="492593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25994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685421237313801"/>
          <c:y val="0.36805664916885389"/>
          <c:w val="0.21064778933669778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 2018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'[06.xlsx]Partida 06 US$'!$C$22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US$'!$D$22:$O$22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7.0643954285397131E-2</c:v>
                </c:pt>
                <c:pt idx="2">
                  <c:v>0.10758934559296243</c:v>
                </c:pt>
                <c:pt idx="3">
                  <c:v>0.14310557742205532</c:v>
                </c:pt>
                <c:pt idx="4">
                  <c:v>0.17919109894378574</c:v>
                </c:pt>
                <c:pt idx="5">
                  <c:v>0.21612745279184065</c:v>
                </c:pt>
                <c:pt idx="6">
                  <c:v>0.24761216828002502</c:v>
                </c:pt>
                <c:pt idx="7">
                  <c:v>0.29702894745110714</c:v>
                </c:pt>
                <c:pt idx="8">
                  <c:v>0.34825817050672625</c:v>
                </c:pt>
                <c:pt idx="9">
                  <c:v>0.55442740244991762</c:v>
                </c:pt>
                <c:pt idx="10">
                  <c:v>0.57553567517190141</c:v>
                </c:pt>
                <c:pt idx="11">
                  <c:v>0.88134647405607314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33F-4EAF-B163-663C1C9A9C25}"/>
            </c:ext>
          </c:extLst>
        </c:ser>
        <c:ser>
          <c:idx val="2"/>
          <c:order val="1"/>
          <c:tx>
            <c:strRef>
              <c:f>'[06.xlsx]Partida 06 US$'!$C$23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25400">
                <a:solidFill>
                  <a:schemeClr val="accent3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US$'!$D$23:$O$23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6.9215202681338142E-2</c:v>
                </c:pt>
                <c:pt idx="2">
                  <c:v>0.11372649989610718</c:v>
                </c:pt>
                <c:pt idx="3">
                  <c:v>0.14881517015836879</c:v>
                </c:pt>
                <c:pt idx="4">
                  <c:v>0.18403935279291</c:v>
                </c:pt>
                <c:pt idx="5">
                  <c:v>0.22081741062959048</c:v>
                </c:pt>
                <c:pt idx="6">
                  <c:v>0.27166729278846824</c:v>
                </c:pt>
                <c:pt idx="7">
                  <c:v>0.3094368917682504</c:v>
                </c:pt>
                <c:pt idx="8">
                  <c:v>0.38835121888122548</c:v>
                </c:pt>
                <c:pt idx="9">
                  <c:v>0.56708350849313294</c:v>
                </c:pt>
                <c:pt idx="10">
                  <c:v>0.63316225417958227</c:v>
                </c:pt>
                <c:pt idx="11">
                  <c:v>0.96042748793380828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33F-4EAF-B163-663C1C9A9C25}"/>
            </c:ext>
          </c:extLst>
        </c:ser>
        <c:ser>
          <c:idx val="3"/>
          <c:order val="2"/>
          <c:tx>
            <c:strRef>
              <c:f>'[06.xlsx]Partida 06 US$'!$C$21</c:f>
              <c:strCache>
                <c:ptCount val="1"/>
                <c:pt idx="0">
                  <c:v>EJECUCIÓN PRESUPUESTARIA 2020</c:v>
                </c:pt>
              </c:strCache>
            </c:strRef>
          </c:tx>
          <c:dLbls>
            <c:dLbl>
              <c:idx val="0"/>
              <c:layout>
                <c:manualLayout>
                  <c:x val="-3.4555331384267543E-2"/>
                  <c:y val="-4.5747593540805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979512670885949E-2"/>
                  <c:y val="-4.222854788382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120906433092115E-2"/>
                  <c:y val="-5.9823776168745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838118908679805E-2"/>
                  <c:y val="-5.630473051176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'[06.xlsx]Partida 06 US$'!$D$21:$G$21</c:f>
              <c:numCache>
                <c:formatCode>0.0%</c:formatCode>
                <c:ptCount val="4"/>
                <c:pt idx="0">
                  <c:v>3.4367803376944658E-2</c:v>
                </c:pt>
                <c:pt idx="1">
                  <c:v>7.1430726374963546E-2</c:v>
                </c:pt>
                <c:pt idx="2">
                  <c:v>0.105545849998248</c:v>
                </c:pt>
                <c:pt idx="3">
                  <c:v>0.13984298081386748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3497088"/>
        <c:axId val="483498264"/>
      </c:lineChart>
      <c:catAx>
        <c:axId val="48349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3498264"/>
        <c:crosses val="autoZero"/>
        <c:auto val="1"/>
        <c:lblAlgn val="ctr"/>
        <c:lblOffset val="100"/>
        <c:noMultiLvlLbl val="0"/>
      </c:catAx>
      <c:valAx>
        <c:axId val="483498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34970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718780327899659"/>
          <c:y val="0.31879006897606582"/>
          <c:w val="0.24016128459753611"/>
          <c:h val="0.4095268601550652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071B3-D47D-4BEA-96EC-712FD4768D59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F2B0-1394-47CF-9443-4FC383C036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16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29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4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82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8150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27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6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8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9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2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52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137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69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29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7182" y="573325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890076"/>
              </p:ext>
            </p:extLst>
          </p:nvPr>
        </p:nvGraphicFramePr>
        <p:xfrm>
          <a:off x="413802" y="1988834"/>
          <a:ext cx="7720547" cy="3179272"/>
        </p:xfrm>
        <a:graphic>
          <a:graphicData uri="http://schemas.openxmlformats.org/drawingml/2006/table">
            <a:tbl>
              <a:tblPr/>
              <a:tblGrid>
                <a:gridCol w="761896"/>
                <a:gridCol w="2298386"/>
                <a:gridCol w="799991"/>
                <a:gridCol w="799991"/>
                <a:gridCol w="799991"/>
                <a:gridCol w="736500"/>
                <a:gridCol w="761896"/>
                <a:gridCol w="761896"/>
              </a:tblGrid>
              <a:tr h="1856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855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9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6905" y="479715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672370"/>
              </p:ext>
            </p:extLst>
          </p:nvPr>
        </p:nvGraphicFramePr>
        <p:xfrm>
          <a:off x="405025" y="2116998"/>
          <a:ext cx="8348014" cy="2092713"/>
        </p:xfrm>
        <a:graphic>
          <a:graphicData uri="http://schemas.openxmlformats.org/drawingml/2006/table">
            <a:tbl>
              <a:tblPr/>
              <a:tblGrid>
                <a:gridCol w="274778"/>
                <a:gridCol w="3127234"/>
                <a:gridCol w="876672"/>
                <a:gridCol w="850503"/>
                <a:gridCol w="798164"/>
                <a:gridCol w="850503"/>
                <a:gridCol w="785080"/>
                <a:gridCol w="785080"/>
              </a:tblGrid>
              <a:tr h="703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34.212.203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10.550.768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6.456.997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-1.037.124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1.649.337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6.833.175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2.299.716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8.911.265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3.138.594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11.183.327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3.083.226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30.174.265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6.182.869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67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813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087145"/>
              </p:ext>
            </p:extLst>
          </p:nvPr>
        </p:nvGraphicFramePr>
        <p:xfrm>
          <a:off x="405025" y="1643856"/>
          <a:ext cx="8199147" cy="4712485"/>
        </p:xfrm>
        <a:graphic>
          <a:graphicData uri="http://schemas.openxmlformats.org/drawingml/2006/table">
            <a:tbl>
              <a:tblPr/>
              <a:tblGrid>
                <a:gridCol w="592853"/>
                <a:gridCol w="272712"/>
                <a:gridCol w="275676"/>
                <a:gridCol w="2694512"/>
                <a:gridCol w="746994"/>
                <a:gridCol w="746994"/>
                <a:gridCol w="746994"/>
                <a:gridCol w="699566"/>
                <a:gridCol w="711423"/>
                <a:gridCol w="711423"/>
              </a:tblGrid>
              <a:tr h="161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5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34.212.203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24.934.980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7.760.200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-894.385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-818.074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86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356515"/>
              </p:ext>
            </p:extLst>
          </p:nvPr>
        </p:nvGraphicFramePr>
        <p:xfrm>
          <a:off x="405025" y="2090016"/>
          <a:ext cx="8281774" cy="2491115"/>
        </p:xfrm>
        <a:graphic>
          <a:graphicData uri="http://schemas.openxmlformats.org/drawingml/2006/table">
            <a:tbl>
              <a:tblPr/>
              <a:tblGrid>
                <a:gridCol w="780685"/>
                <a:gridCol w="299264"/>
                <a:gridCol w="302516"/>
                <a:gridCol w="2488436"/>
                <a:gridCol w="780685"/>
                <a:gridCol w="689606"/>
                <a:gridCol w="689606"/>
                <a:gridCol w="689606"/>
                <a:gridCol w="780685"/>
                <a:gridCol w="780685"/>
              </a:tblGrid>
              <a:tr h="2054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91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11.183.327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8.286.680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469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6208982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74334"/>
              </p:ext>
            </p:extLst>
          </p:nvPr>
        </p:nvGraphicFramePr>
        <p:xfrm>
          <a:off x="405027" y="1628800"/>
          <a:ext cx="8281772" cy="4536497"/>
        </p:xfrm>
        <a:graphic>
          <a:graphicData uri="http://schemas.openxmlformats.org/drawingml/2006/table">
            <a:tbl>
              <a:tblPr/>
              <a:tblGrid>
                <a:gridCol w="644497"/>
                <a:gridCol w="296468"/>
                <a:gridCol w="299690"/>
                <a:gridCol w="2349189"/>
                <a:gridCol w="812064"/>
                <a:gridCol w="812064"/>
                <a:gridCol w="760505"/>
                <a:gridCol w="760505"/>
                <a:gridCol w="773395"/>
                <a:gridCol w="773395"/>
              </a:tblGrid>
              <a:tr h="162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4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3.804.179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2.003.695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14.334.345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-1.273.829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-573.829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4.520.998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-573.829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82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935" y="5373216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627539"/>
              </p:ext>
            </p:extLst>
          </p:nvPr>
        </p:nvGraphicFramePr>
        <p:xfrm>
          <a:off x="683568" y="1963273"/>
          <a:ext cx="7550917" cy="3049903"/>
        </p:xfrm>
        <a:graphic>
          <a:graphicData uri="http://schemas.openxmlformats.org/drawingml/2006/table">
            <a:tbl>
              <a:tblPr/>
              <a:tblGrid>
                <a:gridCol w="586707"/>
                <a:gridCol w="269885"/>
                <a:gridCol w="272819"/>
                <a:gridCol w="2217752"/>
                <a:gridCol w="739251"/>
                <a:gridCol w="739251"/>
                <a:gridCol w="692314"/>
                <a:gridCol w="624842"/>
                <a:gridCol w="704048"/>
                <a:gridCol w="704048"/>
              </a:tblGrid>
              <a:tr h="1774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34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6.456.997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-1.037.124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81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082506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164601"/>
              </p:ext>
            </p:extLst>
          </p:nvPr>
        </p:nvGraphicFramePr>
        <p:xfrm>
          <a:off x="405025" y="1643856"/>
          <a:ext cx="8210798" cy="4438650"/>
        </p:xfrm>
        <a:graphic>
          <a:graphicData uri="http://schemas.openxmlformats.org/drawingml/2006/table">
            <a:tbl>
              <a:tblPr/>
              <a:tblGrid>
                <a:gridCol w="726887"/>
                <a:gridCol w="302870"/>
                <a:gridCol w="281669"/>
                <a:gridCol w="2644053"/>
                <a:gridCol w="726887"/>
                <a:gridCol w="714773"/>
                <a:gridCol w="714773"/>
                <a:gridCol w="645112"/>
                <a:gridCol w="726887"/>
                <a:gridCol w="726887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2.299.716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06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625" y="5556327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282725"/>
              </p:ext>
            </p:extLst>
          </p:nvPr>
        </p:nvGraphicFramePr>
        <p:xfrm>
          <a:off x="395625" y="2040534"/>
          <a:ext cx="8210797" cy="3188669"/>
        </p:xfrm>
        <a:graphic>
          <a:graphicData uri="http://schemas.openxmlformats.org/drawingml/2006/table">
            <a:tbl>
              <a:tblPr/>
              <a:tblGrid>
                <a:gridCol w="634775"/>
                <a:gridCol w="291996"/>
                <a:gridCol w="295169"/>
                <a:gridCol w="2542269"/>
                <a:gridCol w="749033"/>
                <a:gridCol w="749033"/>
                <a:gridCol w="749033"/>
                <a:gridCol w="676033"/>
                <a:gridCol w="761728"/>
                <a:gridCol w="761728"/>
              </a:tblGrid>
              <a:tr h="1977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55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8.911.265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3.019.828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85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827997"/>
              </p:ext>
            </p:extLst>
          </p:nvPr>
        </p:nvGraphicFramePr>
        <p:xfrm>
          <a:off x="414336" y="1952625"/>
          <a:ext cx="8118104" cy="3857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58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827155"/>
              </p:ext>
            </p:extLst>
          </p:nvPr>
        </p:nvGraphicFramePr>
        <p:xfrm>
          <a:off x="414336" y="2060848"/>
          <a:ext cx="8193763" cy="359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033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1AD3151-E795-4BD7-9766-F3AEEAE0C3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9682219"/>
              </p:ext>
            </p:extLst>
          </p:nvPr>
        </p:nvGraphicFramePr>
        <p:xfrm>
          <a:off x="414336" y="1885769"/>
          <a:ext cx="8193763" cy="402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06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611479"/>
              </p:ext>
            </p:extLst>
          </p:nvPr>
        </p:nvGraphicFramePr>
        <p:xfrm>
          <a:off x="414336" y="2057399"/>
          <a:ext cx="8193763" cy="3608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558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889575"/>
              </p:ext>
            </p:extLst>
          </p:nvPr>
        </p:nvGraphicFramePr>
        <p:xfrm>
          <a:off x="971599" y="2057399"/>
          <a:ext cx="7653535" cy="374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295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A5D74C6-EA5D-4805-B8B1-8E7B5BD874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905094"/>
              </p:ext>
            </p:extLst>
          </p:nvPr>
        </p:nvGraphicFramePr>
        <p:xfrm>
          <a:off x="438383" y="1905799"/>
          <a:ext cx="8186751" cy="3822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464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AC1A576-0950-4098-A7B4-2E829467E2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7283026"/>
              </p:ext>
            </p:extLst>
          </p:nvPr>
        </p:nvGraphicFramePr>
        <p:xfrm>
          <a:off x="539551" y="2057399"/>
          <a:ext cx="8085583" cy="3608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290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34969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32183"/>
              </p:ext>
            </p:extLst>
          </p:nvPr>
        </p:nvGraphicFramePr>
        <p:xfrm>
          <a:off x="405023" y="1988836"/>
          <a:ext cx="8238914" cy="2766365"/>
        </p:xfrm>
        <a:graphic>
          <a:graphicData uri="http://schemas.openxmlformats.org/drawingml/2006/table">
            <a:tbl>
              <a:tblPr/>
              <a:tblGrid>
                <a:gridCol w="826646"/>
                <a:gridCol w="2493718"/>
                <a:gridCol w="867980"/>
                <a:gridCol w="867980"/>
                <a:gridCol w="867980"/>
                <a:gridCol w="799092"/>
                <a:gridCol w="757759"/>
                <a:gridCol w="757759"/>
              </a:tblGrid>
              <a:tr h="19584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978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97.771.232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-3.015.703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26.904.510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53.076.572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16.561.655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9.913.483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28.741.183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-2.445.417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1.420.314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884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2595</Words>
  <Application>Microsoft Office PowerPoint</Application>
  <PresentationFormat>Presentación en pantalla (4:3)</PresentationFormat>
  <Paragraphs>1424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Tema de Office</vt:lpstr>
      <vt:lpstr>EJECUCIÓN ACUMULADA DE GASTOS PRESUPUESTARIOS AL MES DE ABRIL DE 2020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7</cp:revision>
  <dcterms:created xsi:type="dcterms:W3CDTF">2020-01-02T15:44:23Z</dcterms:created>
  <dcterms:modified xsi:type="dcterms:W3CDTF">2020-07-30T00:07:44Z</dcterms:modified>
</cp:coreProperties>
</file>