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6" r:id="rId4"/>
    <p:sldId id="305" r:id="rId5"/>
    <p:sldId id="301" r:id="rId6"/>
    <p:sldId id="264" r:id="rId7"/>
    <p:sldId id="263" r:id="rId8"/>
    <p:sldId id="265" r:id="rId9"/>
    <p:sldId id="304" r:id="rId10"/>
    <p:sldId id="269" r:id="rId11"/>
    <p:sldId id="271" r:id="rId12"/>
    <p:sldId id="273" r:id="rId13"/>
    <p:sldId id="274" r:id="rId14"/>
    <p:sldId id="275" r:id="rId15"/>
    <p:sldId id="276" r:id="rId16"/>
    <p:sldId id="278" r:id="rId17"/>
    <p:sldId id="272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7" r:id="rId31"/>
    <p:sldId id="303" r:id="rId32"/>
    <p:sldId id="307" r:id="rId33"/>
    <p:sldId id="295" r:id="rId34"/>
    <p:sldId id="296" r:id="rId3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1" autoAdjust="0"/>
    <p:restoredTop sz="94660"/>
  </p:normalViewPr>
  <p:slideViewPr>
    <p:cSldViewPr>
      <p:cViewPr varScale="1">
        <p:scale>
          <a:sx n="111" d="100"/>
          <a:sy n="111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488258274646362E-2"/>
          <c:y val="0.25148937683602562"/>
          <c:w val="0.97178815519347206"/>
          <c:h val="0.47384532218025599"/>
        </c:manualLayout>
      </c:layout>
      <c:pie3DChart>
        <c:varyColors val="1"/>
        <c:ser>
          <c:idx val="0"/>
          <c:order val="0"/>
          <c:tx>
            <c:strRef>
              <c:f>'Partida 05'!$D$61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DC-4442-B016-B14CAA013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DC-4442-B016-B14CAA013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BDC-4442-B016-B14CAA013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BDC-4442-B016-B14CAA0135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BDC-4442-B016-B14CAA0135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BDC-4442-B016-B14CAA0135C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05'!$C$62:$C$67</c:f>
              <c:strCache>
                <c:ptCount val="6"/>
                <c:pt idx="0">
                  <c:v>Gastos en Personal</c:v>
                </c:pt>
                <c:pt idx="1">
                  <c:v>Bienes y Servicios de Consumo</c:v>
                </c:pt>
                <c:pt idx="2">
                  <c:v>Transferencias Corrientes</c:v>
                </c:pt>
                <c:pt idx="3">
                  <c:v>Iniciativas de Inversión</c:v>
                </c:pt>
                <c:pt idx="4">
                  <c:v>Transferencias de Capital</c:v>
                </c:pt>
                <c:pt idx="5">
                  <c:v>Otros</c:v>
                </c:pt>
              </c:strCache>
            </c:strRef>
          </c:cat>
          <c:val>
            <c:numRef>
              <c:f>'Partida 05'!$D$62:$D$67</c:f>
              <c:numCache>
                <c:formatCode>#,##0</c:formatCode>
                <c:ptCount val="6"/>
                <c:pt idx="0">
                  <c:v>1406730279</c:v>
                </c:pt>
                <c:pt idx="1">
                  <c:v>287471313</c:v>
                </c:pt>
                <c:pt idx="2">
                  <c:v>330055551</c:v>
                </c:pt>
                <c:pt idx="3">
                  <c:v>713527960</c:v>
                </c:pt>
                <c:pt idx="4">
                  <c:v>696047583</c:v>
                </c:pt>
                <c:pt idx="5">
                  <c:v>171424338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DC-4442-B016-B14CAA0135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620743599103092E-2"/>
          <c:y val="0.86688859014574393"/>
          <c:w val="0.97600337209504462"/>
          <c:h val="0.11143119305208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Gores!$C$85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Gores!$D$85:$O$85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5.8439057577326446E-2</c:v>
                </c:pt>
                <c:pt idx="2">
                  <c:v>9.7967962404408207E-2</c:v>
                </c:pt>
                <c:pt idx="3">
                  <c:v>7.5487839934958847E-2</c:v>
                </c:pt>
                <c:pt idx="4">
                  <c:v>7.6859232044380998E-2</c:v>
                </c:pt>
                <c:pt idx="5">
                  <c:v>0.11731758829968826</c:v>
                </c:pt>
                <c:pt idx="6">
                  <c:v>4.8746270340210833E-2</c:v>
                </c:pt>
                <c:pt idx="7">
                  <c:v>6.8969166372524704E-2</c:v>
                </c:pt>
                <c:pt idx="8">
                  <c:v>6.4034134919452368E-2</c:v>
                </c:pt>
                <c:pt idx="9">
                  <c:v>7.0366688109170142E-2</c:v>
                </c:pt>
                <c:pt idx="10">
                  <c:v>8.5361833319407499E-2</c:v>
                </c:pt>
                <c:pt idx="11">
                  <c:v>0.19710643671272035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2-447A-B7EB-86B7E5BF41BA}"/>
            </c:ext>
          </c:extLst>
        </c:ser>
        <c:ser>
          <c:idx val="1"/>
          <c:order val="1"/>
          <c:tx>
            <c:strRef>
              <c:f>Gores!$C$84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Gores!$D$84:$O$84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6.7076448439614411E-2</c:v>
                </c:pt>
                <c:pt idx="2">
                  <c:v>7.6444015922472769E-2</c:v>
                </c:pt>
                <c:pt idx="3">
                  <c:v>7.7243355575847189E-2</c:v>
                </c:pt>
                <c:pt idx="4">
                  <c:v>9.5434391578386402E-2</c:v>
                </c:pt>
                <c:pt idx="5">
                  <c:v>0.11035649017386326</c:v>
                </c:pt>
                <c:pt idx="6">
                  <c:v>5.9623182596562317E-2</c:v>
                </c:pt>
                <c:pt idx="7">
                  <c:v>8.0715679271625734E-2</c:v>
                </c:pt>
                <c:pt idx="8">
                  <c:v>0.11071268843205188</c:v>
                </c:pt>
                <c:pt idx="9">
                  <c:v>7.7663538504823534E-2</c:v>
                </c:pt>
                <c:pt idx="10">
                  <c:v>9.5228212534220313E-2</c:v>
                </c:pt>
                <c:pt idx="11">
                  <c:v>0.13543867142762447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52-447A-B7EB-86B7E5BF41BA}"/>
            </c:ext>
          </c:extLst>
        </c:ser>
        <c:ser>
          <c:idx val="0"/>
          <c:order val="2"/>
          <c:tx>
            <c:strRef>
              <c:f>Gores!$C$83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3877573142459517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52-447A-B7EB-86B7E5BF41BA}"/>
                </c:ext>
              </c:extLst>
            </c:dLbl>
            <c:dLbl>
              <c:idx val="1"/>
              <c:layout>
                <c:manualLayout>
                  <c:x val="8.32654388547571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52-447A-B7EB-86B7E5BF41BA}"/>
                </c:ext>
              </c:extLst>
            </c:dLbl>
            <c:dLbl>
              <c:idx val="2"/>
              <c:layout>
                <c:manualLayout>
                  <c:x val="1.1102058513967589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52-447A-B7EB-86B7E5BF41BA}"/>
                </c:ext>
              </c:extLst>
            </c:dLbl>
            <c:dLbl>
              <c:idx val="3"/>
              <c:layout>
                <c:manualLayout>
                  <c:x val="8.32654388547565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52-447A-B7EB-86B7E5BF41BA}"/>
                </c:ext>
              </c:extLst>
            </c:dLbl>
            <c:dLbl>
              <c:idx val="4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52-447A-B7EB-86B7E5BF41BA}"/>
                </c:ext>
              </c:extLst>
            </c:dLbl>
            <c:dLbl>
              <c:idx val="5"/>
              <c:layout>
                <c:manualLayout>
                  <c:x val="1.110205851396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52-447A-B7EB-86B7E5BF41BA}"/>
                </c:ext>
              </c:extLst>
            </c:dLbl>
            <c:dLbl>
              <c:idx val="6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52-447A-B7EB-86B7E5BF41BA}"/>
                </c:ext>
              </c:extLst>
            </c:dLbl>
            <c:dLbl>
              <c:idx val="7"/>
              <c:layout>
                <c:manualLayout>
                  <c:x val="1.9428602399443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52-447A-B7EB-86B7E5BF41BA}"/>
                </c:ext>
              </c:extLst>
            </c:dLbl>
            <c:dLbl>
              <c:idx val="8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52-447A-B7EB-86B7E5BF41BA}"/>
                </c:ext>
              </c:extLst>
            </c:dLbl>
            <c:dLbl>
              <c:idx val="9"/>
              <c:layout>
                <c:manualLayout>
                  <c:x val="5.5510292569838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52-447A-B7EB-86B7E5BF41BA}"/>
                </c:ext>
              </c:extLst>
            </c:dLbl>
            <c:dLbl>
              <c:idx val="10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852-447A-B7EB-86B7E5BF4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Gores!$D$83:$G$83</c:f>
              <c:numCache>
                <c:formatCode>0.0%</c:formatCode>
                <c:ptCount val="4"/>
                <c:pt idx="0">
                  <c:v>3.9499157992557238E-2</c:v>
                </c:pt>
                <c:pt idx="1">
                  <c:v>5.2405228768189864E-2</c:v>
                </c:pt>
                <c:pt idx="2">
                  <c:v>8.6661280829566908E-2</c:v>
                </c:pt>
                <c:pt idx="3">
                  <c:v>8.570883109558837E-2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852-447A-B7EB-86B7E5BF4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9987456"/>
        <c:axId val="209988992"/>
      </c:barChart>
      <c:catAx>
        <c:axId val="2099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09988992"/>
        <c:crosses val="autoZero"/>
        <c:auto val="0"/>
        <c:lblAlgn val="ctr"/>
        <c:lblOffset val="100"/>
        <c:noMultiLvlLbl val="0"/>
      </c:catAx>
      <c:valAx>
        <c:axId val="209988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9987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'Partida 05'!$J$61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05'!$I$62:$I$72</c:f>
              <c:strCache>
                <c:ptCount val="11"/>
                <c:pt idx="0">
                  <c:v>Serv. Gob. Interior</c:v>
                </c:pt>
                <c:pt idx="1">
                  <c:v>ONEMI</c:v>
                </c:pt>
                <c:pt idx="2">
                  <c:v>SUBDERE</c:v>
                </c:pt>
                <c:pt idx="3">
                  <c:v>ANI</c:v>
                </c:pt>
                <c:pt idx="4">
                  <c:v>Subs. Prevención del Delito</c:v>
                </c:pt>
                <c:pt idx="5">
                  <c:v>SENDA</c:v>
                </c:pt>
                <c:pt idx="6">
                  <c:v>Subs. del Interior</c:v>
                </c:pt>
                <c:pt idx="7">
                  <c:v>Carabineros</c:v>
                </c:pt>
                <c:pt idx="8">
                  <c:v>HOSCAR</c:v>
                </c:pt>
                <c:pt idx="9">
                  <c:v>PDI</c:v>
                </c:pt>
                <c:pt idx="10">
                  <c:v>GORES</c:v>
                </c:pt>
              </c:strCache>
            </c:strRef>
          </c:cat>
          <c:val>
            <c:numRef>
              <c:f>'Partida 05'!$J$62:$J$72</c:f>
              <c:numCache>
                <c:formatCode>#,##0</c:formatCode>
                <c:ptCount val="11"/>
                <c:pt idx="0">
                  <c:v>75543028000</c:v>
                </c:pt>
                <c:pt idx="1">
                  <c:v>16660147000</c:v>
                </c:pt>
                <c:pt idx="2">
                  <c:v>642714199000</c:v>
                </c:pt>
                <c:pt idx="3">
                  <c:v>7065223000</c:v>
                </c:pt>
                <c:pt idx="4">
                  <c:v>45145948000</c:v>
                </c:pt>
                <c:pt idx="5">
                  <c:v>72510114000</c:v>
                </c:pt>
                <c:pt idx="6">
                  <c:v>100992063000</c:v>
                </c:pt>
                <c:pt idx="7">
                  <c:v>1181555677000</c:v>
                </c:pt>
                <c:pt idx="8">
                  <c:v>31595756000</c:v>
                </c:pt>
                <c:pt idx="9">
                  <c:v>354753508000</c:v>
                </c:pt>
                <c:pt idx="10">
                  <c:v>1258155603000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F-4A0A-9C2A-3B356460BC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7009280"/>
        <c:axId val="207020416"/>
      </c:barChart>
      <c:catAx>
        <c:axId val="207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20416"/>
        <c:crosses val="autoZero"/>
        <c:auto val="1"/>
        <c:lblAlgn val="ctr"/>
        <c:lblOffset val="100"/>
        <c:noMultiLvlLbl val="0"/>
      </c:catAx>
      <c:valAx>
        <c:axId val="207020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70092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2018 - 2019 - 2020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05'!$C$22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05'!$D$22:$O$22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0.14558226812759609</c:v>
                </c:pt>
                <c:pt idx="2">
                  <c:v>0.22873401668672341</c:v>
                </c:pt>
                <c:pt idx="3">
                  <c:v>0.29676091191513121</c:v>
                </c:pt>
                <c:pt idx="4">
                  <c:v>0.37521359917218244</c:v>
                </c:pt>
                <c:pt idx="5">
                  <c:v>0.46371436749114986</c:v>
                </c:pt>
                <c:pt idx="6">
                  <c:v>0.53029825693349575</c:v>
                </c:pt>
                <c:pt idx="7">
                  <c:v>0.60068255158067652</c:v>
                </c:pt>
                <c:pt idx="8">
                  <c:v>0.67825207098994311</c:v>
                </c:pt>
                <c:pt idx="9">
                  <c:v>0.75615756850066584</c:v>
                </c:pt>
                <c:pt idx="10">
                  <c:v>0.83328169802683605</c:v>
                </c:pt>
                <c:pt idx="11">
                  <c:v>0.97435414143681764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E4-4794-A687-052FD4A96B94}"/>
            </c:ext>
          </c:extLst>
        </c:ser>
        <c:ser>
          <c:idx val="0"/>
          <c:order val="1"/>
          <c:tx>
            <c:strRef>
              <c:f>'Partida 05'!$C$23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05'!$D$23:$O$23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0.13013362025538205</c:v>
                </c:pt>
                <c:pt idx="2">
                  <c:v>0.22737184355080195</c:v>
                </c:pt>
                <c:pt idx="3">
                  <c:v>0.30053049199243098</c:v>
                </c:pt>
                <c:pt idx="4">
                  <c:v>0.3809045456943288</c:v>
                </c:pt>
                <c:pt idx="5">
                  <c:v>0.46512786602560585</c:v>
                </c:pt>
                <c:pt idx="6">
                  <c:v>0.531881957844905</c:v>
                </c:pt>
                <c:pt idx="7">
                  <c:v>0.60825957606018488</c:v>
                </c:pt>
                <c:pt idx="8">
                  <c:v>0.69020346235683694</c:v>
                </c:pt>
                <c:pt idx="9">
                  <c:v>0.77864116482058665</c:v>
                </c:pt>
                <c:pt idx="10">
                  <c:v>0.85708333424642025</c:v>
                </c:pt>
                <c:pt idx="11">
                  <c:v>0.97363506386670362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E4-4794-A687-052FD4A96B94}"/>
            </c:ext>
          </c:extLst>
        </c:ser>
        <c:ser>
          <c:idx val="1"/>
          <c:order val="2"/>
          <c:tx>
            <c:strRef>
              <c:f>'Partida 05'!$C$24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9443460463651748E-2"/>
                  <c:y val="3.261991785028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E4-4794-A687-052FD4A96B94}"/>
                </c:ext>
              </c:extLst>
            </c:dLbl>
            <c:dLbl>
              <c:idx val="1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E4-4794-A687-052FD4A96B94}"/>
                </c:ext>
              </c:extLst>
            </c:dLbl>
            <c:dLbl>
              <c:idx val="2"/>
              <c:layout>
                <c:manualLayout>
                  <c:x val="-1.3212217868432319E-2"/>
                  <c:y val="3.990929135153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E4-4794-A687-052FD4A96B94}"/>
                </c:ext>
              </c:extLst>
            </c:dLbl>
            <c:dLbl>
              <c:idx val="3"/>
              <c:layout>
                <c:manualLayout>
                  <c:x val="-1.7616290491243091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E4-4794-A687-052FD4A96B94}"/>
                </c:ext>
              </c:extLst>
            </c:dLbl>
            <c:dLbl>
              <c:idx val="4"/>
              <c:layout>
                <c:manualLayout>
                  <c:x val="-1.9818326802648476E-2"/>
                  <c:y val="4.3537408747133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E4-4794-A687-052FD4A96B94}"/>
                </c:ext>
              </c:extLst>
            </c:dLbl>
            <c:dLbl>
              <c:idx val="5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E4-4794-A687-052FD4A96B94}"/>
                </c:ext>
              </c:extLst>
            </c:dLbl>
            <c:dLbl>
              <c:idx val="6"/>
              <c:layout>
                <c:manualLayout>
                  <c:x val="-1.7616290491243091E-2"/>
                  <c:y val="2.9024939164755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E4-4794-A687-052FD4A96B94}"/>
                </c:ext>
              </c:extLst>
            </c:dLbl>
            <c:dLbl>
              <c:idx val="7"/>
              <c:layout>
                <c:manualLayout>
                  <c:x val="-2.422239942545933E-2"/>
                  <c:y val="3.265305656035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E4-4794-A687-052FD4A96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05'!$D$24:$G$24</c:f>
              <c:numCache>
                <c:formatCode>0.0%</c:formatCode>
                <c:ptCount val="4"/>
                <c:pt idx="0">
                  <c:v>6.3709680189503182E-2</c:v>
                </c:pt>
                <c:pt idx="1">
                  <c:v>0.12040572949883624</c:v>
                </c:pt>
                <c:pt idx="2">
                  <c:v>0.21750531622378874</c:v>
                </c:pt>
                <c:pt idx="3">
                  <c:v>0.3128455584727754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CE4-4794-A687-052FD4A96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64448"/>
        <c:axId val="207066240"/>
      </c:lineChart>
      <c:catAx>
        <c:axId val="2070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6240"/>
        <c:crosses val="autoZero"/>
        <c:auto val="1"/>
        <c:lblAlgn val="ctr"/>
        <c:lblOffset val="100"/>
        <c:noMultiLvlLbl val="0"/>
      </c:catAx>
      <c:valAx>
        <c:axId val="207066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4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19097341968788E-2"/>
          <c:y val="0.86122365258290534"/>
          <c:w val="0.94575552299316035"/>
          <c:h val="0.11700764304352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05'!$C$28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05'!$D$28:$O$28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7.787865817884658E-2</c:v>
                </c:pt>
                <c:pt idx="2">
                  <c:v>8.4609214959838239E-2</c:v>
                </c:pt>
                <c:pt idx="3">
                  <c:v>6.8645557984620034E-2</c:v>
                </c:pt>
                <c:pt idx="4">
                  <c:v>7.9563605614239863E-2</c:v>
                </c:pt>
                <c:pt idx="5">
                  <c:v>8.8579415658615643E-2</c:v>
                </c:pt>
                <c:pt idx="6">
                  <c:v>6.4702703671925405E-2</c:v>
                </c:pt>
                <c:pt idx="7">
                  <c:v>7.04104140123607E-2</c:v>
                </c:pt>
                <c:pt idx="8">
                  <c:v>7.7608417722304507E-2</c:v>
                </c:pt>
                <c:pt idx="9">
                  <c:v>7.8347874315037799E-2</c:v>
                </c:pt>
                <c:pt idx="10">
                  <c:v>7.9298421350696716E-2</c:v>
                </c:pt>
                <c:pt idx="11">
                  <c:v>0.15194698534571929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D-4C55-B6B1-28D2E5280C3F}"/>
            </c:ext>
          </c:extLst>
        </c:ser>
        <c:ser>
          <c:idx val="0"/>
          <c:order val="1"/>
          <c:tx>
            <c:strRef>
              <c:f>'Partida 05'!$C$29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05'!$D$29:$O$29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6.8866152974273218E-2</c:v>
                </c:pt>
                <c:pt idx="2">
                  <c:v>9.7816879143194937E-2</c:v>
                </c:pt>
                <c:pt idx="3">
                  <c:v>7.3170836477018136E-2</c:v>
                </c:pt>
                <c:pt idx="4">
                  <c:v>8.1083012811088512E-2</c:v>
                </c:pt>
                <c:pt idx="5">
                  <c:v>8.6307891488960273E-2</c:v>
                </c:pt>
                <c:pt idx="6">
                  <c:v>7.2784979893448856E-2</c:v>
                </c:pt>
                <c:pt idx="7">
                  <c:v>7.7695749987199303E-2</c:v>
                </c:pt>
                <c:pt idx="8">
                  <c:v>8.7027859660061352E-2</c:v>
                </c:pt>
                <c:pt idx="9">
                  <c:v>8.8437702463749671E-2</c:v>
                </c:pt>
                <c:pt idx="10">
                  <c:v>8.4301818275213686E-2</c:v>
                </c:pt>
                <c:pt idx="11">
                  <c:v>0.13440596550012487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6D-4C55-B6B1-28D2E5280C3F}"/>
            </c:ext>
          </c:extLst>
        </c:ser>
        <c:ser>
          <c:idx val="1"/>
          <c:order val="2"/>
          <c:tx>
            <c:strRef>
              <c:f>'Partida 05'!$C$30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6D-4C55-B6B1-28D2E5280C3F}"/>
                </c:ext>
              </c:extLst>
            </c:dLbl>
            <c:dLbl>
              <c:idx val="1"/>
              <c:layout>
                <c:manualLayout>
                  <c:x val="6.462035541195477E-3"/>
                  <c:y val="-6.66961843385055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6D-4C55-B6B1-28D2E5280C3F}"/>
                </c:ext>
              </c:extLst>
            </c:dLbl>
            <c:dLbl>
              <c:idx val="2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6D-4C55-B6B1-28D2E5280C3F}"/>
                </c:ext>
              </c:extLst>
            </c:dLbl>
            <c:dLbl>
              <c:idx val="3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6D-4C55-B6B1-28D2E5280C3F}"/>
                </c:ext>
              </c:extLst>
            </c:dLbl>
            <c:dLbl>
              <c:idx val="4"/>
              <c:layout>
                <c:manualLayout>
                  <c:x val="8.61604738826063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6D-4C55-B6B1-28D2E5280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05'!$D$30:$G$30</c:f>
              <c:numCache>
                <c:formatCode>0.0%</c:formatCode>
                <c:ptCount val="4"/>
                <c:pt idx="0">
                  <c:v>6.3709680189503182E-2</c:v>
                </c:pt>
                <c:pt idx="1">
                  <c:v>5.9244172298822263E-2</c:v>
                </c:pt>
                <c:pt idx="2">
                  <c:v>9.6308081445806687E-2</c:v>
                </c:pt>
                <c:pt idx="3">
                  <c:v>9.4464938917942026E-2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6D-4C55-B6B1-28D2E5280C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134464"/>
        <c:axId val="205169024"/>
      </c:barChart>
      <c:catAx>
        <c:axId val="2051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69024"/>
        <c:crosses val="autoZero"/>
        <c:auto val="1"/>
        <c:lblAlgn val="ctr"/>
        <c:lblOffset val="100"/>
        <c:noMultiLvlLbl val="0"/>
      </c:catAx>
      <c:valAx>
        <c:axId val="205169024"/>
        <c:scaling>
          <c:orientation val="minMax"/>
          <c:max val="0.16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3446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r>
              <a:rPr lang="es-CL" sz="1050" b="1">
                <a:latin typeface="+mn-lt"/>
              </a:rPr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Gores!$C$136</c:f>
              <c:strCache>
                <c:ptCount val="1"/>
                <c:pt idx="0">
                  <c:v>GASTO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Gores!$D$136:$O$136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8.929477090068702E-2</c:v>
                </c:pt>
                <c:pt idx="2">
                  <c:v>9.915477405011193E-2</c:v>
                </c:pt>
                <c:pt idx="3">
                  <c:v>7.5242155994136223E-2</c:v>
                </c:pt>
                <c:pt idx="4">
                  <c:v>7.6517678266393899E-2</c:v>
                </c:pt>
                <c:pt idx="5">
                  <c:v>0.1163078781591772</c:v>
                </c:pt>
                <c:pt idx="6">
                  <c:v>5.0185000751434304E-2</c:v>
                </c:pt>
                <c:pt idx="7">
                  <c:v>6.9232006640127033E-2</c:v>
                </c:pt>
                <c:pt idx="8">
                  <c:v>6.6178905417689463E-2</c:v>
                </c:pt>
                <c:pt idx="9">
                  <c:v>7.057057421639977E-2</c:v>
                </c:pt>
                <c:pt idx="10">
                  <c:v>8.4709159453156199E-2</c:v>
                </c:pt>
                <c:pt idx="11">
                  <c:v>0.19315197509176199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9-4AC8-A9F7-3612D5373378}"/>
            </c:ext>
          </c:extLst>
        </c:ser>
        <c:ser>
          <c:idx val="1"/>
          <c:order val="1"/>
          <c:tx>
            <c:strRef>
              <c:f>Gores!$C$135</c:f>
              <c:strCache>
                <c:ptCount val="1"/>
                <c:pt idx="0">
                  <c:v>GASTO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Gores!$D$135:$O$135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6.6936288070986644E-2</c:v>
                </c:pt>
                <c:pt idx="2">
                  <c:v>7.777861854617886E-2</c:v>
                </c:pt>
                <c:pt idx="3">
                  <c:v>7.6746270168324471E-2</c:v>
                </c:pt>
                <c:pt idx="4">
                  <c:v>9.3845357057652373E-2</c:v>
                </c:pt>
                <c:pt idx="5">
                  <c:v>0.10980529621002257</c:v>
                </c:pt>
                <c:pt idx="6">
                  <c:v>6.0222968833573476E-2</c:v>
                </c:pt>
                <c:pt idx="7">
                  <c:v>7.9566061981051067E-2</c:v>
                </c:pt>
                <c:pt idx="8">
                  <c:v>0.1097925578332254</c:v>
                </c:pt>
                <c:pt idx="9">
                  <c:v>7.7939726040021223E-2</c:v>
                </c:pt>
                <c:pt idx="10">
                  <c:v>9.3904210931420748E-2</c:v>
                </c:pt>
                <c:pt idx="11">
                  <c:v>0.13553961167405226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D9-4AC8-A9F7-3612D5373378}"/>
            </c:ext>
          </c:extLst>
        </c:ser>
        <c:ser>
          <c:idx val="0"/>
          <c:order val="2"/>
          <c:tx>
            <c:strRef>
              <c:f>Gores!$C$134</c:f>
              <c:strCache>
                <c:ptCount val="1"/>
                <c:pt idx="0">
                  <c:v>GASTO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102829949241314E-2"/>
                  <c:y val="-2.2633698084451179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D9-4AC8-A9F7-3612D5373378}"/>
                </c:ext>
              </c:extLst>
            </c:dLbl>
            <c:dLbl>
              <c:idx val="1"/>
              <c:layout>
                <c:manualLayout>
                  <c:x val="1.1102058513967639E-2"/>
                  <c:y val="9.2600700933273463E-4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D9-4AC8-A9F7-3612D5373378}"/>
                </c:ext>
              </c:extLst>
            </c:dLbl>
            <c:dLbl>
              <c:idx val="2"/>
              <c:layout>
                <c:manualLayout>
                  <c:x val="1.3988342257451433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D9-4AC8-A9F7-3612D5373378}"/>
                </c:ext>
              </c:extLst>
            </c:dLbl>
            <c:dLbl>
              <c:idx val="3"/>
              <c:layout>
                <c:manualLayout>
                  <c:x val="1.3877573142459517E-2"/>
                  <c:y val="-9.4650213428778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D9-4AC8-A9F7-3612D5373378}"/>
                </c:ext>
              </c:extLst>
            </c:dLbl>
            <c:dLbl>
              <c:idx val="4"/>
              <c:layout>
                <c:manualLayout>
                  <c:x val="1.1102058513967613E-2"/>
                  <c:y val="-3.2510112480972138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D9-4AC8-A9F7-3612D5373378}"/>
                </c:ext>
              </c:extLst>
            </c:dLbl>
            <c:dLbl>
              <c:idx val="5"/>
              <c:layout>
                <c:manualLayout>
                  <c:x val="1.1102058513967613E-2"/>
                  <c:y val="-4.1666589033617592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D9-4AC8-A9F7-3612D5373378}"/>
                </c:ext>
              </c:extLst>
            </c:dLbl>
            <c:dLbl>
              <c:idx val="6"/>
              <c:layout>
                <c:manualLayout>
                  <c:x val="-1.0185067526415994E-16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D9-4AC8-A9F7-3612D5373378}"/>
                </c:ext>
              </c:extLst>
            </c:dLbl>
            <c:dLbl>
              <c:idx val="7"/>
              <c:layout>
                <c:manualLayout>
                  <c:x val="8.3265438854757106E-3"/>
                  <c:y val="-4.2181202989307137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D9-4AC8-A9F7-3612D5373378}"/>
                </c:ext>
              </c:extLst>
            </c:dLbl>
            <c:dLbl>
              <c:idx val="8"/>
              <c:layout>
                <c:manualLayout>
                  <c:x val="2.2204117027935226E-2"/>
                  <c:y val="-4.166658903361764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BD9-4AC8-A9F7-3612D5373378}"/>
                </c:ext>
              </c:extLst>
            </c:dLbl>
            <c:dLbl>
              <c:idx val="9"/>
              <c:layout>
                <c:manualLayout>
                  <c:x val="5.5510292569838065E-3"/>
                  <c:y val="-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D9-4AC8-A9F7-3612D5373378}"/>
                </c:ext>
              </c:extLst>
            </c:dLbl>
            <c:dLbl>
              <c:idx val="10"/>
              <c:layout>
                <c:manualLayout>
                  <c:x val="5.5510292569838065E-3"/>
                  <c:y val="-7.4177074153225331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D9-4AC8-A9F7-3612D537337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Gores!$D$134:$G$134</c:f>
              <c:numCache>
                <c:formatCode>0.0%</c:formatCode>
                <c:ptCount val="4"/>
                <c:pt idx="0">
                  <c:v>4.0914011651069206E-2</c:v>
                </c:pt>
                <c:pt idx="1">
                  <c:v>5.3131719717629443E-2</c:v>
                </c:pt>
                <c:pt idx="2">
                  <c:v>9.0549740694157943E-2</c:v>
                </c:pt>
                <c:pt idx="3">
                  <c:v>8.614364150922707E-2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BD9-4AC8-A9F7-3612D5373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0598528"/>
        <c:axId val="210616704"/>
      </c:barChart>
      <c:catAx>
        <c:axId val="2105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10616704"/>
        <c:crosses val="autoZero"/>
        <c:auto val="0"/>
        <c:lblAlgn val="ctr"/>
        <c:lblOffset val="100"/>
        <c:noMultiLvlLbl val="0"/>
      </c:catAx>
      <c:valAx>
        <c:axId val="210616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0598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43716371504573E-2"/>
          <c:y val="0.16005351090806447"/>
          <c:w val="0.87715770627754874"/>
          <c:h val="0.58293315049197614"/>
        </c:manualLayout>
      </c:layout>
      <c:lineChart>
        <c:grouping val="standar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Gores!$D$132:$O$132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9.2636977771635293E-2</c:v>
                </c:pt>
                <c:pt idx="2">
                  <c:v>0.18947943772829348</c:v>
                </c:pt>
                <c:pt idx="3">
                  <c:v>0.26329616248573096</c:v>
                </c:pt>
                <c:pt idx="4">
                  <c:v>0.33979095565987705</c:v>
                </c:pt>
                <c:pt idx="5">
                  <c:v>0.45192641398063915</c:v>
                </c:pt>
                <c:pt idx="6">
                  <c:v>0.50525748541397075</c:v>
                </c:pt>
                <c:pt idx="7">
                  <c:v>0.56897039207805533</c:v>
                </c:pt>
                <c:pt idx="8">
                  <c:v>0.62500080073103037</c:v>
                </c:pt>
                <c:pt idx="9">
                  <c:v>0.69300566469982039</c:v>
                </c:pt>
                <c:pt idx="10">
                  <c:v>0.78084245372177241</c:v>
                </c:pt>
                <c:pt idx="11">
                  <c:v>0.96453382423216483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1E-4874-AC17-C8502E999DF3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0.11492254785857535</c:v>
                </c:pt>
                <c:pt idx="2">
                  <c:v>0.19142710310663055</c:v>
                </c:pt>
                <c:pt idx="3">
                  <c:v>0.26865307341799122</c:v>
                </c:pt>
                <c:pt idx="4">
                  <c:v>0.35547028092279531</c:v>
                </c:pt>
                <c:pt idx="5">
                  <c:v>0.45364994983898299</c:v>
                </c:pt>
                <c:pt idx="6">
                  <c:v>0.51376134909678761</c:v>
                </c:pt>
                <c:pt idx="7">
                  <c:v>0.57458564322357975</c:v>
                </c:pt>
                <c:pt idx="8">
                  <c:v>0.68544180948346001</c:v>
                </c:pt>
                <c:pt idx="9">
                  <c:v>0.76336132403040946</c:v>
                </c:pt>
                <c:pt idx="10">
                  <c:v>0.84824526758098884</c:v>
                </c:pt>
                <c:pt idx="11">
                  <c:v>0.98743718284025228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81E-4874-AC17-C8502E999DF3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0635842603845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E-4874-AC17-C8502E999DF3}"/>
                </c:ext>
              </c:extLst>
            </c:dLbl>
            <c:dLbl>
              <c:idx val="1"/>
              <c:layout>
                <c:manualLayout>
                  <c:x val="-3.8265006909437835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E-4874-AC17-C8502E999DF3}"/>
                </c:ext>
              </c:extLst>
            </c:dLbl>
            <c:dLbl>
              <c:idx val="2"/>
              <c:layout>
                <c:manualLayout>
                  <c:x val="-3.5531792130192322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1E-4874-AC17-C8502E999DF3}"/>
                </c:ext>
              </c:extLst>
            </c:dLbl>
            <c:dLbl>
              <c:idx val="3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1E-4874-AC17-C8502E999DF3}"/>
                </c:ext>
              </c:extLst>
            </c:dLbl>
            <c:dLbl>
              <c:idx val="4"/>
              <c:layout>
                <c:manualLayout>
                  <c:x val="-1.9132503454718917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1E-4874-AC17-C8502E999DF3}"/>
                </c:ext>
              </c:extLst>
            </c:dLbl>
            <c:dLbl>
              <c:idx val="5"/>
              <c:layout>
                <c:manualLayout>
                  <c:x val="-1.3666073896227898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1E-4874-AC17-C8502E999DF3}"/>
                </c:ext>
              </c:extLst>
            </c:dLbl>
            <c:dLbl>
              <c:idx val="6"/>
              <c:layout>
                <c:manualLayout>
                  <c:x val="-2.7332147792455595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1E-4874-AC17-C8502E999D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Gores!$D$130:$G$130</c:f>
              <c:numCache>
                <c:formatCode>0.0%</c:formatCode>
                <c:ptCount val="4"/>
                <c:pt idx="0">
                  <c:v>4.0914011651069206E-2</c:v>
                </c:pt>
                <c:pt idx="1">
                  <c:v>8.9749302849741697E-2</c:v>
                </c:pt>
                <c:pt idx="2">
                  <c:v>0.18096639144755158</c:v>
                </c:pt>
                <c:pt idx="3">
                  <c:v>0.2702528608422764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81E-4874-AC17-C8502E999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02784"/>
        <c:axId val="210504320"/>
      </c:lineChart>
      <c:catAx>
        <c:axId val="2105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4320"/>
        <c:crosses val="autoZero"/>
        <c:auto val="1"/>
        <c:lblAlgn val="ctr"/>
        <c:lblOffset val="100"/>
        <c:tickLblSkip val="1"/>
        <c:noMultiLvlLbl val="0"/>
      </c:catAx>
      <c:valAx>
        <c:axId val="2105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4223042808385"/>
          <c:y val="0.8984429294613695"/>
          <c:w val="0.58555446490003427"/>
          <c:h val="6.8429495838558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Gores!$C$28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Gores!$D$28:$O$28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0.13873552336211706</c:v>
                </c:pt>
                <c:pt idx="2">
                  <c:v>0.25579636211767598</c:v>
                </c:pt>
                <c:pt idx="3">
                  <c:v>0.32664659226202808</c:v>
                </c:pt>
                <c:pt idx="4">
                  <c:v>0.3975057660488181</c:v>
                </c:pt>
                <c:pt idx="5">
                  <c:v>0.49715805846736405</c:v>
                </c:pt>
                <c:pt idx="6">
                  <c:v>0.58601146059899822</c:v>
                </c:pt>
                <c:pt idx="7">
                  <c:v>0.65904294934907115</c:v>
                </c:pt>
                <c:pt idx="8">
                  <c:v>0.74888875950852385</c:v>
                </c:pt>
                <c:pt idx="9">
                  <c:v>0.82330499027193149</c:v>
                </c:pt>
                <c:pt idx="10">
                  <c:v>0.89091614555477627</c:v>
                </c:pt>
                <c:pt idx="11">
                  <c:v>0.98238743738027123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1F-4495-ACCD-38F39E898CAB}"/>
            </c:ext>
          </c:extLst>
        </c:ser>
        <c:ser>
          <c:idx val="0"/>
          <c:order val="1"/>
          <c:tx>
            <c:strRef>
              <c:f>Gores!$C$27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Gores!$D$27:$O$27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0.12635620371391218</c:v>
                </c:pt>
                <c:pt idx="2">
                  <c:v>0.22137796204477622</c:v>
                </c:pt>
                <c:pt idx="3">
                  <c:v>0.29014260935169678</c:v>
                </c:pt>
                <c:pt idx="4">
                  <c:v>0.35943605578744536</c:v>
                </c:pt>
                <c:pt idx="5">
                  <c:v>0.45964686590890302</c:v>
                </c:pt>
                <c:pt idx="6">
                  <c:v>0.52590905029120671</c:v>
                </c:pt>
                <c:pt idx="7">
                  <c:v>0.56865317179789465</c:v>
                </c:pt>
                <c:pt idx="8">
                  <c:v>0.66342435778080411</c:v>
                </c:pt>
                <c:pt idx="9">
                  <c:v>0.74522937270098299</c:v>
                </c:pt>
                <c:pt idx="10">
                  <c:v>0.81774144157200312</c:v>
                </c:pt>
                <c:pt idx="11">
                  <c:v>0.95335577766541491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D1F-4495-ACCD-38F39E898CAB}"/>
            </c:ext>
          </c:extLst>
        </c:ser>
        <c:ser>
          <c:idx val="1"/>
          <c:order val="2"/>
          <c:tx>
            <c:strRef>
              <c:f>Gores!$C$26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1F-4495-ACCD-38F39E898CAB}"/>
                </c:ext>
              </c:extLst>
            </c:dLbl>
            <c:dLbl>
              <c:idx val="1"/>
              <c:layout>
                <c:manualLayout>
                  <c:x val="-1.6399288675473408E-2"/>
                  <c:y val="1.419753201431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1F-4495-ACCD-38F39E898CAB}"/>
                </c:ext>
              </c:extLst>
            </c:dLbl>
            <c:dLbl>
              <c:idx val="2"/>
              <c:layout>
                <c:manualLayout>
                  <c:x val="-5.4664295584911239E-2"/>
                  <c:y val="-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1F-4495-ACCD-38F39E898CAB}"/>
                </c:ext>
              </c:extLst>
            </c:dLbl>
            <c:dLbl>
              <c:idx val="3"/>
              <c:layout>
                <c:manualLayout>
                  <c:x val="-6.5597154701893423E-2"/>
                  <c:y val="-2.366255335719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1F-4495-ACCD-38F39E898CAB}"/>
                </c:ext>
              </c:extLst>
            </c:dLbl>
            <c:dLbl>
              <c:idx val="4"/>
              <c:layout>
                <c:manualLayout>
                  <c:x val="-6.2863939922647924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1F-4495-ACCD-38F39E898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Gores!$D$26:$G$26</c:f>
              <c:numCache>
                <c:formatCode>0.0%</c:formatCode>
                <c:ptCount val="4"/>
                <c:pt idx="0">
                  <c:v>6.2120294910711367E-2</c:v>
                </c:pt>
                <c:pt idx="1">
                  <c:v>0.1259861050015047</c:v>
                </c:pt>
                <c:pt idx="2">
                  <c:v>0.27987624750632978</c:v>
                </c:pt>
                <c:pt idx="3">
                  <c:v>0.37127361292501709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1F-4495-ACCD-38F39E898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67424"/>
        <c:axId val="209769216"/>
      </c:lineChart>
      <c:catAx>
        <c:axId val="2097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9216"/>
        <c:crosses val="autoZero"/>
        <c:auto val="1"/>
        <c:lblAlgn val="ctr"/>
        <c:lblOffset val="100"/>
        <c:noMultiLvlLbl val="0"/>
      </c:catAx>
      <c:valAx>
        <c:axId val="2097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Mensual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Gores!$C$33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Gores!$D$33:$O$33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7.1221174776949767E-2</c:v>
                </c:pt>
                <c:pt idx="2">
                  <c:v>0.11806635926637575</c:v>
                </c:pt>
                <c:pt idx="3">
                  <c:v>7.1303121146471929E-2</c:v>
                </c:pt>
                <c:pt idx="4">
                  <c:v>7.1044361299612863E-2</c:v>
                </c:pt>
                <c:pt idx="5">
                  <c:v>9.9925783130885334E-2</c:v>
                </c:pt>
                <c:pt idx="6">
                  <c:v>7.4087377941188373E-2</c:v>
                </c:pt>
                <c:pt idx="7">
                  <c:v>7.3644937560554388E-2</c:v>
                </c:pt>
                <c:pt idx="8">
                  <c:v>0.10215562138260106</c:v>
                </c:pt>
                <c:pt idx="9">
                  <c:v>7.4007515548335664E-2</c:v>
                </c:pt>
                <c:pt idx="10">
                  <c:v>7.3847175572294949E-2</c:v>
                </c:pt>
                <c:pt idx="11">
                  <c:v>0.12949948958892535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C-4261-A004-37893CD71265}"/>
            </c:ext>
          </c:extLst>
        </c:ser>
        <c:ser>
          <c:idx val="1"/>
          <c:order val="1"/>
          <c:tx>
            <c:strRef>
              <c:f>Gores!$C$32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Gores!$D$32:$O$32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6.4880715268959818E-2</c:v>
                </c:pt>
                <c:pt idx="2">
                  <c:v>9.7218537231517396E-2</c:v>
                </c:pt>
                <c:pt idx="3">
                  <c:v>6.9552497866343682E-2</c:v>
                </c:pt>
                <c:pt idx="4">
                  <c:v>7.0273861157483852E-2</c:v>
                </c:pt>
                <c:pt idx="5">
                  <c:v>0.10136280283585267</c:v>
                </c:pt>
                <c:pt idx="6">
                  <c:v>6.9346459889228038E-2</c:v>
                </c:pt>
                <c:pt idx="7">
                  <c:v>6.661667581919567E-2</c:v>
                </c:pt>
                <c:pt idx="8">
                  <c:v>0.1030507626609268</c:v>
                </c:pt>
                <c:pt idx="9">
                  <c:v>8.832584555461151E-2</c:v>
                </c:pt>
                <c:pt idx="10">
                  <c:v>7.93224274535827E-2</c:v>
                </c:pt>
                <c:pt idx="11">
                  <c:v>0.14791949518617784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3C-4261-A004-37893CD71265}"/>
            </c:ext>
          </c:extLst>
        </c:ser>
        <c:ser>
          <c:idx val="0"/>
          <c:order val="2"/>
          <c:tx>
            <c:strRef>
              <c:f>Gores!$C$31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77573142459517E-2"/>
                  <c:y val="2.3662553357194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3C-4261-A004-37893CD71265}"/>
                </c:ext>
              </c:extLst>
            </c:dLbl>
            <c:dLbl>
              <c:idx val="1"/>
              <c:layout>
                <c:manualLayout>
                  <c:x val="1.3668509583562463E-2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3C-4261-A004-37893CD71265}"/>
                </c:ext>
              </c:extLst>
            </c:dLbl>
            <c:dLbl>
              <c:idx val="2"/>
              <c:layout>
                <c:manualLayout>
                  <c:x val="1.9135913416987484E-2"/>
                  <c:y val="4.7471648772595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3C-4261-A004-37893CD71265}"/>
                </c:ext>
              </c:extLst>
            </c:dLbl>
            <c:dLbl>
              <c:idx val="3"/>
              <c:layout>
                <c:manualLayout>
                  <c:x val="1.093480766684999E-2"/>
                  <c:y val="-3.7977319018076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3C-4261-A004-37893CD71265}"/>
                </c:ext>
              </c:extLst>
            </c:dLbl>
            <c:dLbl>
              <c:idx val="4"/>
              <c:layout>
                <c:manualLayout>
                  <c:x val="1.093480766684999E-2"/>
                  <c:y val="-3.3230154140817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3C-4261-A004-37893CD71265}"/>
                </c:ext>
              </c:extLst>
            </c:dLbl>
            <c:dLbl>
              <c:idx val="5"/>
              <c:layout>
                <c:manualLayout>
                  <c:x val="1.64022115002749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3C-4261-A004-37893CD71265}"/>
                </c:ext>
              </c:extLst>
            </c:dLbl>
            <c:dLbl>
              <c:idx val="6"/>
              <c:layout>
                <c:manualLayout>
                  <c:x val="5.4674038334249948E-3"/>
                  <c:y val="-7.12074731588943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3C-4261-A004-37893CD71265}"/>
                </c:ext>
              </c:extLst>
            </c:dLbl>
            <c:dLbl>
              <c:idx val="7"/>
              <c:layout>
                <c:manualLayout>
                  <c:x val="0"/>
                  <c:y val="-6.6460308281634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3C-4261-A004-37893CD71265}"/>
                </c:ext>
              </c:extLst>
            </c:dLbl>
            <c:dLbl>
              <c:idx val="8"/>
              <c:layout>
                <c:manualLayout>
                  <c:x val="1.3668509583562487E-2"/>
                  <c:y val="-4.7471648772596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3C-4261-A004-37893CD71265}"/>
                </c:ext>
              </c:extLst>
            </c:dLbl>
            <c:dLbl>
              <c:idx val="9"/>
              <c:layout>
                <c:manualLayout>
                  <c:x val="2.7337019167124974E-3"/>
                  <c:y val="-2.8482989263557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3C-4261-A004-37893CD71265}"/>
                </c:ext>
              </c:extLst>
            </c:dLbl>
            <c:dLbl>
              <c:idx val="10"/>
              <c:layout>
                <c:manualLayout>
                  <c:x val="0"/>
                  <c:y val="-5.6965978527115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3C-4261-A004-37893CD712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Gores!$D$31:$G$31</c:f>
              <c:numCache>
                <c:formatCode>0.0%</c:formatCode>
                <c:ptCount val="4"/>
                <c:pt idx="0">
                  <c:v>6.2120294910711367E-2</c:v>
                </c:pt>
                <c:pt idx="1">
                  <c:v>6.5121185608258858E-2</c:v>
                </c:pt>
                <c:pt idx="2">
                  <c:v>0.15410462936145797</c:v>
                </c:pt>
                <c:pt idx="3">
                  <c:v>9.3077166169030501E-2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3C-4261-A004-37893CD712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26720"/>
        <c:axId val="210128256"/>
      </c:barChart>
      <c:catAx>
        <c:axId val="2101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8256"/>
        <c:crosses val="autoZero"/>
        <c:auto val="0"/>
        <c:lblAlgn val="ctr"/>
        <c:lblOffset val="100"/>
        <c:noMultiLvlLbl val="0"/>
      </c:catAx>
      <c:valAx>
        <c:axId val="2101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Gores!$C$80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Gores!$D$80:$O$80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8.968810930755762E-2</c:v>
                </c:pt>
                <c:pt idx="2">
                  <c:v>0.18531766613312942</c:v>
                </c:pt>
                <c:pt idx="3">
                  <c:v>0.25934489425831819</c:v>
                </c:pt>
                <c:pt idx="4">
                  <c:v>0.33618935325793442</c:v>
                </c:pt>
                <c:pt idx="5">
                  <c:v>0.4491385623638976</c:v>
                </c:pt>
                <c:pt idx="6">
                  <c:v>0.50039674712825388</c:v>
                </c:pt>
                <c:pt idx="7">
                  <c:v>0.56360554601913559</c:v>
                </c:pt>
                <c:pt idx="8">
                  <c:v>0.61761515610098883</c:v>
                </c:pt>
                <c:pt idx="9">
                  <c:v>0.68527605290264126</c:v>
                </c:pt>
                <c:pt idx="10">
                  <c:v>0.77422835607541274</c:v>
                </c:pt>
                <c:pt idx="11">
                  <c:v>0.96342465422204049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0C-46CB-A51F-045A9EA4A200}"/>
            </c:ext>
          </c:extLst>
        </c:ser>
        <c:ser>
          <c:idx val="1"/>
          <c:order val="1"/>
          <c:tx>
            <c:strRef>
              <c:f>Gores!$C$79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Gores!$D$79:$O$79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0.11414293770909933</c:v>
                </c:pt>
                <c:pt idx="2">
                  <c:v>0.18937089620740893</c:v>
                </c:pt>
                <c:pt idx="3">
                  <c:v>0.2671681592062724</c:v>
                </c:pt>
                <c:pt idx="4">
                  <c:v>0.35520293458261909</c:v>
                </c:pt>
                <c:pt idx="5">
                  <c:v>0.45325842285839779</c:v>
                </c:pt>
                <c:pt idx="6">
                  <c:v>0.51296274865499503</c:v>
                </c:pt>
                <c:pt idx="7">
                  <c:v>0.57497577677248135</c:v>
                </c:pt>
                <c:pt idx="8">
                  <c:v>0.68689554489010096</c:v>
                </c:pt>
                <c:pt idx="9">
                  <c:v>0.76455908339492451</c:v>
                </c:pt>
                <c:pt idx="10">
                  <c:v>0.85023813224617151</c:v>
                </c:pt>
                <c:pt idx="11">
                  <c:v>0.98967825769218343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0C-46CB-A51F-045A9EA4A200}"/>
            </c:ext>
          </c:extLst>
        </c:ser>
        <c:ser>
          <c:idx val="0"/>
          <c:order val="2"/>
          <c:tx>
            <c:strRef>
              <c:f>Gores!$C$78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63050766989563E-2"/>
                  <c:y val="-2.33085466534264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0C-46CB-A51F-045A9EA4A2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Gores!$D$78:$G$78</c:f>
              <c:numCache>
                <c:formatCode>0.0%</c:formatCode>
                <c:ptCount val="4"/>
                <c:pt idx="0">
                  <c:v>3.9499157992557238E-2</c:v>
                </c:pt>
                <c:pt idx="1">
                  <c:v>8.7553566272313033E-2</c:v>
                </c:pt>
                <c:pt idx="2">
                  <c:v>0.17491481912067058</c:v>
                </c:pt>
                <c:pt idx="3">
                  <c:v>0.26391771715210677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0C-46CB-A51F-045A9EA4A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6000"/>
        <c:axId val="209857536"/>
      </c:lineChart>
      <c:catAx>
        <c:axId val="209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7536"/>
        <c:crosses val="autoZero"/>
        <c:auto val="1"/>
        <c:lblAlgn val="ctr"/>
        <c:lblOffset val="100"/>
        <c:noMultiLvlLbl val="0"/>
      </c:catAx>
      <c:valAx>
        <c:axId val="2098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05-07-2020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05-07-2020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52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ABRIL DE 2020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Mayo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700805"/>
            <a:ext cx="7704856" cy="9229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23714"/>
            <a:ext cx="7632849" cy="369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4F0DD90-7493-4020-9A0A-EDA1A3EB1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28736"/>
              </p:ext>
            </p:extLst>
          </p:nvPr>
        </p:nvGraphicFramePr>
        <p:xfrm>
          <a:off x="539552" y="1976257"/>
          <a:ext cx="7776864" cy="4380093"/>
        </p:xfrm>
        <a:graphic>
          <a:graphicData uri="http://schemas.openxmlformats.org/drawingml/2006/table">
            <a:tbl>
              <a:tblPr/>
              <a:tblGrid>
                <a:gridCol w="260619">
                  <a:extLst>
                    <a:ext uri="{9D8B030D-6E8A-4147-A177-3AD203B41FA5}">
                      <a16:colId xmlns:a16="http://schemas.microsoft.com/office/drawing/2014/main" val="1585873556"/>
                    </a:ext>
                  </a:extLst>
                </a:gridCol>
                <a:gridCol w="260619">
                  <a:extLst>
                    <a:ext uri="{9D8B030D-6E8A-4147-A177-3AD203B41FA5}">
                      <a16:colId xmlns:a16="http://schemas.microsoft.com/office/drawing/2014/main" val="295273401"/>
                    </a:ext>
                  </a:extLst>
                </a:gridCol>
                <a:gridCol w="260619">
                  <a:extLst>
                    <a:ext uri="{9D8B030D-6E8A-4147-A177-3AD203B41FA5}">
                      <a16:colId xmlns:a16="http://schemas.microsoft.com/office/drawing/2014/main" val="29478976"/>
                    </a:ext>
                  </a:extLst>
                </a:gridCol>
                <a:gridCol w="2939780">
                  <a:extLst>
                    <a:ext uri="{9D8B030D-6E8A-4147-A177-3AD203B41FA5}">
                      <a16:colId xmlns:a16="http://schemas.microsoft.com/office/drawing/2014/main" val="1511407660"/>
                    </a:ext>
                  </a:extLst>
                </a:gridCol>
                <a:gridCol w="698458">
                  <a:extLst>
                    <a:ext uri="{9D8B030D-6E8A-4147-A177-3AD203B41FA5}">
                      <a16:colId xmlns:a16="http://schemas.microsoft.com/office/drawing/2014/main" val="173294250"/>
                    </a:ext>
                  </a:extLst>
                </a:gridCol>
                <a:gridCol w="698458">
                  <a:extLst>
                    <a:ext uri="{9D8B030D-6E8A-4147-A177-3AD203B41FA5}">
                      <a16:colId xmlns:a16="http://schemas.microsoft.com/office/drawing/2014/main" val="3147352187"/>
                    </a:ext>
                  </a:extLst>
                </a:gridCol>
                <a:gridCol w="698458">
                  <a:extLst>
                    <a:ext uri="{9D8B030D-6E8A-4147-A177-3AD203B41FA5}">
                      <a16:colId xmlns:a16="http://schemas.microsoft.com/office/drawing/2014/main" val="4053095627"/>
                    </a:ext>
                  </a:extLst>
                </a:gridCol>
                <a:gridCol w="698458">
                  <a:extLst>
                    <a:ext uri="{9D8B030D-6E8A-4147-A177-3AD203B41FA5}">
                      <a16:colId xmlns:a16="http://schemas.microsoft.com/office/drawing/2014/main" val="3789425135"/>
                    </a:ext>
                  </a:extLst>
                </a:gridCol>
                <a:gridCol w="635910">
                  <a:extLst>
                    <a:ext uri="{9D8B030D-6E8A-4147-A177-3AD203B41FA5}">
                      <a16:colId xmlns:a16="http://schemas.microsoft.com/office/drawing/2014/main" val="3329075271"/>
                    </a:ext>
                  </a:extLst>
                </a:gridCol>
                <a:gridCol w="625485">
                  <a:extLst>
                    <a:ext uri="{9D8B030D-6E8A-4147-A177-3AD203B41FA5}">
                      <a16:colId xmlns:a16="http://schemas.microsoft.com/office/drawing/2014/main" val="992586245"/>
                    </a:ext>
                  </a:extLst>
                </a:gridCol>
              </a:tblGrid>
              <a:tr h="1408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57507"/>
                  </a:ext>
                </a:extLst>
              </a:tr>
              <a:tr h="345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77902"/>
                  </a:ext>
                </a:extLst>
              </a:tr>
              <a:tr h="147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38.963.103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1.648.302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18.278.273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9036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14.570.895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14.590.197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19.302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4.737.854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026226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2.623.155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3.533.572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910.417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505.457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6685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62588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4149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685.424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111.447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52349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9455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del  Desarrollo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6443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74.113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966172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Capacidades Regionales en Materia de Atracción de Inversiones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63344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4049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74.113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5318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20296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51661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Económica Para América Latina y el Caribe de las Naciones Unidas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6439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Interamericano de Desarrollo (BID)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5913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Mundial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986171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las Naciones Unidas para la Alimentación y la Agricultura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15136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511.965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68571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511.965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315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287.321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213.437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-73.884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38.277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85466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11515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60527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12039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31.090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-15.593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43836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194.304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136.013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-58.291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33468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19.454.506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19.924.502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12.373.273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50330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9.555.170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589866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2.200.858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7700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2997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470.996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47099,6%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3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9" y="748747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8648" y="1744262"/>
            <a:ext cx="788670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621D2C-6CD0-441D-841F-99EDF3CB6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33892"/>
              </p:ext>
            </p:extLst>
          </p:nvPr>
        </p:nvGraphicFramePr>
        <p:xfrm>
          <a:off x="605942" y="2184107"/>
          <a:ext cx="7886701" cy="26165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358265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196810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1026836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593855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300828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85136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65013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8711713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4852834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87770497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866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567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9.791.116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1.878.041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03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85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18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1.713.267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1.713.267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20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72109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 de Servicios Municipales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152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39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3.343.361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3.343.361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149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262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9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022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31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37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074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0822" y="77873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822" y="1455538"/>
            <a:ext cx="812506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F0466E-9DB1-40AC-8A21-3E4A1100C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560561"/>
              </p:ext>
            </p:extLst>
          </p:nvPr>
        </p:nvGraphicFramePr>
        <p:xfrm>
          <a:off x="540822" y="1916832"/>
          <a:ext cx="7886701" cy="3341915"/>
        </p:xfrm>
        <a:graphic>
          <a:graphicData uri="http://schemas.openxmlformats.org/drawingml/2006/table">
            <a:tbl>
              <a:tblPr/>
              <a:tblGrid>
                <a:gridCol w="261495">
                  <a:extLst>
                    <a:ext uri="{9D8B030D-6E8A-4147-A177-3AD203B41FA5}">
                      <a16:colId xmlns:a16="http://schemas.microsoft.com/office/drawing/2014/main" val="2550383879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3717930056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4059142082"/>
                    </a:ext>
                  </a:extLst>
                </a:gridCol>
                <a:gridCol w="3033346">
                  <a:extLst>
                    <a:ext uri="{9D8B030D-6E8A-4147-A177-3AD203B41FA5}">
                      <a16:colId xmlns:a16="http://schemas.microsoft.com/office/drawing/2014/main" val="2896114969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330975786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172384254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443172500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914674181"/>
                    </a:ext>
                  </a:extLst>
                </a:gridCol>
                <a:gridCol w="638049">
                  <a:extLst>
                    <a:ext uri="{9D8B030D-6E8A-4147-A177-3AD203B41FA5}">
                      <a16:colId xmlns:a16="http://schemas.microsoft.com/office/drawing/2014/main" val="754128990"/>
                    </a:ext>
                  </a:extLst>
                </a:gridCol>
                <a:gridCol w="627589">
                  <a:extLst>
                    <a:ext uri="{9D8B030D-6E8A-4147-A177-3AD203B41FA5}">
                      <a16:colId xmlns:a16="http://schemas.microsoft.com/office/drawing/2014/main" val="4129267737"/>
                    </a:ext>
                  </a:extLst>
                </a:gridCol>
              </a:tblGrid>
              <a:tr h="156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05210"/>
                  </a:ext>
                </a:extLst>
              </a:tr>
              <a:tr h="384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664558"/>
                  </a:ext>
                </a:extLst>
              </a:tr>
              <a:tr h="164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263.159.388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64.922.777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142.433.651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3827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68.064.901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26156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68.064.901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30197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65.984.171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94340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Tenencia Responsable de Animales de Compañía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5.360.301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5.360.301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2.080.730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44259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73378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277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1.536.514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5786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1.536.514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22310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1.536.514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2294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180.459.027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64.284.559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72.127.029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24218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180.459.027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64.284.559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72.127.029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68638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Mejoramiento Urbano y Equipamiento Comunal)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45.528.855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81.768.274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36.239.419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42.798.235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7949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Mejoramiento de Barrios)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29.619.106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57.664.246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28.045.140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27.478.074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24506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Recuperación de Ciudades)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16.144.712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16.144.712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1.353.706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11088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90661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497.014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437526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63921,8%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93071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63921,8%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09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3564" y="735261"/>
            <a:ext cx="7416824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106" y="1664908"/>
            <a:ext cx="7200801" cy="385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989DD3E-37A0-4EE8-8275-BDBA7D1E2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90436"/>
              </p:ext>
            </p:extLst>
          </p:nvPr>
        </p:nvGraphicFramePr>
        <p:xfrm>
          <a:off x="521106" y="1978387"/>
          <a:ext cx="7416824" cy="4377963"/>
        </p:xfrm>
        <a:graphic>
          <a:graphicData uri="http://schemas.openxmlformats.org/drawingml/2006/table">
            <a:tbl>
              <a:tblPr/>
              <a:tblGrid>
                <a:gridCol w="244941">
                  <a:extLst>
                    <a:ext uri="{9D8B030D-6E8A-4147-A177-3AD203B41FA5}">
                      <a16:colId xmlns:a16="http://schemas.microsoft.com/office/drawing/2014/main" val="3235335097"/>
                    </a:ext>
                  </a:extLst>
                </a:gridCol>
                <a:gridCol w="244941">
                  <a:extLst>
                    <a:ext uri="{9D8B030D-6E8A-4147-A177-3AD203B41FA5}">
                      <a16:colId xmlns:a16="http://schemas.microsoft.com/office/drawing/2014/main" val="534146145"/>
                    </a:ext>
                  </a:extLst>
                </a:gridCol>
                <a:gridCol w="244941">
                  <a:extLst>
                    <a:ext uri="{9D8B030D-6E8A-4147-A177-3AD203B41FA5}">
                      <a16:colId xmlns:a16="http://schemas.microsoft.com/office/drawing/2014/main" val="526010673"/>
                    </a:ext>
                  </a:extLst>
                </a:gridCol>
                <a:gridCol w="2762938">
                  <a:extLst>
                    <a:ext uri="{9D8B030D-6E8A-4147-A177-3AD203B41FA5}">
                      <a16:colId xmlns:a16="http://schemas.microsoft.com/office/drawing/2014/main" val="3837586951"/>
                    </a:ext>
                  </a:extLst>
                </a:gridCol>
                <a:gridCol w="656443">
                  <a:extLst>
                    <a:ext uri="{9D8B030D-6E8A-4147-A177-3AD203B41FA5}">
                      <a16:colId xmlns:a16="http://schemas.microsoft.com/office/drawing/2014/main" val="577053721"/>
                    </a:ext>
                  </a:extLst>
                </a:gridCol>
                <a:gridCol w="656443">
                  <a:extLst>
                    <a:ext uri="{9D8B030D-6E8A-4147-A177-3AD203B41FA5}">
                      <a16:colId xmlns:a16="http://schemas.microsoft.com/office/drawing/2014/main" val="3399605806"/>
                    </a:ext>
                  </a:extLst>
                </a:gridCol>
                <a:gridCol w="656443">
                  <a:extLst>
                    <a:ext uri="{9D8B030D-6E8A-4147-A177-3AD203B41FA5}">
                      <a16:colId xmlns:a16="http://schemas.microsoft.com/office/drawing/2014/main" val="3238883960"/>
                    </a:ext>
                  </a:extLst>
                </a:gridCol>
                <a:gridCol w="656443">
                  <a:extLst>
                    <a:ext uri="{9D8B030D-6E8A-4147-A177-3AD203B41FA5}">
                      <a16:colId xmlns:a16="http://schemas.microsoft.com/office/drawing/2014/main" val="1013571638"/>
                    </a:ext>
                  </a:extLst>
                </a:gridCol>
                <a:gridCol w="607455">
                  <a:extLst>
                    <a:ext uri="{9D8B030D-6E8A-4147-A177-3AD203B41FA5}">
                      <a16:colId xmlns:a16="http://schemas.microsoft.com/office/drawing/2014/main" val="1905657722"/>
                    </a:ext>
                  </a:extLst>
                </a:gridCol>
                <a:gridCol w="685836">
                  <a:extLst>
                    <a:ext uri="{9D8B030D-6E8A-4147-A177-3AD203B41FA5}">
                      <a16:colId xmlns:a16="http://schemas.microsoft.com/office/drawing/2014/main" val="3978029495"/>
                    </a:ext>
                  </a:extLst>
                </a:gridCol>
              </a:tblGrid>
              <a:tr h="1408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510284"/>
                  </a:ext>
                </a:extLst>
              </a:tr>
              <a:tr h="345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999150"/>
                  </a:ext>
                </a:extLst>
              </a:tr>
              <a:tr h="147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243.743.527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46.690.482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52.846.461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26676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4.051.075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4.051.075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1.111.136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6136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4.051.075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4.051.075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1.111.136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62706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81560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Servicio Nacional del Patrimonio Cultural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1636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1.175.618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1.175.618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63109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Funcionamiento Región de Coquimbo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10526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Tarapacá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61791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Antofagasta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1810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Atacama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2245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91.441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0295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41435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80596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6236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07666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99683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Lagos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20568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Aysén del General Carlos Ibáñez del Campo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387415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Magallanes y de la Antártica Chilena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3496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Metropolitana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4708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2762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Arica y Parinacota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45274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4582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4496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Corporación de Fomento de la Producción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78158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5.214.007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9282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5.214.007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4579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239.692.452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42.639.407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46.521.318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7685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58.385.769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169.364.777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110.979.008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46.521.318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8647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495.658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8.034.524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7.538.866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7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94350"/>
            <a:ext cx="7886698" cy="278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539552" y="764704"/>
            <a:ext cx="788669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90DFDF-ECC4-4E6A-AFDC-6024F6621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06562"/>
              </p:ext>
            </p:extLst>
          </p:nvPr>
        </p:nvGraphicFramePr>
        <p:xfrm>
          <a:off x="539552" y="2074411"/>
          <a:ext cx="7886698" cy="4281939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3711225104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656827969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179709111"/>
                    </a:ext>
                  </a:extLst>
                </a:gridCol>
                <a:gridCol w="2937978">
                  <a:extLst>
                    <a:ext uri="{9D8B030D-6E8A-4147-A177-3AD203B41FA5}">
                      <a16:colId xmlns:a16="http://schemas.microsoft.com/office/drawing/2014/main" val="300265900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69453090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48406367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45360154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012942456"/>
                    </a:ext>
                  </a:extLst>
                </a:gridCol>
                <a:gridCol w="645938">
                  <a:extLst>
                    <a:ext uri="{9D8B030D-6E8A-4147-A177-3AD203B41FA5}">
                      <a16:colId xmlns:a16="http://schemas.microsoft.com/office/drawing/2014/main" val="3384258978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3623224806"/>
                    </a:ext>
                  </a:extLst>
                </a:gridCol>
              </a:tblGrid>
              <a:tr h="1562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647534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14422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5.975.669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8.855.518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2.879.849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3.851.043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960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3.198.503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17.498.158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14.299.655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3.801.826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6246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2.500.382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10.336.378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7.835.996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75888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13.265.621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25.326.904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12.061.283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4.348.500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86208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3.874.923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7.114.020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3.239.097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7.011.127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62535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4.573.479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16.727.774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12.154.295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2.711.785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59108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10.132.037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10.132.037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3.215.410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88247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5.573.306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9.042.909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3.469.603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51573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3.846.959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5.573.753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1.726.794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3.408.000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47236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2.432.983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12.265.010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9.832.027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6.139.873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79840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2.749.267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6.735.251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3.985.984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4540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1.866.417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15.588.071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13.721.654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2.265.013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34844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6.016.877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8.757.886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2.741.009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3.907.395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6326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306.175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669.059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362.884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3057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1.709.550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6.661.465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4.951.915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2.015.286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174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3520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2123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138.667.276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70.327.675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-68.339.601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67506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53.589.893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38.505.784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-15.084.109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45874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7.711.975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3.114.964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-4.597.011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91831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9.159.447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4.178.826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-4.980.621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67063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3.461.909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-3.325.680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22369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8.875.452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5.769.044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-3.106.408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49039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5.701.891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2.757.363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-2.944.528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01269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3218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4.516.354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3.824.640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-691.714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5424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5.659.060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2.829.530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-2.829.530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6444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Programas de Apoyo al Empleo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-30.780.000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3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6083" y="834160"/>
            <a:ext cx="76463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349" y="1523861"/>
            <a:ext cx="765290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B42FE80-2771-4BC1-A153-8B5AD295A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944687"/>
              </p:ext>
            </p:extLst>
          </p:nvPr>
        </p:nvGraphicFramePr>
        <p:xfrm>
          <a:off x="540265" y="1926039"/>
          <a:ext cx="7646377" cy="4351342"/>
        </p:xfrm>
        <a:graphic>
          <a:graphicData uri="http://schemas.openxmlformats.org/drawingml/2006/table">
            <a:tbl>
              <a:tblPr/>
              <a:tblGrid>
                <a:gridCol w="251443">
                  <a:extLst>
                    <a:ext uri="{9D8B030D-6E8A-4147-A177-3AD203B41FA5}">
                      <a16:colId xmlns:a16="http://schemas.microsoft.com/office/drawing/2014/main" val="3760585149"/>
                    </a:ext>
                  </a:extLst>
                </a:gridCol>
                <a:gridCol w="251443">
                  <a:extLst>
                    <a:ext uri="{9D8B030D-6E8A-4147-A177-3AD203B41FA5}">
                      <a16:colId xmlns:a16="http://schemas.microsoft.com/office/drawing/2014/main" val="3609948050"/>
                    </a:ext>
                  </a:extLst>
                </a:gridCol>
                <a:gridCol w="251443">
                  <a:extLst>
                    <a:ext uri="{9D8B030D-6E8A-4147-A177-3AD203B41FA5}">
                      <a16:colId xmlns:a16="http://schemas.microsoft.com/office/drawing/2014/main" val="356037548"/>
                    </a:ext>
                  </a:extLst>
                </a:gridCol>
                <a:gridCol w="2979597">
                  <a:extLst>
                    <a:ext uri="{9D8B030D-6E8A-4147-A177-3AD203B41FA5}">
                      <a16:colId xmlns:a16="http://schemas.microsoft.com/office/drawing/2014/main" val="2968973761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2325455863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2798201336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1437765902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3958888265"/>
                    </a:ext>
                  </a:extLst>
                </a:gridCol>
                <a:gridCol w="613520">
                  <a:extLst>
                    <a:ext uri="{9D8B030D-6E8A-4147-A177-3AD203B41FA5}">
                      <a16:colId xmlns:a16="http://schemas.microsoft.com/office/drawing/2014/main" val="1984944714"/>
                    </a:ext>
                  </a:extLst>
                </a:gridCol>
                <a:gridCol w="603463">
                  <a:extLst>
                    <a:ext uri="{9D8B030D-6E8A-4147-A177-3AD203B41FA5}">
                      <a16:colId xmlns:a16="http://schemas.microsoft.com/office/drawing/2014/main" val="3510040161"/>
                    </a:ext>
                  </a:extLst>
                </a:gridCol>
              </a:tblGrid>
              <a:tr h="148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5044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117750"/>
                  </a:ext>
                </a:extLst>
              </a:tr>
              <a:tr h="155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29.509.192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7216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64213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71873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94097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4733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12321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46587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4443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8779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53360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200.137.885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29.509.192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80123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109.448.473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144.805.597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35.357.124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29.509.192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4048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2.643.823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648857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4080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1.344.077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2.316.212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972.135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022371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3.078.000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5738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548797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966.388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966.388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07818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5.129.959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3147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5.403.198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7.214.983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1.811.785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1.968.599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06323"/>
                  </a:ext>
                </a:extLst>
              </a:tr>
              <a:tr h="237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12.164.852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16.236.595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4.071.743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515673"/>
                  </a:ext>
                </a:extLst>
              </a:tr>
              <a:tr h="237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7.798.646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25.979.547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18.180.901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13.000.000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7927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4.071.069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8022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76292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7.613.570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16.967.742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9.354.172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2.695.742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62594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9393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90.964.833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55.332.288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-35.632.545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8794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66.837.203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33.418.602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-33.418.601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6720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7.746.390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5.532.446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-2.213.944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29813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Local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16.381.240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16.381.240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6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780057"/>
            <a:ext cx="7892530" cy="9437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8178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861B4F5-7907-40B0-9E64-4F01B6C39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17057"/>
              </p:ext>
            </p:extLst>
          </p:nvPr>
        </p:nvGraphicFramePr>
        <p:xfrm>
          <a:off x="467543" y="2173745"/>
          <a:ext cx="7886701" cy="17285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7692693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964710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2823955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947999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726011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646469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25012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505841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2000877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22552020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30454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8691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3.368.748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84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5.167.691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5.167.691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2.039.060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75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623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838.356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856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735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450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76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85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6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6770" y="782966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12613"/>
            <a:ext cx="7704856" cy="325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D2F1C5-EB85-4C90-8DCC-C73088E2B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70580"/>
              </p:ext>
            </p:extLst>
          </p:nvPr>
        </p:nvGraphicFramePr>
        <p:xfrm>
          <a:off x="539552" y="2095599"/>
          <a:ext cx="7886701" cy="35680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028641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590888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0249430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536655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400412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939948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263425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248232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4118535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3684224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8367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28561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42.308.166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12.704.973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66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3.646.970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396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1.880.877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860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28.976.911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28.753.449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-223.462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8.078.181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263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706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28.016.511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27.793.049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-223.462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8.078.181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76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3.259.705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38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61799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del Delito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38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Calle Segura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5.893.951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5.950.489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7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Seguridad en mi Barrio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320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Sistema Lazos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6.712.531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6.712.531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5.384.648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39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Denuncia Seguro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54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260.179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01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830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73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91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4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371.150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55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380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59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07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2914" y="799066"/>
            <a:ext cx="787739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914" y="1765772"/>
            <a:ext cx="804883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26DDCE-B8E6-436A-8AAE-E0E10F588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4737"/>
              </p:ext>
            </p:extLst>
          </p:nvPr>
        </p:nvGraphicFramePr>
        <p:xfrm>
          <a:off x="539161" y="2130897"/>
          <a:ext cx="7901144" cy="2011798"/>
        </p:xfrm>
        <a:graphic>
          <a:graphicData uri="http://schemas.openxmlformats.org/drawingml/2006/table">
            <a:tbl>
              <a:tblPr/>
              <a:tblGrid>
                <a:gridCol w="287002">
                  <a:extLst>
                    <a:ext uri="{9D8B030D-6E8A-4147-A177-3AD203B41FA5}">
                      <a16:colId xmlns:a16="http://schemas.microsoft.com/office/drawing/2014/main" val="800068732"/>
                    </a:ext>
                  </a:extLst>
                </a:gridCol>
                <a:gridCol w="287002">
                  <a:extLst>
                    <a:ext uri="{9D8B030D-6E8A-4147-A177-3AD203B41FA5}">
                      <a16:colId xmlns:a16="http://schemas.microsoft.com/office/drawing/2014/main" val="1743306880"/>
                    </a:ext>
                  </a:extLst>
                </a:gridCol>
                <a:gridCol w="287002">
                  <a:extLst>
                    <a:ext uri="{9D8B030D-6E8A-4147-A177-3AD203B41FA5}">
                      <a16:colId xmlns:a16="http://schemas.microsoft.com/office/drawing/2014/main" val="814094491"/>
                    </a:ext>
                  </a:extLst>
                </a:gridCol>
                <a:gridCol w="2574401">
                  <a:extLst>
                    <a:ext uri="{9D8B030D-6E8A-4147-A177-3AD203B41FA5}">
                      <a16:colId xmlns:a16="http://schemas.microsoft.com/office/drawing/2014/main" val="566601817"/>
                    </a:ext>
                  </a:extLst>
                </a:gridCol>
                <a:gridCol w="769163">
                  <a:extLst>
                    <a:ext uri="{9D8B030D-6E8A-4147-A177-3AD203B41FA5}">
                      <a16:colId xmlns:a16="http://schemas.microsoft.com/office/drawing/2014/main" val="739571763"/>
                    </a:ext>
                  </a:extLst>
                </a:gridCol>
                <a:gridCol w="769163">
                  <a:extLst>
                    <a:ext uri="{9D8B030D-6E8A-4147-A177-3AD203B41FA5}">
                      <a16:colId xmlns:a16="http://schemas.microsoft.com/office/drawing/2014/main" val="3942582366"/>
                    </a:ext>
                  </a:extLst>
                </a:gridCol>
                <a:gridCol w="769163">
                  <a:extLst>
                    <a:ext uri="{9D8B030D-6E8A-4147-A177-3AD203B41FA5}">
                      <a16:colId xmlns:a16="http://schemas.microsoft.com/office/drawing/2014/main" val="2012417211"/>
                    </a:ext>
                  </a:extLst>
                </a:gridCol>
                <a:gridCol w="769163">
                  <a:extLst>
                    <a:ext uri="{9D8B030D-6E8A-4147-A177-3AD203B41FA5}">
                      <a16:colId xmlns:a16="http://schemas.microsoft.com/office/drawing/2014/main" val="2985636017"/>
                    </a:ext>
                  </a:extLst>
                </a:gridCol>
                <a:gridCol w="700283">
                  <a:extLst>
                    <a:ext uri="{9D8B030D-6E8A-4147-A177-3AD203B41FA5}">
                      <a16:colId xmlns:a16="http://schemas.microsoft.com/office/drawing/2014/main" val="596108589"/>
                    </a:ext>
                  </a:extLst>
                </a:gridCol>
                <a:gridCol w="688802">
                  <a:extLst>
                    <a:ext uri="{9D8B030D-6E8A-4147-A177-3AD203B41FA5}">
                      <a16:colId xmlns:a16="http://schemas.microsoft.com/office/drawing/2014/main" val="1996192166"/>
                    </a:ext>
                  </a:extLst>
                </a:gridCol>
              </a:tblGrid>
              <a:tr h="1719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909738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64221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2.876.970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859.514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56348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1.576.341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1.576.341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499.532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8335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355.737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880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72.440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54056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5088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41186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43.275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2788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9478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96724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591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5471" y="781772"/>
            <a:ext cx="7886702" cy="1206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3" y="2010037"/>
            <a:ext cx="8015287" cy="194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087160-7D04-404C-A650-19EE38E19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06125"/>
              </p:ext>
            </p:extLst>
          </p:nvPr>
        </p:nvGraphicFramePr>
        <p:xfrm>
          <a:off x="526656" y="2420888"/>
          <a:ext cx="7886701" cy="31240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949632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569604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2746756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84781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890979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98475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067881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2432017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8093260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60100030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348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69957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72.340.019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-170.095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27.119.906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40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8.940.741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8.894.069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3.225.780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332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3.138.108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67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60.241.316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21.256.495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352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558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 Población General-INE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854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59.964.296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59.964.296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20.979.475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84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45.308.608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45.308.608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9.392.572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2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3.208.924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21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1.260.188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95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6.148.616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6.148.616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6.088.679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28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Tolerancia Cero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1.128.819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47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1.754.916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19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Elige Vivir sin Drogas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15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582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605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10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934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39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9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0" y="908720"/>
            <a:ext cx="8206782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1E9D6F4-CEEF-4CC8-AA10-8A8EDBF56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25645"/>
              </p:ext>
            </p:extLst>
          </p:nvPr>
        </p:nvGraphicFramePr>
        <p:xfrm>
          <a:off x="486000" y="2163229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319B381-84D5-41D2-A903-8134DBCEB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84131"/>
              </p:ext>
            </p:extLst>
          </p:nvPr>
        </p:nvGraphicFramePr>
        <p:xfrm>
          <a:off x="4606782" y="2167906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710698"/>
            <a:ext cx="792087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7026" y="1463222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A7C199-C689-40A4-A3CA-1A88F22B3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98568"/>
              </p:ext>
            </p:extLst>
          </p:nvPr>
        </p:nvGraphicFramePr>
        <p:xfrm>
          <a:off x="527026" y="1824800"/>
          <a:ext cx="7920879" cy="3693971"/>
        </p:xfrm>
        <a:graphic>
          <a:graphicData uri="http://schemas.openxmlformats.org/drawingml/2006/table">
            <a:tbl>
              <a:tblPr/>
              <a:tblGrid>
                <a:gridCol w="260899">
                  <a:extLst>
                    <a:ext uri="{9D8B030D-6E8A-4147-A177-3AD203B41FA5}">
                      <a16:colId xmlns:a16="http://schemas.microsoft.com/office/drawing/2014/main" val="2885654656"/>
                    </a:ext>
                  </a:extLst>
                </a:gridCol>
                <a:gridCol w="260899">
                  <a:extLst>
                    <a:ext uri="{9D8B030D-6E8A-4147-A177-3AD203B41FA5}">
                      <a16:colId xmlns:a16="http://schemas.microsoft.com/office/drawing/2014/main" val="2084511954"/>
                    </a:ext>
                  </a:extLst>
                </a:gridCol>
                <a:gridCol w="260899">
                  <a:extLst>
                    <a:ext uri="{9D8B030D-6E8A-4147-A177-3AD203B41FA5}">
                      <a16:colId xmlns:a16="http://schemas.microsoft.com/office/drawing/2014/main" val="2113467637"/>
                    </a:ext>
                  </a:extLst>
                </a:gridCol>
                <a:gridCol w="2942934">
                  <a:extLst>
                    <a:ext uri="{9D8B030D-6E8A-4147-A177-3AD203B41FA5}">
                      <a16:colId xmlns:a16="http://schemas.microsoft.com/office/drawing/2014/main" val="246131496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3476779983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3171598957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448504361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1048311110"/>
                    </a:ext>
                  </a:extLst>
                </a:gridCol>
                <a:gridCol w="772259">
                  <a:extLst>
                    <a:ext uri="{9D8B030D-6E8A-4147-A177-3AD203B41FA5}">
                      <a16:colId xmlns:a16="http://schemas.microsoft.com/office/drawing/2014/main" val="1711474232"/>
                    </a:ext>
                  </a:extLst>
                </a:gridCol>
                <a:gridCol w="626157">
                  <a:extLst>
                    <a:ext uri="{9D8B030D-6E8A-4147-A177-3AD203B41FA5}">
                      <a16:colId xmlns:a16="http://schemas.microsoft.com/office/drawing/2014/main" val="372903734"/>
                    </a:ext>
                  </a:extLst>
                </a:gridCol>
              </a:tblGrid>
              <a:tr h="155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706943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3300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64.038.431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21.235.979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30.017.260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28595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15.400.101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15.221.638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-178.463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5.003.481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7699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702.376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4594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20.820.990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40.211.803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19.390.813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22.021.924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2491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3.448.608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3.448.608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1.048.603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09774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2.767.531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2.767.531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945.611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78227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102.992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7655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de Daños y Damnificados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35585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16.963.994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36.354.807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19.390.813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20.973.321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10421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19.516.809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19.516.799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19.415.917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194159170,0%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3500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716.672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690.686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-25.986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109.468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56005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1.091.776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991.776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271.404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0833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4.021.135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4.021.135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931.611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16072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702.883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702.883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145.792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0091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61.895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0899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Violencia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3.252.769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3.252.769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78613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BID Fortalecimiento Seguridad Publica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6.700.000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6027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CiberSeguridad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250.088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2098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5815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43351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216.006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92749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216.006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8235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76.862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59.533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-17.329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0546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3616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16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C419A5E-28AB-4771-AE11-85610DF8C026}"/>
              </a:ext>
            </a:extLst>
          </p:cNvPr>
          <p:cNvSpPr txBox="1">
            <a:spLocks/>
          </p:cNvSpPr>
          <p:nvPr/>
        </p:nvSpPr>
        <p:spPr>
          <a:xfrm>
            <a:off x="447675" y="764576"/>
            <a:ext cx="79199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7B5DBC4F-610A-413E-8ECC-417BEB6BCAFE}"/>
              </a:ext>
            </a:extLst>
          </p:cNvPr>
          <p:cNvSpPr txBox="1">
            <a:spLocks/>
          </p:cNvSpPr>
          <p:nvPr/>
        </p:nvSpPr>
        <p:spPr>
          <a:xfrm>
            <a:off x="446756" y="1556473"/>
            <a:ext cx="791994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DCACD1-D8ED-40D5-9E66-79040A569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2473"/>
              </p:ext>
            </p:extLst>
          </p:nvPr>
        </p:nvGraphicFramePr>
        <p:xfrm>
          <a:off x="446756" y="1921599"/>
          <a:ext cx="7919948" cy="1620983"/>
        </p:xfrm>
        <a:graphic>
          <a:graphicData uri="http://schemas.openxmlformats.org/drawingml/2006/table">
            <a:tbl>
              <a:tblPr/>
              <a:tblGrid>
                <a:gridCol w="260868">
                  <a:extLst>
                    <a:ext uri="{9D8B030D-6E8A-4147-A177-3AD203B41FA5}">
                      <a16:colId xmlns:a16="http://schemas.microsoft.com/office/drawing/2014/main" val="551121973"/>
                    </a:ext>
                  </a:extLst>
                </a:gridCol>
                <a:gridCol w="260868">
                  <a:extLst>
                    <a:ext uri="{9D8B030D-6E8A-4147-A177-3AD203B41FA5}">
                      <a16:colId xmlns:a16="http://schemas.microsoft.com/office/drawing/2014/main" val="1396359910"/>
                    </a:ext>
                  </a:extLst>
                </a:gridCol>
                <a:gridCol w="260868">
                  <a:extLst>
                    <a:ext uri="{9D8B030D-6E8A-4147-A177-3AD203B41FA5}">
                      <a16:colId xmlns:a16="http://schemas.microsoft.com/office/drawing/2014/main" val="1064424307"/>
                    </a:ext>
                  </a:extLst>
                </a:gridCol>
                <a:gridCol w="2942589">
                  <a:extLst>
                    <a:ext uri="{9D8B030D-6E8A-4147-A177-3AD203B41FA5}">
                      <a16:colId xmlns:a16="http://schemas.microsoft.com/office/drawing/2014/main" val="930493118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1877125333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1516779615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2679093588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3405852211"/>
                    </a:ext>
                  </a:extLst>
                </a:gridCol>
                <a:gridCol w="772168">
                  <a:extLst>
                    <a:ext uri="{9D8B030D-6E8A-4147-A177-3AD203B41FA5}">
                      <a16:colId xmlns:a16="http://schemas.microsoft.com/office/drawing/2014/main" val="3030587396"/>
                    </a:ext>
                  </a:extLst>
                </a:gridCol>
                <a:gridCol w="626083">
                  <a:extLst>
                    <a:ext uri="{9D8B030D-6E8A-4147-A177-3AD203B41FA5}">
                      <a16:colId xmlns:a16="http://schemas.microsoft.com/office/drawing/2014/main" val="3200339435"/>
                    </a:ext>
                  </a:extLst>
                </a:gridCol>
              </a:tblGrid>
              <a:tr h="124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93369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09354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13.451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-17.329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85487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52322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5.255.826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2.040.958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2.040.959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3757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5.255.826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2.040.958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2.040.959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93568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2.040.968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2.040.958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2.040.959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20409590,0%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96185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3.214.858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3.214.858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9610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310.880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310.880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67795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24301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7509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105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40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725" y="823897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5" y="1556792"/>
            <a:ext cx="7886701" cy="272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3675DC9-31B9-4C52-BDDF-4BBFD8993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5863"/>
              </p:ext>
            </p:extLst>
          </p:nvPr>
        </p:nvGraphicFramePr>
        <p:xfrm>
          <a:off x="466724" y="1909634"/>
          <a:ext cx="7886701" cy="13479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4777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796599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0066967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765665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529576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085747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739476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4992354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068981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9367755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75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920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5.947.940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-223.878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56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1.405.405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1.405.405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09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4.570.941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4.405.705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823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143.981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71480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830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078" y="746702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4128" y="1506218"/>
            <a:ext cx="787065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AC78E64-BD9E-4861-A457-7EA01CBE2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10399"/>
              </p:ext>
            </p:extLst>
          </p:nvPr>
        </p:nvGraphicFramePr>
        <p:xfrm>
          <a:off x="427414" y="1861036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893709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142003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3235005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866699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279865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685457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480644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4909960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352692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0195803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8348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665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337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61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7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79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224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820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4102" y="80626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0021" y="1509623"/>
            <a:ext cx="7886701" cy="33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48B7E9F-0F39-43B0-8CC8-01FCE2053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32099"/>
              </p:ext>
            </p:extLst>
          </p:nvPr>
        </p:nvGraphicFramePr>
        <p:xfrm>
          <a:off x="560021" y="1841499"/>
          <a:ext cx="7886701" cy="246591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111747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778139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102012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622950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28560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689014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028289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1537337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2321422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2726789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159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9737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13.107.869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161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11.188.293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612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11.188.293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556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46478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60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3.682.655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3.682.655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69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Bomberos de Chile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2.641.950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2.641.950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144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8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126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0935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486538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70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806346"/>
            <a:ext cx="788670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843" y="1433000"/>
            <a:ext cx="7886700" cy="3264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8A53D07-9499-416E-92D3-367FA2A28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59308"/>
              </p:ext>
            </p:extLst>
          </p:nvPr>
        </p:nvGraphicFramePr>
        <p:xfrm>
          <a:off x="519843" y="1759427"/>
          <a:ext cx="7886701" cy="411515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062739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060670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5097069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327586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576502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30818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886112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8525856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7256715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553503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677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253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1.180.030.796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-1.524.881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363.678.235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425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936.409.956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936.409.956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310.023.575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329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194.241.863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179.891.119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-14.350.744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35.718.250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32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2.069.867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37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2.069.867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385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1.954.468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1.954.468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93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947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407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1.736.524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85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82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910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Fondo de Desahucio Carabineros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372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54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2.664.660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54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2.664.660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41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655.327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15.565.601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7.570.644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79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14.350.744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14.350.744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7.068.962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48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250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17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657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417.927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185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59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27.795.749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-2.084.411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2.809.945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57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27.795.749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-2.084.411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2.809.945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41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54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558431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65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46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37220" y="855428"/>
            <a:ext cx="786955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37220" y="1647006"/>
            <a:ext cx="786955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 americanos</a:t>
            </a:r>
          </a:p>
        </p:txBody>
      </p:sp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9294" y="79803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9294" y="1537569"/>
            <a:ext cx="8187506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B7AE1E-FC28-4CC7-A8A1-C0E7CF5DF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760"/>
              </p:ext>
            </p:extLst>
          </p:nvPr>
        </p:nvGraphicFramePr>
        <p:xfrm>
          <a:off x="499293" y="1902695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2787287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106094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7766507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554029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430974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810393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048986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4998727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4167652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365041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2322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20311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13.548.149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435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8.326.889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423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8.464.047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8.464.047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1.601.044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89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37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09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34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901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3634" y="720340"/>
            <a:ext cx="788895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1376" y="1730291"/>
            <a:ext cx="7886701" cy="322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542FBE3-F3BD-422A-BE7E-8E46EE610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93101"/>
              </p:ext>
            </p:extLst>
          </p:nvPr>
        </p:nvGraphicFramePr>
        <p:xfrm>
          <a:off x="501375" y="2115066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008294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251922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1235771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12963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557850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133466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969586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209270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3975070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682137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15893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314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360.938.987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123.652.419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142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100.803.112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87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11.352.652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36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68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947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2.930.760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2.930.760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166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926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2.039.114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2.039.114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64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379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3421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Policía Criminal - INTERPOL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696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5.909.973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5.909.973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1.894.065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963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2.115.992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1.701.053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98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54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7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35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422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3.067.521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349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3.067.521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70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6.164.255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79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6.164.255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314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5447" y="920335"/>
            <a:ext cx="757901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757" y="1641499"/>
            <a:ext cx="757463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D86D0D3-C721-49CF-B6AF-1CCCE95CD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21315"/>
              </p:ext>
            </p:extLst>
          </p:nvPr>
        </p:nvGraphicFramePr>
        <p:xfrm>
          <a:off x="512756" y="2011169"/>
          <a:ext cx="7591707" cy="3219450"/>
        </p:xfrm>
        <a:graphic>
          <a:graphicData uri="http://schemas.openxmlformats.org/drawingml/2006/table">
            <a:tbl>
              <a:tblPr/>
              <a:tblGrid>
                <a:gridCol w="799755">
                  <a:extLst>
                    <a:ext uri="{9D8B030D-6E8A-4147-A177-3AD203B41FA5}">
                      <a16:colId xmlns:a16="http://schemas.microsoft.com/office/drawing/2014/main" val="1203789422"/>
                    </a:ext>
                  </a:extLst>
                </a:gridCol>
                <a:gridCol w="2136660">
                  <a:extLst>
                    <a:ext uri="{9D8B030D-6E8A-4147-A177-3AD203B41FA5}">
                      <a16:colId xmlns:a16="http://schemas.microsoft.com/office/drawing/2014/main" val="1343626980"/>
                    </a:ext>
                  </a:extLst>
                </a:gridCol>
                <a:gridCol w="799755">
                  <a:extLst>
                    <a:ext uri="{9D8B030D-6E8A-4147-A177-3AD203B41FA5}">
                      <a16:colId xmlns:a16="http://schemas.microsoft.com/office/drawing/2014/main" val="4284134865"/>
                    </a:ext>
                  </a:extLst>
                </a:gridCol>
                <a:gridCol w="799755">
                  <a:extLst>
                    <a:ext uri="{9D8B030D-6E8A-4147-A177-3AD203B41FA5}">
                      <a16:colId xmlns:a16="http://schemas.microsoft.com/office/drawing/2014/main" val="1172469943"/>
                    </a:ext>
                  </a:extLst>
                </a:gridCol>
                <a:gridCol w="799755">
                  <a:extLst>
                    <a:ext uri="{9D8B030D-6E8A-4147-A177-3AD203B41FA5}">
                      <a16:colId xmlns:a16="http://schemas.microsoft.com/office/drawing/2014/main" val="2127352144"/>
                    </a:ext>
                  </a:extLst>
                </a:gridCol>
                <a:gridCol w="799755">
                  <a:extLst>
                    <a:ext uri="{9D8B030D-6E8A-4147-A177-3AD203B41FA5}">
                      <a16:colId xmlns:a16="http://schemas.microsoft.com/office/drawing/2014/main" val="3708928772"/>
                    </a:ext>
                  </a:extLst>
                </a:gridCol>
                <a:gridCol w="728136">
                  <a:extLst>
                    <a:ext uri="{9D8B030D-6E8A-4147-A177-3AD203B41FA5}">
                      <a16:colId xmlns:a16="http://schemas.microsoft.com/office/drawing/2014/main" val="2200279684"/>
                    </a:ext>
                  </a:extLst>
                </a:gridCol>
                <a:gridCol w="728136">
                  <a:extLst>
                    <a:ext uri="{9D8B030D-6E8A-4147-A177-3AD203B41FA5}">
                      <a16:colId xmlns:a16="http://schemas.microsoft.com/office/drawing/2014/main" val="1393662895"/>
                    </a:ext>
                  </a:extLst>
                </a:gridCol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200840"/>
                  </a:ext>
                </a:extLst>
              </a:tr>
              <a:tr h="4667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402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78.692.157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80.937.982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2.245.825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30.050.137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105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4.445.795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4.606.301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160.506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2.080.627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958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4.304.894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4.507.973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203.079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1.658.153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5199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4.671.222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4.771.401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3.525.372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636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4.454.615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4.481.032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1.282.258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161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5.180.942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5.386.983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1.771.769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9099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5.483.321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5.723.633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240.312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1.657.478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299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7.605.478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7.969.607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364.129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2.711.253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5474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4.140.172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4.273.641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133.469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1.247.041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1627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4.660.236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4.897.354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237.118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1.984.209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79699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2.633.061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2.651.579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1.162.305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1002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5.784.366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5.794.735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1.733.926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626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5.329.037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5.370.557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1.726.502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5577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4.737.941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4.898.625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1.760.683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830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5.038.764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5.254.201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215.437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1.825.275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7974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5.477.552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5.470.812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2.052.459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9872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4.744.761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4.879.548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134.787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1.870.827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1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571" y="787407"/>
            <a:ext cx="770485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21830C7-7DBA-4D54-B39D-355C835F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932077"/>
              </p:ext>
            </p:extLst>
          </p:nvPr>
        </p:nvGraphicFramePr>
        <p:xfrm>
          <a:off x="1522800" y="1916832"/>
          <a:ext cx="6098400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810920"/>
            <a:ext cx="72008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27BA1CC5-AEA6-4CF3-896B-C3C518A6D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649299"/>
              </p:ext>
            </p:extLst>
          </p:nvPr>
        </p:nvGraphicFramePr>
        <p:xfrm>
          <a:off x="1612800" y="1844824"/>
          <a:ext cx="5918400" cy="34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232" y="916622"/>
            <a:ext cx="76328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71F61CC1-F897-47A8-9365-700BEC332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93099"/>
              </p:ext>
            </p:extLst>
          </p:nvPr>
        </p:nvGraphicFramePr>
        <p:xfrm>
          <a:off x="1612800" y="1988840"/>
          <a:ext cx="5918400" cy="34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7585" y="836712"/>
            <a:ext cx="810755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D7EFA333-2F48-40B4-A3CA-51D3B631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661576"/>
              </p:ext>
            </p:extLst>
          </p:nvPr>
        </p:nvGraphicFramePr>
        <p:xfrm>
          <a:off x="517583" y="2132855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22449F74-9072-4AA8-92AE-595D946DD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718936"/>
              </p:ext>
            </p:extLst>
          </p:nvPr>
        </p:nvGraphicFramePr>
        <p:xfrm>
          <a:off x="4639936" y="2132855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6001" y="959239"/>
            <a:ext cx="81820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7B6C79D9-3180-47BB-BC8C-72C1ACC72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906160"/>
              </p:ext>
            </p:extLst>
          </p:nvPr>
        </p:nvGraphicFramePr>
        <p:xfrm>
          <a:off x="469280" y="2106000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87B083C4-584E-4ADD-A603-A05DE3214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49342"/>
              </p:ext>
            </p:extLst>
          </p:nvPr>
        </p:nvGraphicFramePr>
        <p:xfrm>
          <a:off x="4672876" y="2106000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362" y="817540"/>
            <a:ext cx="801357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ABRIL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FF44A13-D57F-4580-8606-3996C82E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374935"/>
              </p:ext>
            </p:extLst>
          </p:nvPr>
        </p:nvGraphicFramePr>
        <p:xfrm>
          <a:off x="1522800" y="1916832"/>
          <a:ext cx="6098400" cy="34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469" y="866703"/>
            <a:ext cx="786024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8178" y="1563585"/>
            <a:ext cx="7886699" cy="302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7A6B20A-A3A6-4FB5-87D9-86A686BB7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53167"/>
              </p:ext>
            </p:extLst>
          </p:nvPr>
        </p:nvGraphicFramePr>
        <p:xfrm>
          <a:off x="528178" y="1936096"/>
          <a:ext cx="7886699" cy="2630785"/>
        </p:xfrm>
        <a:graphic>
          <a:graphicData uri="http://schemas.openxmlformats.org/drawingml/2006/table">
            <a:tbl>
              <a:tblPr/>
              <a:tblGrid>
                <a:gridCol w="715032">
                  <a:extLst>
                    <a:ext uri="{9D8B030D-6E8A-4147-A177-3AD203B41FA5}">
                      <a16:colId xmlns:a16="http://schemas.microsoft.com/office/drawing/2014/main" val="2837414486"/>
                    </a:ext>
                  </a:extLst>
                </a:gridCol>
                <a:gridCol w="3009539">
                  <a:extLst>
                    <a:ext uri="{9D8B030D-6E8A-4147-A177-3AD203B41FA5}">
                      <a16:colId xmlns:a16="http://schemas.microsoft.com/office/drawing/2014/main" val="3301313584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4265193069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4077164022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2679497571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2444602211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1292763981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537465731"/>
                    </a:ext>
                  </a:extLst>
                </a:gridCol>
              </a:tblGrid>
              <a:tr h="16972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134233"/>
                  </a:ext>
                </a:extLst>
              </a:tr>
              <a:tr h="415834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534190"/>
                  </a:ext>
                </a:extLst>
              </a:tr>
              <a:tr h="17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3.605.257.024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3.715.979.823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110.722.799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1.162.527.783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90679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1.406.730.279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1.405.620.148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-1.110.131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471.996.756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346279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287.471.313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275.384.796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-12.086.517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59.629.632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03344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11.193.984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11.313.054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119.070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2.267.489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367507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330.055.551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356.973.217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26.917.666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150.794.555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47835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70.612.328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62582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92125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107.636.928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124.417.434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16.780.506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27.441.535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773721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713.527.960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726.089.763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12.561.803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166.556.563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814533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2.222.101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734755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696.047.583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738.702.822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42.655.239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169.463.385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69492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20.233.436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45.060.209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24.826.773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41.542.950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43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48" y="730585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8" y="1453734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40443DF-02BC-40AE-A339-125D8DC59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76100"/>
              </p:ext>
            </p:extLst>
          </p:nvPr>
        </p:nvGraphicFramePr>
        <p:xfrm>
          <a:off x="628647" y="1889360"/>
          <a:ext cx="7886698" cy="3884259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4002682453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69635845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1707681017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451460451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599913998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80159451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61624259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2749210190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351479298"/>
                    </a:ext>
                  </a:extLst>
                </a:gridCol>
              </a:tblGrid>
              <a:tr h="162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55181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65427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Gobierno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72.365.160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-3.177.868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29.773.391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39255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16.442.988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-217.159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5.668.269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349830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642.714.199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754.637.401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111.923.202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244.945.618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830862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38.963.103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1.648.302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18.278.273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7054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Subnacional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9.791.116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1.878.041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96581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Local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263.159.388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64.922.777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142.433.651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2234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a 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243.743.527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46.690.482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52.846.461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151150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Convergencia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29.509.192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733282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Inteligencia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3.368.748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666099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45.145.948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45.185.136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39.188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13.564.487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85880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42.308.166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37.029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12.704.973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05161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Regionales de Atención y Orientación a Víctimas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2.876.970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859.514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377878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para Prevención y Rehabilitación Consumo de Drogas y Alcohol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72.340.019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-170.095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27.119.906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83630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100.992.063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122.004.164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21.012.101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44.427.582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870612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64.038.431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21.235.979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30.017.260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92089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Conectividad del Estado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5.947.940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-223.878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1.302.453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91020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0870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Bomberos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13.107.869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397385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1.180.030.796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-1.524.881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363.678.235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74942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de Carabineros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13.548.149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86904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360.938.987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123.652.419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45365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al 75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1.258.155.603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1.371.582.080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113.426.477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370.673.981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0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2057" y="818389"/>
            <a:ext cx="805939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3572" y="1556791"/>
            <a:ext cx="8077876" cy="202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8607AC7-B9A7-40AE-8F98-A316B8981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21796"/>
              </p:ext>
            </p:extLst>
          </p:nvPr>
        </p:nvGraphicFramePr>
        <p:xfrm>
          <a:off x="492057" y="1975617"/>
          <a:ext cx="8059391" cy="3353966"/>
        </p:xfrm>
        <a:graphic>
          <a:graphicData uri="http://schemas.openxmlformats.org/drawingml/2006/table">
            <a:tbl>
              <a:tblPr/>
              <a:tblGrid>
                <a:gridCol w="270087">
                  <a:extLst>
                    <a:ext uri="{9D8B030D-6E8A-4147-A177-3AD203B41FA5}">
                      <a16:colId xmlns:a16="http://schemas.microsoft.com/office/drawing/2014/main" val="813771644"/>
                    </a:ext>
                  </a:extLst>
                </a:gridCol>
                <a:gridCol w="270087">
                  <a:extLst>
                    <a:ext uri="{9D8B030D-6E8A-4147-A177-3AD203B41FA5}">
                      <a16:colId xmlns:a16="http://schemas.microsoft.com/office/drawing/2014/main" val="1299184548"/>
                    </a:ext>
                  </a:extLst>
                </a:gridCol>
                <a:gridCol w="270087">
                  <a:extLst>
                    <a:ext uri="{9D8B030D-6E8A-4147-A177-3AD203B41FA5}">
                      <a16:colId xmlns:a16="http://schemas.microsoft.com/office/drawing/2014/main" val="1201473338"/>
                    </a:ext>
                  </a:extLst>
                </a:gridCol>
                <a:gridCol w="3046578">
                  <a:extLst>
                    <a:ext uri="{9D8B030D-6E8A-4147-A177-3AD203B41FA5}">
                      <a16:colId xmlns:a16="http://schemas.microsoft.com/office/drawing/2014/main" val="3330466507"/>
                    </a:ext>
                  </a:extLst>
                </a:gridCol>
                <a:gridCol w="723833">
                  <a:extLst>
                    <a:ext uri="{9D8B030D-6E8A-4147-A177-3AD203B41FA5}">
                      <a16:colId xmlns:a16="http://schemas.microsoft.com/office/drawing/2014/main" val="3503483511"/>
                    </a:ext>
                  </a:extLst>
                </a:gridCol>
                <a:gridCol w="723833">
                  <a:extLst>
                    <a:ext uri="{9D8B030D-6E8A-4147-A177-3AD203B41FA5}">
                      <a16:colId xmlns:a16="http://schemas.microsoft.com/office/drawing/2014/main" val="1954395566"/>
                    </a:ext>
                  </a:extLst>
                </a:gridCol>
                <a:gridCol w="723833">
                  <a:extLst>
                    <a:ext uri="{9D8B030D-6E8A-4147-A177-3AD203B41FA5}">
                      <a16:colId xmlns:a16="http://schemas.microsoft.com/office/drawing/2014/main" val="2151077083"/>
                    </a:ext>
                  </a:extLst>
                </a:gridCol>
                <a:gridCol w="723833">
                  <a:extLst>
                    <a:ext uri="{9D8B030D-6E8A-4147-A177-3AD203B41FA5}">
                      <a16:colId xmlns:a16="http://schemas.microsoft.com/office/drawing/2014/main" val="3251652546"/>
                    </a:ext>
                  </a:extLst>
                </a:gridCol>
                <a:gridCol w="659012">
                  <a:extLst>
                    <a:ext uri="{9D8B030D-6E8A-4147-A177-3AD203B41FA5}">
                      <a16:colId xmlns:a16="http://schemas.microsoft.com/office/drawing/2014/main" val="3187721252"/>
                    </a:ext>
                  </a:extLst>
                </a:gridCol>
                <a:gridCol w="648208">
                  <a:extLst>
                    <a:ext uri="{9D8B030D-6E8A-4147-A177-3AD203B41FA5}">
                      <a16:colId xmlns:a16="http://schemas.microsoft.com/office/drawing/2014/main" val="284630718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382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4138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72.365.160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-3.177.868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29.773.391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766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35.558.170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35.274.664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-283.506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11.741.995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008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6.632.314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6.457.952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-174.362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1.792.485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908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90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935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2.950.757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79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87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Nacional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322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2.950.757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938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de Régimen  Interior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5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Complejos Fronterizos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2.006.094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63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Coordinación, Orden Público y Gestión Territorial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683.488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30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Barrios Transitorios de Emergencias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25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Regional y Descentralizacion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02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618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14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728286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81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879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64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57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B79CBAC-0C7C-4DD9-8F81-219D50B237FB}"/>
              </a:ext>
            </a:extLst>
          </p:cNvPr>
          <p:cNvSpPr txBox="1">
            <a:spLocks/>
          </p:cNvSpPr>
          <p:nvPr/>
        </p:nvSpPr>
        <p:spPr>
          <a:xfrm>
            <a:off x="559915" y="743906"/>
            <a:ext cx="797252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B23C511-9738-4792-98D0-C7BD16810442}"/>
              </a:ext>
            </a:extLst>
          </p:cNvPr>
          <p:cNvSpPr txBox="1">
            <a:spLocks/>
          </p:cNvSpPr>
          <p:nvPr/>
        </p:nvSpPr>
        <p:spPr>
          <a:xfrm>
            <a:off x="497326" y="1502874"/>
            <a:ext cx="7941566" cy="304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921BDD-9709-4815-8E5A-15325316A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94622"/>
              </p:ext>
            </p:extLst>
          </p:nvPr>
        </p:nvGraphicFramePr>
        <p:xfrm>
          <a:off x="559915" y="1913447"/>
          <a:ext cx="7972524" cy="1395504"/>
        </p:xfrm>
        <a:graphic>
          <a:graphicData uri="http://schemas.openxmlformats.org/drawingml/2006/table">
            <a:tbl>
              <a:tblPr/>
              <a:tblGrid>
                <a:gridCol w="267176">
                  <a:extLst>
                    <a:ext uri="{9D8B030D-6E8A-4147-A177-3AD203B41FA5}">
                      <a16:colId xmlns:a16="http://schemas.microsoft.com/office/drawing/2014/main" val="4087904897"/>
                    </a:ext>
                  </a:extLst>
                </a:gridCol>
                <a:gridCol w="267176">
                  <a:extLst>
                    <a:ext uri="{9D8B030D-6E8A-4147-A177-3AD203B41FA5}">
                      <a16:colId xmlns:a16="http://schemas.microsoft.com/office/drawing/2014/main" val="2497469215"/>
                    </a:ext>
                  </a:extLst>
                </a:gridCol>
                <a:gridCol w="267176">
                  <a:extLst>
                    <a:ext uri="{9D8B030D-6E8A-4147-A177-3AD203B41FA5}">
                      <a16:colId xmlns:a16="http://schemas.microsoft.com/office/drawing/2014/main" val="849886468"/>
                    </a:ext>
                  </a:extLst>
                </a:gridCol>
                <a:gridCol w="3013742">
                  <a:extLst>
                    <a:ext uri="{9D8B030D-6E8A-4147-A177-3AD203B41FA5}">
                      <a16:colId xmlns:a16="http://schemas.microsoft.com/office/drawing/2014/main" val="1962924989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224507283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951309408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3427857384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1642094249"/>
                    </a:ext>
                  </a:extLst>
                </a:gridCol>
                <a:gridCol w="651909">
                  <a:extLst>
                    <a:ext uri="{9D8B030D-6E8A-4147-A177-3AD203B41FA5}">
                      <a16:colId xmlns:a16="http://schemas.microsoft.com/office/drawing/2014/main" val="2147348338"/>
                    </a:ext>
                  </a:extLst>
                </a:gridCol>
                <a:gridCol w="641221">
                  <a:extLst>
                    <a:ext uri="{9D8B030D-6E8A-4147-A177-3AD203B41FA5}">
                      <a16:colId xmlns:a16="http://schemas.microsoft.com/office/drawing/2014/main" val="41248939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37452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124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09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691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12.613.991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74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12.613.991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973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a Concesiones de Complejos Fronterizos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12.310.256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72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IVA  Concesiones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106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24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7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729" y="70618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1729" y="1358828"/>
            <a:ext cx="8044094" cy="341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452588C-6E0F-4644-85AB-5C2E8E605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466463"/>
              </p:ext>
            </p:extLst>
          </p:nvPr>
        </p:nvGraphicFramePr>
        <p:xfrm>
          <a:off x="571728" y="1772816"/>
          <a:ext cx="7886701" cy="363148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612063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933309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8380281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553636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181867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44604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563966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9559537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36949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18048025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44787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237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16.442.988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-217.159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114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8.030.911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7.875.709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2.927.688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851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4.039.718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05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230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598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3.963.020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3.926.422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139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08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358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707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25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3.090.933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3.054.335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604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60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2.728.308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03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875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Naciones Unidas - CERF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861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48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01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518.509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19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2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320.419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35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327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382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96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81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8218</Words>
  <Application>Microsoft Office PowerPoint</Application>
  <PresentationFormat>Presentación en pantalla (4:3)</PresentationFormat>
  <Paragraphs>4804</Paragraphs>
  <Slides>33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 AL MES DE ABRIL DE 2020 PARTIDA 05: MINISTERIO DEL INTERIOR Y SEGURIDAD PÚBLICA</vt:lpstr>
      <vt:lpstr>DISTRIBUCIÓN POR SUBTÍTULO DE GASTO Y CÁPITULO MINISTERIO DEL INTERIOR Y SEGURIDAD PÚBLICA</vt:lpstr>
      <vt:lpstr>COMPORTAMIENTO DE LA EJECUCIÓN ACUMULADA DE GASTOS A ABRIL MINISTERIO DEL INTERIOR Y SEGURIDAD PÚBLICA</vt:lpstr>
      <vt:lpstr>COMPORTAMIENTO DE LA EJECUCIÓN MENSUAL DE GASTOS A ABRIL PARTIDA 05 MINISTERIO DEL INTERIOR Y SEGURIDAD PÚBLICA</vt:lpstr>
      <vt:lpstr>EJECUCIÓN ACUMULADA DE GASTOS A ABRIL DE 2020 MINISTERIO DEL INTERIOR Y SEGURIDAD PÚBLICA</vt:lpstr>
      <vt:lpstr>EJECUCIÓN ACUMULADA DE GASTOS A ABRIL DE 2020 PARTIDA 05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268</cp:revision>
  <cp:lastPrinted>2017-06-20T21:34:02Z</cp:lastPrinted>
  <dcterms:created xsi:type="dcterms:W3CDTF">2016-06-23T13:38:47Z</dcterms:created>
  <dcterms:modified xsi:type="dcterms:W3CDTF">2020-07-05T21:52:03Z</dcterms:modified>
</cp:coreProperties>
</file>