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1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</a:t>
            </a:r>
            <a:r>
              <a:rPr lang="es-CL" baseline="0"/>
              <a:t> Presupuesto Inicial por Subtítulo de Gasto</a:t>
            </a:r>
            <a:endParaRPr lang="es-C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3A-4681-A9EB-BFC33D8680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3A-4681-A9EB-BFC33D8680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3A-4681-A9EB-BFC33D8680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E3A-4681-A9EB-BFC33D86803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'[04.xlsx]Partida 04'!$C$61:$C$64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'[04.xlsx]Partida 04'!$D$61:$D$64</c:f>
              <c:numCache>
                <c:formatCode>#,##0</c:formatCode>
                <c:ptCount val="4"/>
                <c:pt idx="0">
                  <c:v>63373687</c:v>
                </c:pt>
                <c:pt idx="1">
                  <c:v>9858126</c:v>
                </c:pt>
                <c:pt idx="2">
                  <c:v>3097649</c:v>
                </c:pt>
                <c:pt idx="3">
                  <c:v>3984104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FC-4E2B-B9F5-E3BA012AB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4.2005801906340665E-2"/>
          <c:y val="0.71432523087062405"/>
          <c:w val="0.3428656313794109"/>
          <c:h val="0.260156432094432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'[04.xlsx]Partida 04'!$C$36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04'!$D$36:$O$36</c:f>
              <c:numCache>
                <c:formatCode>0.0%</c:formatCode>
                <c:ptCount val="12"/>
                <c:pt idx="0">
                  <c:v>0.112</c:v>
                </c:pt>
                <c:pt idx="1">
                  <c:v>6.8000000000000005E-2</c:v>
                </c:pt>
                <c:pt idx="2">
                  <c:v>9.1999999999999998E-2</c:v>
                </c:pt>
                <c:pt idx="3">
                  <c:v>9.6000000000000002E-2</c:v>
                </c:pt>
                <c:pt idx="4">
                  <c:v>6.7000000000000004E-2</c:v>
                </c:pt>
                <c:pt idx="5">
                  <c:v>0.108</c:v>
                </c:pt>
                <c:pt idx="6">
                  <c:v>7.2999999999999995E-2</c:v>
                </c:pt>
                <c:pt idx="7">
                  <c:v>7.2999999999999995E-2</c:v>
                </c:pt>
                <c:pt idx="8">
                  <c:v>0.106</c:v>
                </c:pt>
                <c:pt idx="9">
                  <c:v>5.8999999999999997E-2</c:v>
                </c:pt>
                <c:pt idx="10">
                  <c:v>8.7999999999999995E-2</c:v>
                </c:pt>
                <c:pt idx="11">
                  <c:v>0.13800000000000001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90-4E6F-A68C-1080CECB227E}"/>
            </c:ext>
          </c:extLst>
        </c:ser>
        <c:ser>
          <c:idx val="1"/>
          <c:order val="1"/>
          <c:tx>
            <c:strRef>
              <c:f>'[04.xlsx]Partida 04'!$C$37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04'!$D$37:$O$37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90-4E6F-A68C-1080CECB227E}"/>
            </c:ext>
          </c:extLst>
        </c:ser>
        <c:ser>
          <c:idx val="2"/>
          <c:order val="2"/>
          <c:tx>
            <c:strRef>
              <c:f>'[04.xlsx]Partida 04'!$C$38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04'!$D$38:$G$38</c:f>
              <c:numCache>
                <c:formatCode>0.0%</c:formatCode>
                <c:ptCount val="4"/>
                <c:pt idx="0">
                  <c:v>0.10812303131820952</c:v>
                </c:pt>
                <c:pt idx="1">
                  <c:v>6.7423380198513502E-2</c:v>
                </c:pt>
                <c:pt idx="2">
                  <c:v>9.1959823936744067E-2</c:v>
                </c:pt>
                <c:pt idx="3">
                  <c:v>0.10217013703383278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690-4E6F-A68C-1080CECB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75529576"/>
        <c:axId val="475529968"/>
      </c:barChart>
      <c:catAx>
        <c:axId val="475529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5529968"/>
        <c:crosses val="autoZero"/>
        <c:auto val="0"/>
        <c:lblAlgn val="ctr"/>
        <c:lblOffset val="100"/>
        <c:noMultiLvlLbl val="0"/>
      </c:catAx>
      <c:valAx>
        <c:axId val="47552996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755295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2018 - 2019-2020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'[04.xlsx]Partida 04'!$C$32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04'!$D$32:$O$32</c:f>
              <c:numCache>
                <c:formatCode>0.0%</c:formatCode>
                <c:ptCount val="12"/>
                <c:pt idx="0">
                  <c:v>0.112</c:v>
                </c:pt>
                <c:pt idx="1">
                  <c:v>0.18</c:v>
                </c:pt>
                <c:pt idx="2">
                  <c:v>0.27200000000000002</c:v>
                </c:pt>
                <c:pt idx="3">
                  <c:v>0.35499999999999998</c:v>
                </c:pt>
                <c:pt idx="4">
                  <c:v>0.42199999999999999</c:v>
                </c:pt>
                <c:pt idx="5">
                  <c:v>0.53100000000000003</c:v>
                </c:pt>
                <c:pt idx="6">
                  <c:v>0.60899999999999999</c:v>
                </c:pt>
                <c:pt idx="7">
                  <c:v>0.622</c:v>
                </c:pt>
                <c:pt idx="8">
                  <c:v>0.72799999999999998</c:v>
                </c:pt>
                <c:pt idx="9">
                  <c:v>0.78500000000000003</c:v>
                </c:pt>
                <c:pt idx="10">
                  <c:v>0.873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F6-47C8-8219-CFBEA17893F1}"/>
            </c:ext>
          </c:extLst>
        </c:ser>
        <c:ser>
          <c:idx val="0"/>
          <c:order val="1"/>
          <c:tx>
            <c:strRef>
              <c:f>'[04.xlsx]Partida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F1-473E-A29D-DFA2FBF805F0}"/>
            </c:ext>
          </c:extLst>
        </c:ser>
        <c:ser>
          <c:idx val="2"/>
          <c:order val="2"/>
          <c:tx>
            <c:strRef>
              <c:f>'[04.xlsx]Partida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6F1-473E-A29D-DFA2FBF805F0}"/>
              </c:ext>
            </c:extLst>
          </c:dPt>
          <c:dLbls>
            <c:dLbl>
              <c:idx val="0"/>
              <c:layout>
                <c:manualLayout>
                  <c:x val="-2.3327865266841646E-2"/>
                  <c:y val="-3.233081203815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7740351900456885E-2"/>
                  <c:y val="-1.1666740121154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F1-473E-A29D-DFA2FBF805F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9-4B6E-ABB2-8873D419A96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23-4666-AF66-F34895B8AFF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'[04.xlsx]Partida 04'!$D$34:$G$34</c:f>
              <c:numCache>
                <c:formatCode>0.0%</c:formatCode>
                <c:ptCount val="4"/>
                <c:pt idx="0">
                  <c:v>0.10812303131820952</c:v>
                </c:pt>
                <c:pt idx="1">
                  <c:v>0.17138379239150292</c:v>
                </c:pt>
                <c:pt idx="2">
                  <c:v>0.26334361632824699</c:v>
                </c:pt>
                <c:pt idx="3">
                  <c:v>0.36551375336207975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F1-473E-A29D-DFA2FBF80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5517032"/>
        <c:axId val="475521344"/>
      </c:lineChart>
      <c:catAx>
        <c:axId val="475517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5521344"/>
        <c:crosses val="autoZero"/>
        <c:auto val="1"/>
        <c:lblAlgn val="ctr"/>
        <c:lblOffset val="100"/>
        <c:tickLblSkip val="1"/>
        <c:noMultiLvlLbl val="0"/>
      </c:catAx>
      <c:valAx>
        <c:axId val="47552134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5517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ABRIL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xmlns="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654674"/>
              </p:ext>
            </p:extLst>
          </p:nvPr>
        </p:nvGraphicFramePr>
        <p:xfrm>
          <a:off x="611560" y="1600201"/>
          <a:ext cx="8075240" cy="4493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0393868"/>
              </p:ext>
            </p:extLst>
          </p:nvPr>
        </p:nvGraphicFramePr>
        <p:xfrm>
          <a:off x="457200" y="1628800"/>
          <a:ext cx="82296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57945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461046"/>
              </p:ext>
            </p:extLst>
          </p:nvPr>
        </p:nvGraphicFramePr>
        <p:xfrm>
          <a:off x="467544" y="1797048"/>
          <a:ext cx="8229600" cy="4152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168024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5" y="5349088"/>
            <a:ext cx="777686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831752"/>
              </p:ext>
            </p:extLst>
          </p:nvPr>
        </p:nvGraphicFramePr>
        <p:xfrm>
          <a:off x="370867" y="2198887"/>
          <a:ext cx="8210797" cy="2961048"/>
        </p:xfrm>
        <a:graphic>
          <a:graphicData uri="http://schemas.openxmlformats.org/drawingml/2006/table">
            <a:tbl>
              <a:tblPr/>
              <a:tblGrid>
                <a:gridCol w="9387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22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87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87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87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877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5470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1633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251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3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87.036.900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31.813.184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24.430.674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3.440.337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3.803.427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3362" y="6216521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6" y="6206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1215" y="1316826"/>
            <a:ext cx="8210798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394334"/>
              </p:ext>
            </p:extLst>
          </p:nvPr>
        </p:nvGraphicFramePr>
        <p:xfrm>
          <a:off x="391217" y="1649544"/>
          <a:ext cx="8210799" cy="4566970"/>
        </p:xfrm>
        <a:graphic>
          <a:graphicData uri="http://schemas.openxmlformats.org/drawingml/2006/table">
            <a:tbl>
              <a:tblPr/>
              <a:tblGrid>
                <a:gridCol w="889448"/>
                <a:gridCol w="328565"/>
                <a:gridCol w="328565"/>
                <a:gridCol w="2309909"/>
                <a:gridCol w="889448"/>
                <a:gridCol w="889448"/>
                <a:gridCol w="889448"/>
                <a:gridCol w="889448"/>
                <a:gridCol w="796520"/>
              </a:tblGrid>
              <a:tr h="1522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30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98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87.036.900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31.813.184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24.430.674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3.440.337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125.469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89.235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89.235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57.227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1.198.580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1.198.580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118.007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4.048.707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3.803.427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423.570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47.365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3.332.492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4012</TotalTime>
  <Words>553</Words>
  <Application>Microsoft Office PowerPoint</Application>
  <PresentationFormat>Presentación en pantalla (4:3)</PresentationFormat>
  <Paragraphs>336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ABRIL DE 2020 PARTIDA 04: CONTRALORÍA GENERAL DE LA REPÚBLICA</vt:lpstr>
      <vt:lpstr>EJECUCIÓN ACUMULADA DE GASTOS A ABRIL DE 2020  PARTIDA 04 CONTRALORÍA GENERAL DE LA REPÚBLICA</vt:lpstr>
      <vt:lpstr>EJECUCIÓN ACUMULADA DE GASTOS A ABRIL DE 2020  PARTIDA 04 CONTRALORÍA GENERAL DE LA REPÚBLICA</vt:lpstr>
      <vt:lpstr>EJECUCION ACUMULADA DE GASTOS A ABRIL DE 2020  PARTIDA 04 CONTRALORÍA GENERAL DE LA REPÚBLICA</vt:lpstr>
      <vt:lpstr>EJECUCIÓN ACUMULADA DE GASTOS A ABRIL DE 2020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272</cp:revision>
  <cp:lastPrinted>2019-10-18T21:20:26Z</cp:lastPrinted>
  <dcterms:created xsi:type="dcterms:W3CDTF">2016-06-23T13:38:47Z</dcterms:created>
  <dcterms:modified xsi:type="dcterms:W3CDTF">2020-09-15T23:22:25Z</dcterms:modified>
</cp:coreProperties>
</file>