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dLbl>
              <c:idx val="0"/>
              <c:layout>
                <c:manualLayout>
                  <c:x val="-0.11585737220388925"/>
                  <c:y val="-0.28540760072325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03'!$B$50:$C$57</c:f>
              <c:multiLvlStrCache>
                <c:ptCount val="8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PRÉSTAMOS</c:v>
                  </c:pt>
                  <c:pt idx="7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29</c:v>
                  </c:pt>
                  <c:pt idx="5">
                    <c:v>31</c:v>
                  </c:pt>
                  <c:pt idx="6">
                    <c:v>32</c:v>
                  </c:pt>
                  <c:pt idx="7">
                    <c:v>34</c:v>
                  </c:pt>
                </c:lvl>
              </c:multiLvlStrCache>
            </c:multiLvlStrRef>
          </c:cat>
          <c:val>
            <c:numRef>
              <c:f>'[03.xlsx]Partida 03'!$D$50:$D$57</c:f>
              <c:numCache>
                <c:formatCode>0.0%</c:formatCode>
                <c:ptCount val="8"/>
                <c:pt idx="0">
                  <c:v>0.73800335737565559</c:v>
                </c:pt>
                <c:pt idx="1">
                  <c:v>0.13273143742365964</c:v>
                </c:pt>
                <c:pt idx="2">
                  <c:v>7.0766560234764636E-3</c:v>
                </c:pt>
                <c:pt idx="3">
                  <c:v>1.481415575474916E-2</c:v>
                </c:pt>
                <c:pt idx="4">
                  <c:v>9.0449832286248075E-2</c:v>
                </c:pt>
                <c:pt idx="5">
                  <c:v>4.3815927890537604E-4</c:v>
                </c:pt>
                <c:pt idx="6">
                  <c:v>1.0593941066133182E-3</c:v>
                </c:pt>
                <c:pt idx="7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Capítulo (millones de $)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7768432"/>
        <c:axId val="267766080"/>
      </c:barChart>
      <c:catAx>
        <c:axId val="267768432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67766080"/>
        <c:crosses val="autoZero"/>
        <c:auto val="1"/>
        <c:lblAlgn val="ctr"/>
        <c:lblOffset val="100"/>
        <c:noMultiLvlLbl val="0"/>
      </c:catAx>
      <c:valAx>
        <c:axId val="2677660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267768432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/>
              <a:t>% Ejecución Mensual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03'!$D$27:$G$27</c:f>
              <c:numCache>
                <c:formatCode>0.0%</c:formatCode>
                <c:ptCount val="4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4129304"/>
        <c:axId val="454130088"/>
      </c:barChart>
      <c:catAx>
        <c:axId val="454129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4130088"/>
        <c:crosses val="autoZero"/>
        <c:auto val="1"/>
        <c:lblAlgn val="ctr"/>
        <c:lblOffset val="100"/>
        <c:noMultiLvlLbl val="0"/>
      </c:catAx>
      <c:valAx>
        <c:axId val="454130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4129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Acumulada 2018-2019-2020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4.645499608241668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"/>
                  <c:y val="9.67075765944300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03'!$D$21:$G$21</c:f>
              <c:numCache>
                <c:formatCode>0.0%</c:formatCode>
                <c:ptCount val="4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4146552"/>
        <c:axId val="454146944"/>
      </c:lineChart>
      <c:catAx>
        <c:axId val="454146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4146944"/>
        <c:crosses val="autoZero"/>
        <c:auto val="1"/>
        <c:lblAlgn val="ctr"/>
        <c:lblOffset val="100"/>
        <c:noMultiLvlLbl val="0"/>
      </c:catAx>
      <c:valAx>
        <c:axId val="45414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54146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F2EE73-F05C-4A29-A6D7-334E7A571C25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63D11-5A0B-4AB0-8894-251D595CA34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6367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1888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20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105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8930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808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313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509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7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109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2860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153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690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9C21E-9C40-4BA9-9CA1-1F3771A037F4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1EF9-E709-43B7-8D90-40E705C2F7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8262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ABRIL DE 2020</a:t>
            </a:r>
            <a:r>
              <a:rPr lang="es-CL" sz="2000" b="1" dirty="0">
                <a:solidFill>
                  <a:prstClr val="black"/>
                </a:solidFill>
              </a:rPr>
              <a:t/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cap="all" dirty="0">
                <a:latin typeface="+mn-lt"/>
              </a:rPr>
              <a:t>03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mayo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46" name="Picture 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78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874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9227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7321" y="1348764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412109"/>
              </p:ext>
            </p:extLst>
          </p:nvPr>
        </p:nvGraphicFramePr>
        <p:xfrm>
          <a:off x="414340" y="1600198"/>
          <a:ext cx="8182581" cy="4756152"/>
        </p:xfrm>
        <a:graphic>
          <a:graphicData uri="http://schemas.openxmlformats.org/drawingml/2006/table">
            <a:tbl>
              <a:tblPr/>
              <a:tblGrid>
                <a:gridCol w="297436"/>
                <a:gridCol w="285042"/>
                <a:gridCol w="288141"/>
                <a:gridCol w="2614956"/>
                <a:gridCol w="743589"/>
                <a:gridCol w="842735"/>
                <a:gridCol w="793161"/>
                <a:gridCol w="805556"/>
                <a:gridCol w="768376"/>
                <a:gridCol w="743589"/>
              </a:tblGrid>
              <a:tr h="143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40" marR="8540" marT="85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7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40" marR="8540" marT="8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2555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166.782.482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37.289.528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15.162.284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396.580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5.383.583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76.418.047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-396.580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19.428.482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726.795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726.795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252.910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7.464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220.273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9.280.981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52.556.447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-98.216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9.280.981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82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153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9" y="58052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502634"/>
              </p:ext>
            </p:extLst>
          </p:nvPr>
        </p:nvGraphicFramePr>
        <p:xfrm>
          <a:off x="414339" y="2057192"/>
          <a:ext cx="8087186" cy="2667953"/>
        </p:xfrm>
        <a:graphic>
          <a:graphicData uri="http://schemas.openxmlformats.org/drawingml/2006/table">
            <a:tbl>
              <a:tblPr/>
              <a:tblGrid>
                <a:gridCol w="307961"/>
                <a:gridCol w="295129"/>
                <a:gridCol w="298337"/>
                <a:gridCol w="2566341"/>
                <a:gridCol w="769903"/>
                <a:gridCol w="769903"/>
                <a:gridCol w="769903"/>
                <a:gridCol w="769903"/>
                <a:gridCol w="769903"/>
                <a:gridCol w="769903"/>
              </a:tblGrid>
              <a:tr h="373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23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857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8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8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8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8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8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88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8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194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07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1842810"/>
              </p:ext>
            </p:extLst>
          </p:nvPr>
        </p:nvGraphicFramePr>
        <p:xfrm>
          <a:off x="539552" y="1458582"/>
          <a:ext cx="7992888" cy="39095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166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4BE34D68-9777-4C7B-B72E-BFE1DA980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656163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Ley de Presupuestos 2019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522368"/>
              </p:ext>
            </p:extLst>
          </p:nvPr>
        </p:nvGraphicFramePr>
        <p:xfrm>
          <a:off x="683568" y="2057399"/>
          <a:ext cx="7632848" cy="3310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015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6669" y="5884531"/>
            <a:ext cx="8406135" cy="365125"/>
          </a:xfrm>
        </p:spPr>
        <p:txBody>
          <a:bodyPr/>
          <a:lstStyle/>
          <a:p>
            <a:pPr lvl="0"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263438"/>
              </p:ext>
            </p:extLst>
          </p:nvPr>
        </p:nvGraphicFramePr>
        <p:xfrm>
          <a:off x="414338" y="1700809"/>
          <a:ext cx="8201486" cy="4052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6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1590" y="5640520"/>
            <a:ext cx="8406135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DIPRES.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9015859"/>
              </p:ext>
            </p:extLst>
          </p:nvPr>
        </p:nvGraphicFramePr>
        <p:xfrm>
          <a:off x="414338" y="1700809"/>
          <a:ext cx="8201486" cy="393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9961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125905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57882"/>
              </p:ext>
            </p:extLst>
          </p:nvPr>
        </p:nvGraphicFramePr>
        <p:xfrm>
          <a:off x="539549" y="2190894"/>
          <a:ext cx="8068549" cy="2606254"/>
        </p:xfrm>
        <a:graphic>
          <a:graphicData uri="http://schemas.openxmlformats.org/drawingml/2006/table">
            <a:tbl>
              <a:tblPr/>
              <a:tblGrid>
                <a:gridCol w="524111"/>
                <a:gridCol w="2496422"/>
                <a:gridCol w="841336"/>
                <a:gridCol w="841336"/>
                <a:gridCol w="841336"/>
                <a:gridCol w="841336"/>
                <a:gridCol w="841336"/>
                <a:gridCol w="841336"/>
              </a:tblGrid>
              <a:tr h="2347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9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9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584.337.598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175.979.832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430.019.467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143.738.628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76.871.989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-396.580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19.588.706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726.795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9.280.981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7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1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8" y="501317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6150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8" y="579457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467147"/>
              </p:ext>
            </p:extLst>
          </p:nvPr>
        </p:nvGraphicFramePr>
        <p:xfrm>
          <a:off x="556297" y="2322606"/>
          <a:ext cx="8051802" cy="1790687"/>
        </p:xfrm>
        <a:graphic>
          <a:graphicData uri="http://schemas.openxmlformats.org/drawingml/2006/table">
            <a:tbl>
              <a:tblPr/>
              <a:tblGrid>
                <a:gridCol w="266595"/>
                <a:gridCol w="342765"/>
                <a:gridCol w="2538999"/>
                <a:gridCol w="866433"/>
                <a:gridCol w="863260"/>
                <a:gridCol w="787090"/>
                <a:gridCol w="863260"/>
                <a:gridCol w="761700"/>
                <a:gridCol w="761700"/>
              </a:tblGrid>
              <a:tr h="671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413.753.734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137.992.308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131.157.762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6.834.546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166.782.482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37.289.528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3.801.382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697.996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53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9091" y="458112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57854"/>
              </p:ext>
            </p:extLst>
          </p:nvPr>
        </p:nvGraphicFramePr>
        <p:xfrm>
          <a:off x="409090" y="2066154"/>
          <a:ext cx="8277711" cy="1578871"/>
        </p:xfrm>
        <a:graphic>
          <a:graphicData uri="http://schemas.openxmlformats.org/drawingml/2006/table">
            <a:tbl>
              <a:tblPr/>
              <a:tblGrid>
                <a:gridCol w="325014"/>
                <a:gridCol w="311473"/>
                <a:gridCol w="314857"/>
                <a:gridCol w="2451151"/>
                <a:gridCol w="812536"/>
                <a:gridCol w="812536"/>
                <a:gridCol w="812536"/>
                <a:gridCol w="812536"/>
                <a:gridCol w="812536"/>
                <a:gridCol w="812536"/>
              </a:tblGrid>
              <a:tr h="2577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89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88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131.157.762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5777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131.157.762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339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43711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4787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173080"/>
              </p:ext>
            </p:extLst>
          </p:nvPr>
        </p:nvGraphicFramePr>
        <p:xfrm>
          <a:off x="957724" y="2238887"/>
          <a:ext cx="7086600" cy="1465561"/>
        </p:xfrm>
        <a:graphic>
          <a:graphicData uri="http://schemas.openxmlformats.org/drawingml/2006/table">
            <a:tbl>
              <a:tblPr/>
              <a:tblGrid>
                <a:gridCol w="304391"/>
                <a:gridCol w="291708"/>
                <a:gridCol w="294879"/>
                <a:gridCol w="1778784"/>
                <a:gridCol w="760977"/>
                <a:gridCol w="773660"/>
                <a:gridCol w="789514"/>
                <a:gridCol w="773660"/>
                <a:gridCol w="558050"/>
                <a:gridCol w="760977"/>
              </a:tblGrid>
              <a:tr h="287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4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26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6.834.546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98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6.834.546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6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1205</Words>
  <Application>Microsoft Office PowerPoint</Application>
  <PresentationFormat>Presentación en pantalla (4:3)</PresentationFormat>
  <Paragraphs>667</Paragraphs>
  <Slides>11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de Office</vt:lpstr>
      <vt:lpstr>EJECUCIÓN ACUMULADA DE GASTOS PRESUPUESTARIOS AL MES DE ABRIL DE 2020 PARTIDA 03: PODER JUDICIAL</vt:lpstr>
      <vt:lpstr>EJECUCIÓN ACUMULADA DE GASTOS A ABRIL DE 2020  PARTIDA 03 PODER JUDICIAL</vt:lpstr>
      <vt:lpstr>EJECUCIÓN ACUMULADA DE GASTOS A ABRIL DE 2020  PARTIDA 03 PODER JUDICIAL</vt:lpstr>
      <vt:lpstr>COMPORTAMIENTO DE LA EJECUCIÓN ACUMULADA DE GASTOS A ABRIL DE 2020  PARTIDA 03 PODER JUDICIAL</vt:lpstr>
      <vt:lpstr>COMPORTAMIENTO DE LA EJECUCIÓN ACUMULADA DE GASTOS A ABRIL DE 2020  PARTIDA 03 PODER JUDICIAL</vt:lpstr>
      <vt:lpstr>EJECUCIÓN ACUMULADA DE GASTOS A ABRIL DE 2020  PARTIDA 03 PODER JUDICIAL</vt:lpstr>
      <vt:lpstr>Presentación de PowerPoint</vt:lpstr>
      <vt:lpstr>EJECUCIÓN ACUMULADA DE GASTOS A ABRIL DE 2020  PARTIDA 03. CAPÍTULO 01. PROGRAMA 01: PODER JUDICIAL</vt:lpstr>
      <vt:lpstr>EJECUCIÓN ACUMULADA DE GASTOS A ABRIL DE 2020  PARTIDA 03. CAPÍTULO 01. PROGRAMA 02: UNIDAD DE APOYO A TRIBUNALES</vt:lpstr>
      <vt:lpstr>EJECUCIÓN ACUMULADA DE GASTOS A ABRIL DE 2020  PARTIDA 03. CAPÍTULO 03. PROGRAMA 01: CORPORACIÓN ADMINISTRATIVA DEL PODER JUDICIAL</vt:lpstr>
      <vt:lpstr>EJECUCIÓN ACUMULADA DE GASTOS A ABRIL DE 2020  PARTIDA 03. CAPÍTULO 04. PROGRAMA 01: ACADEMIA JUDICIAL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2020-01-02T13:19:07Z</dcterms:created>
  <dcterms:modified xsi:type="dcterms:W3CDTF">2020-09-16T02:52:38Z</dcterms:modified>
</cp:coreProperties>
</file>