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Inicial por Subtítulos de Gasto</a:t>
            </a:r>
            <a:endParaRPr lang="es-C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65-46CA-AC71-AB34E7AED2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65-46CA-AC71-AB34E7AED2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65-46CA-AC71-AB34E7AED2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65-46CA-AC71-AB34E7AED2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AA-4984-A4B3-B605F35CD3F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8AA-4984-A4B3-B605F35CD3F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'[01.xlsx]Partida 01'!$C$7:$C$12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SALDO FINAL DE CAJA                                                             </c:v>
                </c:pt>
              </c:strCache>
            </c:strRef>
          </c:cat>
          <c:val>
            <c:numRef>
              <c:f>'[01.xlsx]Partida 01'!$D$7:$D$12</c:f>
              <c:numCache>
                <c:formatCode>#,##0</c:formatCode>
                <c:ptCount val="6"/>
                <c:pt idx="0">
                  <c:v>8189139</c:v>
                </c:pt>
                <c:pt idx="1">
                  <c:v>6560840</c:v>
                </c:pt>
                <c:pt idx="2">
                  <c:v>3638534</c:v>
                </c:pt>
                <c:pt idx="3">
                  <c:v>355011</c:v>
                </c:pt>
                <c:pt idx="4">
                  <c:v>0</c:v>
                </c:pt>
                <c:pt idx="5">
                  <c:v>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2B-43B9-B777-0A251B91E1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5709538087795591"/>
          <c:w val="0.41050524934383209"/>
          <c:h val="0.240251681842892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01'!$D$32:$O$32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  <c:pt idx="7">
                  <c:v>6.0553193088140861E-2</c:v>
                </c:pt>
                <c:pt idx="8">
                  <c:v>9.1332604660238251E-2</c:v>
                </c:pt>
                <c:pt idx="9">
                  <c:v>0.1002708002373589</c:v>
                </c:pt>
                <c:pt idx="10">
                  <c:v>8.4663936102386692E-2</c:v>
                </c:pt>
                <c:pt idx="11">
                  <c:v>0.11249437278329177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01'!$D$34:$G$34</c:f>
              <c:numCache>
                <c:formatCode>0.0%</c:formatCode>
                <c:ptCount val="4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06423000"/>
        <c:axId val="306425352"/>
      </c:barChart>
      <c:catAx>
        <c:axId val="30642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06425352"/>
        <c:crosses val="autoZero"/>
        <c:auto val="0"/>
        <c:lblAlgn val="ctr"/>
        <c:lblOffset val="100"/>
        <c:noMultiLvlLbl val="0"/>
      </c:catAx>
      <c:valAx>
        <c:axId val="30642535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064230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4230732759362513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01'!$D$28:$O$28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  <c:pt idx="7">
                  <c:v>0.53681041947077224</c:v>
                </c:pt>
                <c:pt idx="8">
                  <c:v>0.62814302413101053</c:v>
                </c:pt>
                <c:pt idx="9">
                  <c:v>0.72841382436836943</c:v>
                </c:pt>
                <c:pt idx="10">
                  <c:v>0.81307776047075608</c:v>
                </c:pt>
                <c:pt idx="11">
                  <c:v>0.92417661305353938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6744542978648364E-2"/>
                  <c:y val="-1.1986168203532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535966906018151E-2"/>
                  <c:y val="-2.374412102358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2211979883075946E-2"/>
                  <c:y val="-3.3056512239380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7560665845146845E-2"/>
                  <c:y val="-3.7955504943895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690280884224764E-2"/>
                  <c:y val="5.8571547645843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0219705783581758E-2"/>
                  <c:y val="4.1190443328508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01'!$D$30:$G$30</c:f>
              <c:numCache>
                <c:formatCode>0.0%</c:formatCode>
                <c:ptCount val="4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478176"/>
        <c:axId val="483476608"/>
      </c:lineChart>
      <c:catAx>
        <c:axId val="48347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3476608"/>
        <c:crosses val="autoZero"/>
        <c:auto val="1"/>
        <c:lblAlgn val="ctr"/>
        <c:lblOffset val="100"/>
        <c:tickLblSkip val="1"/>
        <c:noMultiLvlLbl val="0"/>
      </c:catAx>
      <c:valAx>
        <c:axId val="48347660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34781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200" dirty="0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182342"/>
              </p:ext>
            </p:extLst>
          </p:nvPr>
        </p:nvGraphicFramePr>
        <p:xfrm>
          <a:off x="607420" y="1804666"/>
          <a:ext cx="778720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0056FAD5-8038-4305-8AE2-D85751F40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4738155"/>
              </p:ext>
            </p:extLst>
          </p:nvPr>
        </p:nvGraphicFramePr>
        <p:xfrm>
          <a:off x="457200" y="1700809"/>
          <a:ext cx="813982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814098"/>
              </p:ext>
            </p:extLst>
          </p:nvPr>
        </p:nvGraphicFramePr>
        <p:xfrm>
          <a:off x="386224" y="1628801"/>
          <a:ext cx="821079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3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695430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382726"/>
              </p:ext>
            </p:extLst>
          </p:nvPr>
        </p:nvGraphicFramePr>
        <p:xfrm>
          <a:off x="405028" y="2276125"/>
          <a:ext cx="8210796" cy="3170538"/>
        </p:xfrm>
        <a:graphic>
          <a:graphicData uri="http://schemas.openxmlformats.org/drawingml/2006/table">
            <a:tbl>
              <a:tblPr/>
              <a:tblGrid>
                <a:gridCol w="971520"/>
                <a:gridCol w="2468677"/>
                <a:gridCol w="971520"/>
                <a:gridCol w="971520"/>
                <a:gridCol w="971520"/>
                <a:gridCol w="971520"/>
                <a:gridCol w="884519"/>
              </a:tblGrid>
              <a:tr h="24625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5415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3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19.160.592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6.869.384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6.203.149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1.903.489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29" y="5803296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636550"/>
              </p:ext>
            </p:extLst>
          </p:nvPr>
        </p:nvGraphicFramePr>
        <p:xfrm>
          <a:off x="420429" y="1988840"/>
          <a:ext cx="8204707" cy="3814456"/>
        </p:xfrm>
        <a:graphic>
          <a:graphicData uri="http://schemas.openxmlformats.org/drawingml/2006/table">
            <a:tbl>
              <a:tblPr/>
              <a:tblGrid>
                <a:gridCol w="877439"/>
                <a:gridCol w="324129"/>
                <a:gridCol w="324129"/>
                <a:gridCol w="2383489"/>
                <a:gridCol w="877439"/>
                <a:gridCol w="877439"/>
                <a:gridCol w="877439"/>
                <a:gridCol w="877439"/>
                <a:gridCol w="785765"/>
              </a:tblGrid>
              <a:tr h="2075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57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2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19.160.592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6.869.384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7.999.560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-189.579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2.685.626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6.203.149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-357.691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1.903.489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4502</TotalTime>
  <Words>368</Words>
  <Application>Microsoft Office PowerPoint</Application>
  <PresentationFormat>Presentación en pantalla (4:3)</PresentationFormat>
  <Paragraphs>198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AL MES DE ABRIL DE 2020 PARTIDA 01: PRESIDENCIA DE LA REPÚBLICA</vt:lpstr>
      <vt:lpstr>EJECUCIÓN DE GASTOS A ABRIL DE 2020  PARTIDA 01 PRESIDENCIA DE LA REPÚBLICA</vt:lpstr>
      <vt:lpstr>EJECUCIÓN DE GASTOS A ABRIL DE 2020  PARTIDA 01 PRESIDENCIA DE LA REPÚBLICA</vt:lpstr>
      <vt:lpstr>EJECUCIÓN DE GASTOS A ABRIL DE 2020  PARTIDA 01 PRESIDENCIA DE LA REPÚBLICA</vt:lpstr>
      <vt:lpstr>EJECUCIÓN ACUMULADA DE GASTOS A ABRIL DE 2020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264</cp:revision>
  <cp:lastPrinted>2017-05-05T14:22:30Z</cp:lastPrinted>
  <dcterms:created xsi:type="dcterms:W3CDTF">2016-06-23T13:38:47Z</dcterms:created>
  <dcterms:modified xsi:type="dcterms:W3CDTF">2020-09-14T19:16:15Z</dcterms:modified>
</cp:coreProperties>
</file>