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2" r:id="rId5"/>
    <p:sldId id="303" r:id="rId6"/>
    <p:sldId id="264" r:id="rId7"/>
    <p:sldId id="265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87" d="100"/>
          <a:sy n="87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Inicial por Subtítulos de Gasto</a:t>
            </a:r>
            <a:endParaRPr lang="es-CL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965-46CA-AC71-AB34E7AED2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965-46CA-AC71-AB34E7AED22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965-46CA-AC71-AB34E7AED22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965-46CA-AC71-AB34E7AED22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8AA-4984-A4B3-B605F35CD3F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8AA-4984-A4B3-B605F35CD3F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'[01.xlsx]Partida 01'!$C$7:$C$12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  <c:pt idx="4">
                  <c:v>SERVICIO DE LA DEUDA                                                            </c:v>
                </c:pt>
                <c:pt idx="5">
                  <c:v>SALDO FINAL DE CAJA                                                             </c:v>
                </c:pt>
              </c:strCache>
            </c:strRef>
          </c:cat>
          <c:val>
            <c:numRef>
              <c:f>'[01.xlsx]Partida 01'!$D$7:$D$12</c:f>
              <c:numCache>
                <c:formatCode>#,##0</c:formatCode>
                <c:ptCount val="6"/>
                <c:pt idx="0">
                  <c:v>8189139</c:v>
                </c:pt>
                <c:pt idx="1">
                  <c:v>6560840</c:v>
                </c:pt>
                <c:pt idx="2">
                  <c:v>3638534</c:v>
                </c:pt>
                <c:pt idx="3">
                  <c:v>355011</c:v>
                </c:pt>
                <c:pt idx="4">
                  <c:v>0</c:v>
                </c:pt>
                <c:pt idx="5">
                  <c:v>1000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2B-43B9-B777-0A251B91E1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5709538087795591"/>
          <c:w val="0.41050524934383209"/>
          <c:h val="0.240251681842892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'[01.xlsx]Partida 01'!$C$32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01'!$D$32:$O$32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8.3000000000000004E-2</c:v>
                </c:pt>
                <c:pt idx="2">
                  <c:v>0.11899999999999999</c:v>
                </c:pt>
                <c:pt idx="3">
                  <c:v>7.6999999999999999E-2</c:v>
                </c:pt>
                <c:pt idx="4">
                  <c:v>5.7000000000000002E-2</c:v>
                </c:pt>
                <c:pt idx="5">
                  <c:v>9.4E-2</c:v>
                </c:pt>
                <c:pt idx="6">
                  <c:v>5.8999999999999997E-2</c:v>
                </c:pt>
                <c:pt idx="7">
                  <c:v>5.7000000000000002E-2</c:v>
                </c:pt>
                <c:pt idx="8">
                  <c:v>7.2999999999999995E-2</c:v>
                </c:pt>
                <c:pt idx="9">
                  <c:v>8.1000000000000003E-2</c:v>
                </c:pt>
                <c:pt idx="10">
                  <c:v>6.5000000000000002E-2</c:v>
                </c:pt>
                <c:pt idx="11">
                  <c:v>0.122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6549-4630-A8F1-0BF78B425D47}"/>
            </c:ext>
          </c:extLst>
        </c:ser>
        <c:ser>
          <c:idx val="1"/>
          <c:order val="1"/>
          <c:tx>
            <c:strRef>
              <c:f>'[01.xlsx]Partida 01'!$C$33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01'!$D$33:$O$33</c:f>
              <c:numCache>
                <c:formatCode>0.0%</c:formatCode>
                <c:ptCount val="12"/>
                <c:pt idx="0">
                  <c:v>9.0263802732251541E-2</c:v>
                </c:pt>
                <c:pt idx="1">
                  <c:v>5.5469691124029365E-2</c:v>
                </c:pt>
                <c:pt idx="2">
                  <c:v>7.3285999839317606E-2</c:v>
                </c:pt>
                <c:pt idx="3">
                  <c:v>7.2613085869830354E-2</c:v>
                </c:pt>
                <c:pt idx="4">
                  <c:v>6.4521277132918095E-2</c:v>
                </c:pt>
                <c:pt idx="5">
                  <c:v>7.2929694843522047E-2</c:v>
                </c:pt>
                <c:pt idx="6">
                  <c:v>6.2242276825222376E-2</c:v>
                </c:pt>
                <c:pt idx="7">
                  <c:v>6.0553193088140861E-2</c:v>
                </c:pt>
                <c:pt idx="8">
                  <c:v>9.1332604660238251E-2</c:v>
                </c:pt>
                <c:pt idx="9">
                  <c:v>0.1002708002373589</c:v>
                </c:pt>
                <c:pt idx="10">
                  <c:v>8.4663936102386692E-2</c:v>
                </c:pt>
                <c:pt idx="11">
                  <c:v>0.11249437278329177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6549-4630-A8F1-0BF78B425D47}"/>
            </c:ext>
          </c:extLst>
        </c:ser>
        <c:ser>
          <c:idx val="2"/>
          <c:order val="2"/>
          <c:tx>
            <c:strRef>
              <c:f>'[01.xlsx]Partida 01'!$C$34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01'!$D$34:$G$34</c:f>
              <c:numCache>
                <c:formatCode>0.0%</c:formatCode>
                <c:ptCount val="4"/>
                <c:pt idx="0">
                  <c:v>0.11008372365177158</c:v>
                </c:pt>
                <c:pt idx="1">
                  <c:v>8.0495591048892062E-2</c:v>
                </c:pt>
                <c:pt idx="2">
                  <c:v>8.461937677460904E-2</c:v>
                </c:pt>
                <c:pt idx="3">
                  <c:v>8.0991965175188738E-2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6549-4630-A8F1-0BF78B425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306423000"/>
        <c:axId val="306425352"/>
      </c:barChart>
      <c:catAx>
        <c:axId val="306423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06425352"/>
        <c:crosses val="autoZero"/>
        <c:auto val="0"/>
        <c:lblAlgn val="ctr"/>
        <c:lblOffset val="100"/>
        <c:noMultiLvlLbl val="0"/>
      </c:catAx>
      <c:valAx>
        <c:axId val="30642535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064230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931631295453682E-2"/>
          <c:y val="0.14230732759362513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'[01.xlsx]Partida 01'!$C$28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01'!$D$28:$O$28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0.17199999999999999</c:v>
                </c:pt>
                <c:pt idx="2">
                  <c:v>0.29099999999999998</c:v>
                </c:pt>
                <c:pt idx="3">
                  <c:v>0.36799999999999999</c:v>
                </c:pt>
                <c:pt idx="4">
                  <c:v>0.42599999999999999</c:v>
                </c:pt>
                <c:pt idx="5">
                  <c:v>0.51400000000000001</c:v>
                </c:pt>
                <c:pt idx="6">
                  <c:v>0.59499999999999997</c:v>
                </c:pt>
                <c:pt idx="7">
                  <c:v>0.65200000000000002</c:v>
                </c:pt>
                <c:pt idx="8">
                  <c:v>0.72499999999999998</c:v>
                </c:pt>
                <c:pt idx="9">
                  <c:v>0.80200000000000005</c:v>
                </c:pt>
                <c:pt idx="10">
                  <c:v>0.86699999999999999</c:v>
                </c:pt>
                <c:pt idx="11">
                  <c:v>0.97099999999999997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7FC-41AD-A577-BBB051189FEB}"/>
            </c:ext>
          </c:extLst>
        </c:ser>
        <c:ser>
          <c:idx val="1"/>
          <c:order val="1"/>
          <c:tx>
            <c:strRef>
              <c:f>'[01.xlsx]Partida 01'!$C$29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01'!$D$29:$O$29</c:f>
              <c:numCache>
                <c:formatCode>0.0%</c:formatCode>
                <c:ptCount val="12"/>
                <c:pt idx="0">
                  <c:v>9.0263802732251541E-2</c:v>
                </c:pt>
                <c:pt idx="1">
                  <c:v>0.1457334938562809</c:v>
                </c:pt>
                <c:pt idx="2">
                  <c:v>0.21352350733713163</c:v>
                </c:pt>
                <c:pt idx="3">
                  <c:v>0.28307347542170508</c:v>
                </c:pt>
                <c:pt idx="4">
                  <c:v>0.34759475255462319</c:v>
                </c:pt>
                <c:pt idx="5">
                  <c:v>0.42052444739814521</c:v>
                </c:pt>
                <c:pt idx="6">
                  <c:v>0.4762572263826314</c:v>
                </c:pt>
                <c:pt idx="7">
                  <c:v>0.53681041947077224</c:v>
                </c:pt>
                <c:pt idx="8">
                  <c:v>0.62814302413101053</c:v>
                </c:pt>
                <c:pt idx="9">
                  <c:v>0.72841382436836943</c:v>
                </c:pt>
                <c:pt idx="10">
                  <c:v>0.81307776047075608</c:v>
                </c:pt>
                <c:pt idx="11">
                  <c:v>0.92417661305353938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7FC-41AD-A577-BBB051189FEB}"/>
            </c:ext>
          </c:extLst>
        </c:ser>
        <c:ser>
          <c:idx val="2"/>
          <c:order val="2"/>
          <c:tx>
            <c:strRef>
              <c:f>'[01.xlsx]Partida 01'!$C$30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6744542978648364E-2"/>
                  <c:y val="-1.1986168203532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F71-4A76-92AF-ACB4F8A798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8535966906018151E-2"/>
                  <c:y val="-2.374412102358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2211979883075946E-2"/>
                  <c:y val="-3.3056512239380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7560665845146845E-2"/>
                  <c:y val="-3.79555049438951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7690280884224764E-2"/>
                  <c:y val="5.8571547645843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F9D-42B7-B3D6-5882520BC954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0219705783581758E-2"/>
                  <c:y val="4.1190443328508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D33-41A4-9B4B-042820DBC6E6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7708725674827368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B14-4E68-8A89-751A23186982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5.2730696798493411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A54-4EE4-B3D0-C3CA28BF499F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6.0263653483992465E-2"/>
                  <c:y val="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2DF-4303-A60E-A5B82EE2F0FD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7609697418632168E-2"/>
                  <c:y val="5.142857721356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BDA-464C-9A1F-4A10E32CE62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01'!$D$30:$G$30</c:f>
              <c:numCache>
                <c:formatCode>0.0%</c:formatCode>
                <c:ptCount val="4"/>
                <c:pt idx="0">
                  <c:v>0.11008372365177158</c:v>
                </c:pt>
                <c:pt idx="1">
                  <c:v>0.18519832338992429</c:v>
                </c:pt>
                <c:pt idx="2">
                  <c:v>0.26981770016453333</c:v>
                </c:pt>
                <c:pt idx="3">
                  <c:v>0.35851627131353769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F71-4A76-92AF-ACB4F8A79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3478176"/>
        <c:axId val="483476608"/>
      </c:lineChart>
      <c:catAx>
        <c:axId val="48347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3476608"/>
        <c:crosses val="autoZero"/>
        <c:auto val="1"/>
        <c:lblAlgn val="ctr"/>
        <c:lblOffset val="100"/>
        <c:tickLblSkip val="1"/>
        <c:noMultiLvlLbl val="0"/>
      </c:catAx>
      <c:valAx>
        <c:axId val="48347660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34781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51" name="Picture 2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-1012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ABRIL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mayo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40" name="Picture 1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s-CL" sz="1200" dirty="0"/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E3C81A4-B528-46BC-A629-30C2346578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3182342"/>
              </p:ext>
            </p:extLst>
          </p:nvPr>
        </p:nvGraphicFramePr>
        <p:xfrm>
          <a:off x="607420" y="1804666"/>
          <a:ext cx="778720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0056FAD5-8038-4305-8AE2-D85751F40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4738155"/>
              </p:ext>
            </p:extLst>
          </p:nvPr>
        </p:nvGraphicFramePr>
        <p:xfrm>
          <a:off x="457200" y="1700809"/>
          <a:ext cx="813982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4814098"/>
              </p:ext>
            </p:extLst>
          </p:nvPr>
        </p:nvGraphicFramePr>
        <p:xfrm>
          <a:off x="386224" y="1628801"/>
          <a:ext cx="821079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988093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695430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382726"/>
              </p:ext>
            </p:extLst>
          </p:nvPr>
        </p:nvGraphicFramePr>
        <p:xfrm>
          <a:off x="405028" y="2276125"/>
          <a:ext cx="8210796" cy="3170538"/>
        </p:xfrm>
        <a:graphic>
          <a:graphicData uri="http://schemas.openxmlformats.org/drawingml/2006/table">
            <a:tbl>
              <a:tblPr/>
              <a:tblGrid>
                <a:gridCol w="971520"/>
                <a:gridCol w="2468677"/>
                <a:gridCol w="971520"/>
                <a:gridCol w="971520"/>
                <a:gridCol w="971520"/>
                <a:gridCol w="971520"/>
                <a:gridCol w="884519"/>
              </a:tblGrid>
              <a:tr h="24625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5415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3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18.744.524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19.160.592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6.869.384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8.189.139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7.999.560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-189.579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2.685.626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6.560.840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6.203.149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1.903.489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1.245.983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429" y="5803296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1533500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636550"/>
              </p:ext>
            </p:extLst>
          </p:nvPr>
        </p:nvGraphicFramePr>
        <p:xfrm>
          <a:off x="420429" y="1988840"/>
          <a:ext cx="8204707" cy="3814456"/>
        </p:xfrm>
        <a:graphic>
          <a:graphicData uri="http://schemas.openxmlformats.org/drawingml/2006/table">
            <a:tbl>
              <a:tblPr/>
              <a:tblGrid>
                <a:gridCol w="877439"/>
                <a:gridCol w="324129"/>
                <a:gridCol w="324129"/>
                <a:gridCol w="2383489"/>
                <a:gridCol w="877439"/>
                <a:gridCol w="877439"/>
                <a:gridCol w="877439"/>
                <a:gridCol w="877439"/>
                <a:gridCol w="785765"/>
              </a:tblGrid>
              <a:tr h="20758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357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2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18.744.524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19.160.592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416.068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6.869.384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8.189.139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7.999.560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-189.579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2.685.626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6.560.840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6.203.149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-357.691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1.903.489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1.245.983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1.245.983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1.245.983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355.011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222.514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222.514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132.497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4502</TotalTime>
  <Words>368</Words>
  <Application>Microsoft Office PowerPoint</Application>
  <PresentationFormat>Presentación en pantalla (4:3)</PresentationFormat>
  <Paragraphs>198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ACUMULADA DE GASTOS PRESUPUESTARIOS AL MES DE ABRIL DE 2020 PARTIDA 01: PRESIDENCIA DE LA REPÚBLICA</vt:lpstr>
      <vt:lpstr>EJECUCIÓN DE GASTOS A ABRIL DE 2020  PARTIDA 01 PRESIDENCIA DE LA REPÚBLICA</vt:lpstr>
      <vt:lpstr>EJECUCIÓN DE GASTOS A ABRIL DE 2020  PARTIDA 01 PRESIDENCIA DE LA REPÚBLICA</vt:lpstr>
      <vt:lpstr>EJECUCIÓN DE GASTOS A ABRIL DE 2020  PARTIDA 01 PRESIDENCIA DE LA REPÚBLICA</vt:lpstr>
      <vt:lpstr>EJECUCIÓN ACUMULADA DE GASTOS A ABRIL DE 2020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264</cp:revision>
  <cp:lastPrinted>2017-05-05T14:22:30Z</cp:lastPrinted>
  <dcterms:created xsi:type="dcterms:W3CDTF">2016-06-23T13:38:47Z</dcterms:created>
  <dcterms:modified xsi:type="dcterms:W3CDTF">2020-09-14T19:16:15Z</dcterms:modified>
</cp:coreProperties>
</file>