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6"/>
  </p:notesMasterIdLst>
  <p:handoutMasterIdLst>
    <p:handoutMasterId r:id="rId27"/>
  </p:handoutMasterIdLst>
  <p:sldIdLst>
    <p:sldId id="256" r:id="rId3"/>
    <p:sldId id="298" r:id="rId4"/>
    <p:sldId id="308" r:id="rId5"/>
    <p:sldId id="264" r:id="rId6"/>
    <p:sldId id="263" r:id="rId7"/>
    <p:sldId id="265" r:id="rId8"/>
    <p:sldId id="267" r:id="rId9"/>
    <p:sldId id="301" r:id="rId10"/>
    <p:sldId id="302" r:id="rId11"/>
    <p:sldId id="305" r:id="rId12"/>
    <p:sldId id="303" r:id="rId13"/>
    <p:sldId id="268" r:id="rId14"/>
    <p:sldId id="310" r:id="rId15"/>
    <p:sldId id="311" r:id="rId16"/>
    <p:sldId id="309" r:id="rId17"/>
    <p:sldId id="306" r:id="rId18"/>
    <p:sldId id="312" r:id="rId19"/>
    <p:sldId id="307" r:id="rId20"/>
    <p:sldId id="271" r:id="rId21"/>
    <p:sldId id="273" r:id="rId22"/>
    <p:sldId id="274" r:id="rId23"/>
    <p:sldId id="276" r:id="rId24"/>
    <p:sldId id="275" r:id="rId25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3250" autoAdjust="0"/>
  </p:normalViewPr>
  <p:slideViewPr>
    <p:cSldViewPr>
      <p:cViewPr varScale="1">
        <p:scale>
          <a:sx n="74" d="100"/>
          <a:sy n="74" d="100"/>
        </p:scale>
        <p:origin x="149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17-06-2019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17-06-2019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17-06-2019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16925590"/>
              </p:ext>
            </p:extLst>
          </p:nvPr>
        </p:nvGraphicFramePr>
        <p:xfrm>
          <a:off x="5519167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167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8684" y="5991225"/>
            <a:ext cx="829133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407259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6C8A5E5-4F21-4808-A34A-D4F38842E4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089079"/>
              </p:ext>
            </p:extLst>
          </p:nvPr>
        </p:nvGraphicFramePr>
        <p:xfrm>
          <a:off x="645740" y="1848361"/>
          <a:ext cx="7886700" cy="1344687"/>
        </p:xfrm>
        <a:graphic>
          <a:graphicData uri="http://schemas.openxmlformats.org/drawingml/2006/table">
            <a:tbl>
              <a:tblPr/>
              <a:tblGrid>
                <a:gridCol w="278978">
                  <a:extLst>
                    <a:ext uri="{9D8B030D-6E8A-4147-A177-3AD203B41FA5}">
                      <a16:colId xmlns:a16="http://schemas.microsoft.com/office/drawing/2014/main" val="2795287188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2228277594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1352724266"/>
                    </a:ext>
                  </a:extLst>
                </a:gridCol>
                <a:gridCol w="2502430">
                  <a:extLst>
                    <a:ext uri="{9D8B030D-6E8A-4147-A177-3AD203B41FA5}">
                      <a16:colId xmlns:a16="http://schemas.microsoft.com/office/drawing/2014/main" val="2530246389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3508433515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1483385760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2348984777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2119766243"/>
                    </a:ext>
                  </a:extLst>
                </a:gridCol>
                <a:gridCol w="795087">
                  <a:extLst>
                    <a:ext uri="{9D8B030D-6E8A-4147-A177-3AD203B41FA5}">
                      <a16:colId xmlns:a16="http://schemas.microsoft.com/office/drawing/2014/main" val="152075416"/>
                    </a:ext>
                  </a:extLst>
                </a:gridCol>
                <a:gridCol w="761609">
                  <a:extLst>
                    <a:ext uri="{9D8B030D-6E8A-4147-A177-3AD203B41FA5}">
                      <a16:colId xmlns:a16="http://schemas.microsoft.com/office/drawing/2014/main" val="3629172278"/>
                    </a:ext>
                  </a:extLst>
                </a:gridCol>
              </a:tblGrid>
              <a:tr h="1340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154150"/>
                  </a:ext>
                </a:extLst>
              </a:tr>
              <a:tr h="4021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203630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56.112.962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56.112.962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2.636.598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220384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27.407.257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27.407.257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183.754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765918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28.631.909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28.631.909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2.452.844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599655"/>
                  </a:ext>
                </a:extLst>
              </a:tr>
              <a:tr h="138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</a:t>
                      </a:r>
                      <a:r>
                        <a:rPr lang="es-CL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73.786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73.786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374266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158376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099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313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4374" y="6339511"/>
            <a:ext cx="81933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61492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539D822-EE1B-43C6-ACCD-88BEEF658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002426"/>
              </p:ext>
            </p:extLst>
          </p:nvPr>
        </p:nvGraphicFramePr>
        <p:xfrm>
          <a:off x="677662" y="1905435"/>
          <a:ext cx="7886700" cy="3504223"/>
        </p:xfrm>
        <a:graphic>
          <a:graphicData uri="http://schemas.openxmlformats.org/drawingml/2006/table">
            <a:tbl>
              <a:tblPr/>
              <a:tblGrid>
                <a:gridCol w="278978">
                  <a:extLst>
                    <a:ext uri="{9D8B030D-6E8A-4147-A177-3AD203B41FA5}">
                      <a16:colId xmlns:a16="http://schemas.microsoft.com/office/drawing/2014/main" val="3833616744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33921442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665872861"/>
                    </a:ext>
                  </a:extLst>
                </a:gridCol>
                <a:gridCol w="2502430">
                  <a:extLst>
                    <a:ext uri="{9D8B030D-6E8A-4147-A177-3AD203B41FA5}">
                      <a16:colId xmlns:a16="http://schemas.microsoft.com/office/drawing/2014/main" val="3754005857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2772019338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1672305009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488536138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3174652338"/>
                    </a:ext>
                  </a:extLst>
                </a:gridCol>
                <a:gridCol w="795087">
                  <a:extLst>
                    <a:ext uri="{9D8B030D-6E8A-4147-A177-3AD203B41FA5}">
                      <a16:colId xmlns:a16="http://schemas.microsoft.com/office/drawing/2014/main" val="3916554855"/>
                    </a:ext>
                  </a:extLst>
                </a:gridCol>
                <a:gridCol w="761609">
                  <a:extLst>
                    <a:ext uri="{9D8B030D-6E8A-4147-A177-3AD203B41FA5}">
                      <a16:colId xmlns:a16="http://schemas.microsoft.com/office/drawing/2014/main" val="3214053090"/>
                    </a:ext>
                  </a:extLst>
                </a:gridCol>
              </a:tblGrid>
              <a:tr h="1340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277327"/>
                  </a:ext>
                </a:extLst>
              </a:tr>
              <a:tr h="4105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894660"/>
                  </a:ext>
                </a:extLst>
              </a:tr>
              <a:tr h="1759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5.251.761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5.251.761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880.378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509843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1584,3%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1584,3%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862668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7.451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302638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202099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781667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87785"/>
                  </a:ext>
                </a:extLst>
              </a:tr>
              <a:tr h="192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868444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7.431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676557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7.431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596728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058927"/>
                  </a:ext>
                </a:extLst>
              </a:tr>
              <a:tr h="169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835366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202326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4.626.638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4.626.638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867.703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955477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4.559.331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4.559.331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867.703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706439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67.297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67.297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150363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375398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614.862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614.862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168736"/>
                  </a:ext>
                </a:extLst>
              </a:tr>
              <a:tr h="142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614.862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614.862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773920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614.852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614.852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542357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459199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287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6319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401853C8-2DBA-4627-8B2D-F7542BECC3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211650"/>
              </p:ext>
            </p:extLst>
          </p:nvPr>
        </p:nvGraphicFramePr>
        <p:xfrm>
          <a:off x="539552" y="1823841"/>
          <a:ext cx="7776866" cy="4193818"/>
        </p:xfrm>
        <a:graphic>
          <a:graphicData uri="http://schemas.openxmlformats.org/drawingml/2006/table">
            <a:tbl>
              <a:tblPr/>
              <a:tblGrid>
                <a:gridCol w="275093">
                  <a:extLst>
                    <a:ext uri="{9D8B030D-6E8A-4147-A177-3AD203B41FA5}">
                      <a16:colId xmlns:a16="http://schemas.microsoft.com/office/drawing/2014/main" val="1242139438"/>
                    </a:ext>
                  </a:extLst>
                </a:gridCol>
                <a:gridCol w="275093">
                  <a:extLst>
                    <a:ext uri="{9D8B030D-6E8A-4147-A177-3AD203B41FA5}">
                      <a16:colId xmlns:a16="http://schemas.microsoft.com/office/drawing/2014/main" val="3252575706"/>
                    </a:ext>
                  </a:extLst>
                </a:gridCol>
                <a:gridCol w="275093">
                  <a:extLst>
                    <a:ext uri="{9D8B030D-6E8A-4147-A177-3AD203B41FA5}">
                      <a16:colId xmlns:a16="http://schemas.microsoft.com/office/drawing/2014/main" val="752650198"/>
                    </a:ext>
                  </a:extLst>
                </a:gridCol>
                <a:gridCol w="2467579">
                  <a:extLst>
                    <a:ext uri="{9D8B030D-6E8A-4147-A177-3AD203B41FA5}">
                      <a16:colId xmlns:a16="http://schemas.microsoft.com/office/drawing/2014/main" val="877932075"/>
                    </a:ext>
                  </a:extLst>
                </a:gridCol>
                <a:gridCol w="737248">
                  <a:extLst>
                    <a:ext uri="{9D8B030D-6E8A-4147-A177-3AD203B41FA5}">
                      <a16:colId xmlns:a16="http://schemas.microsoft.com/office/drawing/2014/main" val="2950124767"/>
                    </a:ext>
                  </a:extLst>
                </a:gridCol>
                <a:gridCol w="737248">
                  <a:extLst>
                    <a:ext uri="{9D8B030D-6E8A-4147-A177-3AD203B41FA5}">
                      <a16:colId xmlns:a16="http://schemas.microsoft.com/office/drawing/2014/main" val="1851401354"/>
                    </a:ext>
                  </a:extLst>
                </a:gridCol>
                <a:gridCol w="737248">
                  <a:extLst>
                    <a:ext uri="{9D8B030D-6E8A-4147-A177-3AD203B41FA5}">
                      <a16:colId xmlns:a16="http://schemas.microsoft.com/office/drawing/2014/main" val="3052467965"/>
                    </a:ext>
                  </a:extLst>
                </a:gridCol>
                <a:gridCol w="737248">
                  <a:extLst>
                    <a:ext uri="{9D8B030D-6E8A-4147-A177-3AD203B41FA5}">
                      <a16:colId xmlns:a16="http://schemas.microsoft.com/office/drawing/2014/main" val="3169015049"/>
                    </a:ext>
                  </a:extLst>
                </a:gridCol>
                <a:gridCol w="784014">
                  <a:extLst>
                    <a:ext uri="{9D8B030D-6E8A-4147-A177-3AD203B41FA5}">
                      <a16:colId xmlns:a16="http://schemas.microsoft.com/office/drawing/2014/main" val="1685264302"/>
                    </a:ext>
                  </a:extLst>
                </a:gridCol>
                <a:gridCol w="751002">
                  <a:extLst>
                    <a:ext uri="{9D8B030D-6E8A-4147-A177-3AD203B41FA5}">
                      <a16:colId xmlns:a16="http://schemas.microsoft.com/office/drawing/2014/main" val="4000622494"/>
                    </a:ext>
                  </a:extLst>
                </a:gridCol>
              </a:tblGrid>
              <a:tr h="1034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390" marR="6390" marT="63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390" marR="6390" marT="63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843132"/>
                  </a:ext>
                </a:extLst>
              </a:tr>
              <a:tr h="3104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908483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72.830.285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72.830.285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2.930.457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56397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19.715.170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19.715.170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1.041.629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144435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51.454.712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51.454.712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1.439.944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5972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374.784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374.784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374.784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308958"/>
                  </a:ext>
                </a:extLst>
              </a:tr>
              <a:tr h="116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Valores y Seguros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061372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47.454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47.454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170508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268.650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268.650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943838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913.083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913.083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74.100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955549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56.432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56.432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995800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9.946.660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9.946.660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266.471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608098"/>
                  </a:ext>
                </a:extLst>
              </a:tr>
              <a:tr h="40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3.823.061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3.823.061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60.932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410771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2.032.771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2.032.771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218955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284.797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284.797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361165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86.304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86.304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599373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66.155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66.155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62818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145.313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145.313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844637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16.549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16.549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84259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4.931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4.931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179973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063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845401"/>
                  </a:ext>
                </a:extLst>
              </a:tr>
              <a:tr h="50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065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31.881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31.881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23.216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119924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174.598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174.598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339578"/>
                  </a:ext>
                </a:extLst>
              </a:tr>
              <a:tr h="65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073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364.983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364.983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058435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074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347584"/>
                  </a:ext>
                </a:extLst>
              </a:tr>
              <a:tr h="14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083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5562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084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70.722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70.722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33200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32.149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32.149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553650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086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35.578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35.578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473677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088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647.725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647.725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182.323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44763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089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Comercio Exterior (SICEX)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32.554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32.554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439133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093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540.404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540.404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9502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096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1.101.550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1.101.550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145106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098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177.877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177.877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779253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099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247.939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247.939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216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6319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0701194D-D5B1-455B-9001-3F87A0E43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46397"/>
              </p:ext>
            </p:extLst>
          </p:nvPr>
        </p:nvGraphicFramePr>
        <p:xfrm>
          <a:off x="539552" y="1823841"/>
          <a:ext cx="7776866" cy="4193818"/>
        </p:xfrm>
        <a:graphic>
          <a:graphicData uri="http://schemas.openxmlformats.org/drawingml/2006/table">
            <a:tbl>
              <a:tblPr/>
              <a:tblGrid>
                <a:gridCol w="275093">
                  <a:extLst>
                    <a:ext uri="{9D8B030D-6E8A-4147-A177-3AD203B41FA5}">
                      <a16:colId xmlns:a16="http://schemas.microsoft.com/office/drawing/2014/main" val="1242139438"/>
                    </a:ext>
                  </a:extLst>
                </a:gridCol>
                <a:gridCol w="275093">
                  <a:extLst>
                    <a:ext uri="{9D8B030D-6E8A-4147-A177-3AD203B41FA5}">
                      <a16:colId xmlns:a16="http://schemas.microsoft.com/office/drawing/2014/main" val="3252575706"/>
                    </a:ext>
                  </a:extLst>
                </a:gridCol>
                <a:gridCol w="275093">
                  <a:extLst>
                    <a:ext uri="{9D8B030D-6E8A-4147-A177-3AD203B41FA5}">
                      <a16:colId xmlns:a16="http://schemas.microsoft.com/office/drawing/2014/main" val="752650198"/>
                    </a:ext>
                  </a:extLst>
                </a:gridCol>
                <a:gridCol w="2467579">
                  <a:extLst>
                    <a:ext uri="{9D8B030D-6E8A-4147-A177-3AD203B41FA5}">
                      <a16:colId xmlns:a16="http://schemas.microsoft.com/office/drawing/2014/main" val="877932075"/>
                    </a:ext>
                  </a:extLst>
                </a:gridCol>
                <a:gridCol w="737248">
                  <a:extLst>
                    <a:ext uri="{9D8B030D-6E8A-4147-A177-3AD203B41FA5}">
                      <a16:colId xmlns:a16="http://schemas.microsoft.com/office/drawing/2014/main" val="2950124767"/>
                    </a:ext>
                  </a:extLst>
                </a:gridCol>
                <a:gridCol w="737248">
                  <a:extLst>
                    <a:ext uri="{9D8B030D-6E8A-4147-A177-3AD203B41FA5}">
                      <a16:colId xmlns:a16="http://schemas.microsoft.com/office/drawing/2014/main" val="1851401354"/>
                    </a:ext>
                  </a:extLst>
                </a:gridCol>
                <a:gridCol w="737248">
                  <a:extLst>
                    <a:ext uri="{9D8B030D-6E8A-4147-A177-3AD203B41FA5}">
                      <a16:colId xmlns:a16="http://schemas.microsoft.com/office/drawing/2014/main" val="3052467965"/>
                    </a:ext>
                  </a:extLst>
                </a:gridCol>
                <a:gridCol w="737248">
                  <a:extLst>
                    <a:ext uri="{9D8B030D-6E8A-4147-A177-3AD203B41FA5}">
                      <a16:colId xmlns:a16="http://schemas.microsoft.com/office/drawing/2014/main" val="3169015049"/>
                    </a:ext>
                  </a:extLst>
                </a:gridCol>
                <a:gridCol w="784014">
                  <a:extLst>
                    <a:ext uri="{9D8B030D-6E8A-4147-A177-3AD203B41FA5}">
                      <a16:colId xmlns:a16="http://schemas.microsoft.com/office/drawing/2014/main" val="1685264302"/>
                    </a:ext>
                  </a:extLst>
                </a:gridCol>
                <a:gridCol w="751002">
                  <a:extLst>
                    <a:ext uri="{9D8B030D-6E8A-4147-A177-3AD203B41FA5}">
                      <a16:colId xmlns:a16="http://schemas.microsoft.com/office/drawing/2014/main" val="4000622494"/>
                    </a:ext>
                  </a:extLst>
                </a:gridCol>
              </a:tblGrid>
              <a:tr h="1034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390" marR="6390" marT="63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390" marR="6390" marT="63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843132"/>
                  </a:ext>
                </a:extLst>
              </a:tr>
              <a:tr h="3104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908483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72.830.285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72.830.285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2.930.457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56397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19.715.170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19.715.170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1.041.629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144435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51.454.712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51.454.712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1.439.944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5972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374.784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374.784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374.784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308958"/>
                  </a:ext>
                </a:extLst>
              </a:tr>
              <a:tr h="1164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Valores y Seguros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061372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47.454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47.454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170508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268.650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268.650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943838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913.083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913.083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74.100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955549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56.432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56.432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995800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9.946.660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9.946.660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266.471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608098"/>
                  </a:ext>
                </a:extLst>
              </a:tr>
              <a:tr h="401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3.823.061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3.823.061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60.932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410771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2.032.771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2.032.771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218955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284.797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284.797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361165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86.304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86.304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599373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66.155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66.155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62818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145.313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145.313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844637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16.549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16.549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84259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4.931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4.931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179973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063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23.428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845401"/>
                  </a:ext>
                </a:extLst>
              </a:tr>
              <a:tr h="505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065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31.881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31.881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23.216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119924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174.598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174.598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339578"/>
                  </a:ext>
                </a:extLst>
              </a:tr>
              <a:tr h="65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073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364.983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364.983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058435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074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Presupuestos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347584"/>
                  </a:ext>
                </a:extLst>
              </a:tr>
              <a:tr h="1487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083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4.867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5562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084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70.722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70.722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33200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32.149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32.149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553650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086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35.578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35.578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473677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088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647.725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647.725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182.323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44763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089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Comercio Exterior (SICEX)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32.554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32.554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439133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093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540.404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540.404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9502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096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1.101.550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1.101.550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145106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098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177.877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177.877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779253"/>
                  </a:ext>
                </a:extLst>
              </a:tr>
              <a:tr h="103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099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247.939 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247.939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0" marR="6390" marT="6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390" marR="6390" marT="6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216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6319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074C8E48-5E5B-44FC-9757-EBD20020E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437670"/>
              </p:ext>
            </p:extLst>
          </p:nvPr>
        </p:nvGraphicFramePr>
        <p:xfrm>
          <a:off x="576387" y="1868430"/>
          <a:ext cx="7886700" cy="2393941"/>
        </p:xfrm>
        <a:graphic>
          <a:graphicData uri="http://schemas.openxmlformats.org/drawingml/2006/table">
            <a:tbl>
              <a:tblPr/>
              <a:tblGrid>
                <a:gridCol w="278978">
                  <a:extLst>
                    <a:ext uri="{9D8B030D-6E8A-4147-A177-3AD203B41FA5}">
                      <a16:colId xmlns:a16="http://schemas.microsoft.com/office/drawing/2014/main" val="4255063081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3942778322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3432702285"/>
                    </a:ext>
                  </a:extLst>
                </a:gridCol>
                <a:gridCol w="2502430">
                  <a:extLst>
                    <a:ext uri="{9D8B030D-6E8A-4147-A177-3AD203B41FA5}">
                      <a16:colId xmlns:a16="http://schemas.microsoft.com/office/drawing/2014/main" val="2832048531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3316207424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2068425888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1598890595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1513318125"/>
                    </a:ext>
                  </a:extLst>
                </a:gridCol>
                <a:gridCol w="795087">
                  <a:extLst>
                    <a:ext uri="{9D8B030D-6E8A-4147-A177-3AD203B41FA5}">
                      <a16:colId xmlns:a16="http://schemas.microsoft.com/office/drawing/2014/main" val="3540079635"/>
                    </a:ext>
                  </a:extLst>
                </a:gridCol>
                <a:gridCol w="761609">
                  <a:extLst>
                    <a:ext uri="{9D8B030D-6E8A-4147-A177-3AD203B41FA5}">
                      <a16:colId xmlns:a16="http://schemas.microsoft.com/office/drawing/2014/main" val="1569097232"/>
                    </a:ext>
                  </a:extLst>
                </a:gridCol>
              </a:tblGrid>
              <a:tr h="1340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24002"/>
                  </a:ext>
                </a:extLst>
              </a:tr>
              <a:tr h="4021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</a:t>
                      </a:r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822840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1.077.383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1.077.383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143.673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51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230.057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230.057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143.673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540995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331.831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331.831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681844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368.671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368.671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02910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49.996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49.996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4844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53.551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53.551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831529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43.277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43.277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244762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2.055.193.687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2.055.193.687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470.025.629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871459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548.091.585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548.091.585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256.455.856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189855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750028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1.483.149.363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1.483.149.363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213.569.369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254091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23.888.975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810898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63.744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63.744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14150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164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31305" y="1412776"/>
            <a:ext cx="777686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3ADE1D2-B808-457D-8438-703CD2664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019893"/>
              </p:ext>
            </p:extLst>
          </p:nvPr>
        </p:nvGraphicFramePr>
        <p:xfrm>
          <a:off x="534271" y="1844824"/>
          <a:ext cx="7886700" cy="1675648"/>
        </p:xfrm>
        <a:graphic>
          <a:graphicData uri="http://schemas.openxmlformats.org/drawingml/2006/table">
            <a:tbl>
              <a:tblPr/>
              <a:tblGrid>
                <a:gridCol w="278978">
                  <a:extLst>
                    <a:ext uri="{9D8B030D-6E8A-4147-A177-3AD203B41FA5}">
                      <a16:colId xmlns:a16="http://schemas.microsoft.com/office/drawing/2014/main" val="2027232239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2243444424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3012378524"/>
                    </a:ext>
                  </a:extLst>
                </a:gridCol>
                <a:gridCol w="2502430">
                  <a:extLst>
                    <a:ext uri="{9D8B030D-6E8A-4147-A177-3AD203B41FA5}">
                      <a16:colId xmlns:a16="http://schemas.microsoft.com/office/drawing/2014/main" val="3932551927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1741471999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3331706303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4217785223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950428318"/>
                    </a:ext>
                  </a:extLst>
                </a:gridCol>
                <a:gridCol w="795087">
                  <a:extLst>
                    <a:ext uri="{9D8B030D-6E8A-4147-A177-3AD203B41FA5}">
                      <a16:colId xmlns:a16="http://schemas.microsoft.com/office/drawing/2014/main" val="1652428081"/>
                    </a:ext>
                  </a:extLst>
                </a:gridCol>
                <a:gridCol w="761609">
                  <a:extLst>
                    <a:ext uri="{9D8B030D-6E8A-4147-A177-3AD203B41FA5}">
                      <a16:colId xmlns:a16="http://schemas.microsoft.com/office/drawing/2014/main" val="3953870076"/>
                    </a:ext>
                  </a:extLst>
                </a:gridCol>
              </a:tblGrid>
              <a:tr h="1340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873774"/>
                  </a:ext>
                </a:extLst>
              </a:tr>
              <a:tr h="4105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310187"/>
                  </a:ext>
                </a:extLst>
              </a:tr>
              <a:tr h="1759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80.169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013701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80.169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935561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822353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37.361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37.361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562389"/>
                  </a:ext>
                </a:extLst>
              </a:tr>
              <a:tr h="150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560838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353.945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353.945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80.093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694727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993019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687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46EA9E0-1C4B-458E-857C-CAD318BB13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166" y="1916832"/>
            <a:ext cx="8210798" cy="279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341943E-883C-41AB-A6B7-3A8F80EB65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166" y="1947771"/>
            <a:ext cx="8210798" cy="2921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581128"/>
            <a:ext cx="8212023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83568" y="1407259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04CEC15-A5A1-4329-8633-8C553864D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590145"/>
              </p:ext>
            </p:extLst>
          </p:nvPr>
        </p:nvGraphicFramePr>
        <p:xfrm>
          <a:off x="651056" y="1851299"/>
          <a:ext cx="7886700" cy="2444056"/>
        </p:xfrm>
        <a:graphic>
          <a:graphicData uri="http://schemas.openxmlformats.org/drawingml/2006/table">
            <a:tbl>
              <a:tblPr/>
              <a:tblGrid>
                <a:gridCol w="278978">
                  <a:extLst>
                    <a:ext uri="{9D8B030D-6E8A-4147-A177-3AD203B41FA5}">
                      <a16:colId xmlns:a16="http://schemas.microsoft.com/office/drawing/2014/main" val="1782202538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4197990864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2382773985"/>
                    </a:ext>
                  </a:extLst>
                </a:gridCol>
                <a:gridCol w="2502430">
                  <a:extLst>
                    <a:ext uri="{9D8B030D-6E8A-4147-A177-3AD203B41FA5}">
                      <a16:colId xmlns:a16="http://schemas.microsoft.com/office/drawing/2014/main" val="717259053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3175712002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3703192247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2199982535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669012465"/>
                    </a:ext>
                  </a:extLst>
                </a:gridCol>
                <a:gridCol w="795087">
                  <a:extLst>
                    <a:ext uri="{9D8B030D-6E8A-4147-A177-3AD203B41FA5}">
                      <a16:colId xmlns:a16="http://schemas.microsoft.com/office/drawing/2014/main" val="2470901556"/>
                    </a:ext>
                  </a:extLst>
                </a:gridCol>
                <a:gridCol w="761609">
                  <a:extLst>
                    <a:ext uri="{9D8B030D-6E8A-4147-A177-3AD203B41FA5}">
                      <a16:colId xmlns:a16="http://schemas.microsoft.com/office/drawing/2014/main" val="312334353"/>
                    </a:ext>
                  </a:extLst>
                </a:gridCol>
              </a:tblGrid>
              <a:tr h="142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303237"/>
                  </a:ext>
                </a:extLst>
              </a:tr>
              <a:tr h="4105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551053"/>
                  </a:ext>
                </a:extLst>
              </a:tr>
              <a:tr h="1759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59.835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321836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59.835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407854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63.795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95252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63.795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439203"/>
                  </a:ext>
                </a:extLst>
              </a:tr>
              <a:tr h="192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203.680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203.680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22.665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556098"/>
                  </a:ext>
                </a:extLst>
              </a:tr>
              <a:tr h="1788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179.832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179.832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20.181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685784"/>
                  </a:ext>
                </a:extLst>
              </a:tr>
              <a:tr h="268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23.848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23.848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649998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178.948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178.948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31.675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014272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34.020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34.020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123645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60.405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60.405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27.779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173272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74.892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74.892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818109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9.631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57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501008"/>
            <a:ext cx="796036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ENERO 2019 de Fondo FRP en millones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CDA0BFC-45EA-41FC-A562-C6E2B2F71C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593775"/>
              </p:ext>
            </p:extLst>
          </p:nvPr>
        </p:nvGraphicFramePr>
        <p:xfrm>
          <a:off x="628650" y="3975631"/>
          <a:ext cx="7886700" cy="1729025"/>
        </p:xfrm>
        <a:graphic>
          <a:graphicData uri="http://schemas.openxmlformats.org/drawingml/2006/table">
            <a:tbl>
              <a:tblPr/>
              <a:tblGrid>
                <a:gridCol w="278978">
                  <a:extLst>
                    <a:ext uri="{9D8B030D-6E8A-4147-A177-3AD203B41FA5}">
                      <a16:colId xmlns:a16="http://schemas.microsoft.com/office/drawing/2014/main" val="4254308458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1709703343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1146728099"/>
                    </a:ext>
                  </a:extLst>
                </a:gridCol>
                <a:gridCol w="2502430">
                  <a:extLst>
                    <a:ext uri="{9D8B030D-6E8A-4147-A177-3AD203B41FA5}">
                      <a16:colId xmlns:a16="http://schemas.microsoft.com/office/drawing/2014/main" val="3883353008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2489341723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3872540272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1339224095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3364874384"/>
                    </a:ext>
                  </a:extLst>
                </a:gridCol>
                <a:gridCol w="795087">
                  <a:extLst>
                    <a:ext uri="{9D8B030D-6E8A-4147-A177-3AD203B41FA5}">
                      <a16:colId xmlns:a16="http://schemas.microsoft.com/office/drawing/2014/main" val="3734283343"/>
                    </a:ext>
                  </a:extLst>
                </a:gridCol>
                <a:gridCol w="761609">
                  <a:extLst>
                    <a:ext uri="{9D8B030D-6E8A-4147-A177-3AD203B41FA5}">
                      <a16:colId xmlns:a16="http://schemas.microsoft.com/office/drawing/2014/main" val="3822728729"/>
                    </a:ext>
                  </a:extLst>
                </a:gridCol>
              </a:tblGrid>
              <a:tr h="142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591532"/>
                  </a:ext>
                </a:extLst>
              </a:tr>
              <a:tr h="4105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065732"/>
                  </a:ext>
                </a:extLst>
              </a:tr>
              <a:tr h="1759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872.874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872.874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1.913.821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588678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565852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568166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175150"/>
                  </a:ext>
                </a:extLst>
              </a:tr>
              <a:tr h="192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310.584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227433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557.120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557.120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1.913.036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107353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557.110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557.110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1.913.036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131060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834571"/>
                  </a:ext>
                </a:extLst>
              </a:tr>
            </a:tbl>
          </a:graphicData>
        </a:graphic>
      </p:graphicFrame>
      <p:pic>
        <p:nvPicPr>
          <p:cNvPr id="10" name="Imagen 9">
            <a:extLst>
              <a:ext uri="{FF2B5EF4-FFF2-40B4-BE49-F238E27FC236}">
                <a16:creationId xmlns:a16="http://schemas.microsoft.com/office/drawing/2014/main" id="{60A97123-DBD6-41FD-A6D2-71CE9896CD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724" y="1868339"/>
            <a:ext cx="4102552" cy="114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  <a:endParaRPr lang="es-CL" sz="1600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acumulada a enero de 2018 de la Partida Tesoro Público, </a:t>
            </a:r>
            <a:r>
              <a:rPr lang="es-CL" sz="1400" b="1" dirty="0"/>
              <a:t>ascendió en moneda nacional a 11,4%</a:t>
            </a:r>
            <a:r>
              <a:rPr lang="es-CL" sz="1400" dirty="0"/>
              <a:t>. Correspondiendo el 45,9% del gasto al subtítulo Aporte Fiscal Libre, que representa a su vez el 83,7% de la Partida.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A nivel consolidado, el presupuesto vigente no considera modificaciones</a:t>
            </a:r>
            <a:r>
              <a:rPr lang="es-CL" sz="1400" b="1" dirty="0"/>
              <a:t>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El </a:t>
            </a:r>
            <a:r>
              <a:rPr lang="es-CL" sz="1400" b="1" dirty="0">
                <a:solidFill>
                  <a:prstClr val="black"/>
                </a:solidFill>
              </a:rPr>
              <a:t>gasto de la Partida </a:t>
            </a:r>
            <a:r>
              <a:rPr lang="es-CL" sz="1400" dirty="0">
                <a:solidFill>
                  <a:prstClr val="black"/>
                </a:solidFill>
              </a:rPr>
              <a:t>en</a:t>
            </a:r>
            <a:r>
              <a:rPr lang="es-CL" sz="1400" b="1" dirty="0">
                <a:solidFill>
                  <a:prstClr val="black"/>
                </a:solidFill>
              </a:rPr>
              <a:t> dólares, al mes de enero alcanzó un 47,4%, </a:t>
            </a:r>
            <a:r>
              <a:rPr lang="es-CL" sz="1400" dirty="0">
                <a:solidFill>
                  <a:prstClr val="black"/>
                </a:solidFill>
              </a:rPr>
              <a:t>respecto al presupuesto vigente.  Ello debido, fundamentalmente, a que los Subtítulos 30 “Adquisición de Activos Financieros” registró una erogación de 52,1%, mientras que el 34 “Servicio de la Deuda”, presentó una ejecución de 20,5%.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Respecto a la ejecución de los Programas presupuestarios, en moneda nacional, se destaca lo siguiente:</a:t>
            </a:r>
          </a:p>
          <a:p>
            <a:pPr marL="715963" lvl="1" indent="-354013" algn="just">
              <a:spcBef>
                <a:spcPts val="1200"/>
              </a:spcBef>
              <a:spcAft>
                <a:spcPts val="1200"/>
              </a:spcAft>
              <a:buFont typeface="+mj-lt"/>
              <a:buAutoNum type="alphaLcParenR"/>
            </a:pPr>
            <a:r>
              <a:rPr lang="es-CL" sz="1400" b="1" dirty="0">
                <a:solidFill>
                  <a:prstClr val="black"/>
                </a:solidFill>
              </a:rPr>
              <a:t>Subsidios</a:t>
            </a:r>
            <a:r>
              <a:rPr lang="es-CL" sz="1400" dirty="0">
                <a:solidFill>
                  <a:prstClr val="black"/>
                </a:solidFill>
              </a:rPr>
              <a:t>, con $85.638 millones ejecutados, equivalente a un 7,2% del presupuesto vigente, donde las principales erogaciones correspondieron a transferencias por $39.282 millones para el “Fondo Único de Prestaciones Familiares y Subsidios de Cesantía”; $24.119 millones para el “Fondo Nacional de Subsidio Familiar”; $8.506 millones para el “Fondo Único de Prestaciones Familiares y Subsidios de Cesantía”; y, $6.012 millones para la “Bonificación a la Contratación de Mano de Obra Ley N°19.853”, que en conjunto representan el 91% de la ejecución.</a:t>
            </a:r>
            <a:r>
              <a:rPr lang="es-CL" sz="1400" b="1" dirty="0">
                <a:solidFill>
                  <a:prstClr val="black"/>
                </a:solidFill>
              </a:rPr>
              <a:t>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ENERO 2019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3429000"/>
            <a:ext cx="7817594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251BD33-485A-4D3A-BC47-71A4F2880C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736650"/>
              </p:ext>
            </p:extLst>
          </p:nvPr>
        </p:nvGraphicFramePr>
        <p:xfrm>
          <a:off x="583041" y="3782302"/>
          <a:ext cx="7886700" cy="2131181"/>
        </p:xfrm>
        <a:graphic>
          <a:graphicData uri="http://schemas.openxmlformats.org/drawingml/2006/table">
            <a:tbl>
              <a:tblPr/>
              <a:tblGrid>
                <a:gridCol w="278978">
                  <a:extLst>
                    <a:ext uri="{9D8B030D-6E8A-4147-A177-3AD203B41FA5}">
                      <a16:colId xmlns:a16="http://schemas.microsoft.com/office/drawing/2014/main" val="2808779475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2414558932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1462961912"/>
                    </a:ext>
                  </a:extLst>
                </a:gridCol>
                <a:gridCol w="2502430">
                  <a:extLst>
                    <a:ext uri="{9D8B030D-6E8A-4147-A177-3AD203B41FA5}">
                      <a16:colId xmlns:a16="http://schemas.microsoft.com/office/drawing/2014/main" val="3221571650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3502000737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3659357235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583665901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4236372088"/>
                    </a:ext>
                  </a:extLst>
                </a:gridCol>
                <a:gridCol w="795087">
                  <a:extLst>
                    <a:ext uri="{9D8B030D-6E8A-4147-A177-3AD203B41FA5}">
                      <a16:colId xmlns:a16="http://schemas.microsoft.com/office/drawing/2014/main" val="816719553"/>
                    </a:ext>
                  </a:extLst>
                </a:gridCol>
                <a:gridCol w="761609">
                  <a:extLst>
                    <a:ext uri="{9D8B030D-6E8A-4147-A177-3AD203B41FA5}">
                      <a16:colId xmlns:a16="http://schemas.microsoft.com/office/drawing/2014/main" val="3468922335"/>
                    </a:ext>
                  </a:extLst>
                </a:gridCol>
              </a:tblGrid>
              <a:tr h="142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030044"/>
                  </a:ext>
                </a:extLst>
              </a:tr>
              <a:tr h="4105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371626"/>
                  </a:ext>
                </a:extLst>
              </a:tr>
              <a:tr h="1759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168.684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168.684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737388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434400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91069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541551"/>
                  </a:ext>
                </a:extLst>
              </a:tr>
              <a:tr h="192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39915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165.716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165.716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14.345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666416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165.706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165.706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14.345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167613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741635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397185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912518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683194"/>
                  </a:ext>
                </a:extLst>
              </a:tr>
            </a:tbl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29A6BA34-1501-4CD6-8EF2-1352E8CC4C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304" y="1843584"/>
            <a:ext cx="3877392" cy="108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6399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5838" y="1484783"/>
            <a:ext cx="7969985" cy="3778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3" y="4136050"/>
            <a:ext cx="783451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8428315-3C1E-4D7B-A069-567F11772B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290446"/>
              </p:ext>
            </p:extLst>
          </p:nvPr>
        </p:nvGraphicFramePr>
        <p:xfrm>
          <a:off x="611460" y="1888790"/>
          <a:ext cx="7886700" cy="1594973"/>
        </p:xfrm>
        <a:graphic>
          <a:graphicData uri="http://schemas.openxmlformats.org/drawingml/2006/table">
            <a:tbl>
              <a:tblPr/>
              <a:tblGrid>
                <a:gridCol w="278978">
                  <a:extLst>
                    <a:ext uri="{9D8B030D-6E8A-4147-A177-3AD203B41FA5}">
                      <a16:colId xmlns:a16="http://schemas.microsoft.com/office/drawing/2014/main" val="244378751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1427310675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1766634629"/>
                    </a:ext>
                  </a:extLst>
                </a:gridCol>
                <a:gridCol w="2502430">
                  <a:extLst>
                    <a:ext uri="{9D8B030D-6E8A-4147-A177-3AD203B41FA5}">
                      <a16:colId xmlns:a16="http://schemas.microsoft.com/office/drawing/2014/main" val="4215124098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1943996104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3434132799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4042303253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554084863"/>
                    </a:ext>
                  </a:extLst>
                </a:gridCol>
                <a:gridCol w="795087">
                  <a:extLst>
                    <a:ext uri="{9D8B030D-6E8A-4147-A177-3AD203B41FA5}">
                      <a16:colId xmlns:a16="http://schemas.microsoft.com/office/drawing/2014/main" val="2611166195"/>
                    </a:ext>
                  </a:extLst>
                </a:gridCol>
                <a:gridCol w="761609">
                  <a:extLst>
                    <a:ext uri="{9D8B030D-6E8A-4147-A177-3AD203B41FA5}">
                      <a16:colId xmlns:a16="http://schemas.microsoft.com/office/drawing/2014/main" val="126035732"/>
                    </a:ext>
                  </a:extLst>
                </a:gridCol>
              </a:tblGrid>
              <a:tr h="142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56456"/>
                  </a:ext>
                </a:extLst>
              </a:tr>
              <a:tr h="4105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819729"/>
                  </a:ext>
                </a:extLst>
              </a:tr>
              <a:tr h="1759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47.140.925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157136416,7%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157136416,7%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046995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060790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478205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467671"/>
                  </a:ext>
                </a:extLst>
              </a:tr>
              <a:tr h="192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47.140.925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235704625,0%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235704625,0%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934924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47.106.376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471063760,0%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471063760,0%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366884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34.549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345490,0%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345490,0%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520406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AD9845A-BDE2-438A-924D-C4D796191D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86547"/>
              </p:ext>
            </p:extLst>
          </p:nvPr>
        </p:nvGraphicFramePr>
        <p:xfrm>
          <a:off x="611460" y="4482636"/>
          <a:ext cx="7886700" cy="1729025"/>
        </p:xfrm>
        <a:graphic>
          <a:graphicData uri="http://schemas.openxmlformats.org/drawingml/2006/table">
            <a:tbl>
              <a:tblPr/>
              <a:tblGrid>
                <a:gridCol w="278978">
                  <a:extLst>
                    <a:ext uri="{9D8B030D-6E8A-4147-A177-3AD203B41FA5}">
                      <a16:colId xmlns:a16="http://schemas.microsoft.com/office/drawing/2014/main" val="1430010848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4082288244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2948290703"/>
                    </a:ext>
                  </a:extLst>
                </a:gridCol>
                <a:gridCol w="2502430">
                  <a:extLst>
                    <a:ext uri="{9D8B030D-6E8A-4147-A177-3AD203B41FA5}">
                      <a16:colId xmlns:a16="http://schemas.microsoft.com/office/drawing/2014/main" val="2592304837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1848874031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3869700650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3436451636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2890667944"/>
                    </a:ext>
                  </a:extLst>
                </a:gridCol>
                <a:gridCol w="795087">
                  <a:extLst>
                    <a:ext uri="{9D8B030D-6E8A-4147-A177-3AD203B41FA5}">
                      <a16:colId xmlns:a16="http://schemas.microsoft.com/office/drawing/2014/main" val="505765181"/>
                    </a:ext>
                  </a:extLst>
                </a:gridCol>
                <a:gridCol w="761609">
                  <a:extLst>
                    <a:ext uri="{9D8B030D-6E8A-4147-A177-3AD203B41FA5}">
                      <a16:colId xmlns:a16="http://schemas.microsoft.com/office/drawing/2014/main" val="163095933"/>
                    </a:ext>
                  </a:extLst>
                </a:gridCol>
              </a:tblGrid>
              <a:tr h="142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489395"/>
                  </a:ext>
                </a:extLst>
              </a:tr>
              <a:tr h="4105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167470"/>
                  </a:ext>
                </a:extLst>
              </a:tr>
              <a:tr h="1759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531.493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531.493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459487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562575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238140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356882"/>
                  </a:ext>
                </a:extLst>
              </a:tr>
              <a:tr h="192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518.126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120019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13.357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13.357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54686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13.347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13.347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989322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10970,0%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10970,0%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294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017" y="61737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505430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668DFCCB-4DA4-400E-85B7-2244FE3B49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210661"/>
              </p:ext>
            </p:extLst>
          </p:nvPr>
        </p:nvGraphicFramePr>
        <p:xfrm>
          <a:off x="611560" y="1803207"/>
          <a:ext cx="7772408" cy="3969171"/>
        </p:xfrm>
        <a:graphic>
          <a:graphicData uri="http://schemas.openxmlformats.org/drawingml/2006/table">
            <a:tbl>
              <a:tblPr/>
              <a:tblGrid>
                <a:gridCol w="274935">
                  <a:extLst>
                    <a:ext uri="{9D8B030D-6E8A-4147-A177-3AD203B41FA5}">
                      <a16:colId xmlns:a16="http://schemas.microsoft.com/office/drawing/2014/main" val="3222185368"/>
                    </a:ext>
                  </a:extLst>
                </a:gridCol>
                <a:gridCol w="274935">
                  <a:extLst>
                    <a:ext uri="{9D8B030D-6E8A-4147-A177-3AD203B41FA5}">
                      <a16:colId xmlns:a16="http://schemas.microsoft.com/office/drawing/2014/main" val="1813402333"/>
                    </a:ext>
                  </a:extLst>
                </a:gridCol>
                <a:gridCol w="274935">
                  <a:extLst>
                    <a:ext uri="{9D8B030D-6E8A-4147-A177-3AD203B41FA5}">
                      <a16:colId xmlns:a16="http://schemas.microsoft.com/office/drawing/2014/main" val="3108570138"/>
                    </a:ext>
                  </a:extLst>
                </a:gridCol>
                <a:gridCol w="2466166">
                  <a:extLst>
                    <a:ext uri="{9D8B030D-6E8A-4147-A177-3AD203B41FA5}">
                      <a16:colId xmlns:a16="http://schemas.microsoft.com/office/drawing/2014/main" val="3124818895"/>
                    </a:ext>
                  </a:extLst>
                </a:gridCol>
                <a:gridCol w="736825">
                  <a:extLst>
                    <a:ext uri="{9D8B030D-6E8A-4147-A177-3AD203B41FA5}">
                      <a16:colId xmlns:a16="http://schemas.microsoft.com/office/drawing/2014/main" val="2592570192"/>
                    </a:ext>
                  </a:extLst>
                </a:gridCol>
                <a:gridCol w="736825">
                  <a:extLst>
                    <a:ext uri="{9D8B030D-6E8A-4147-A177-3AD203B41FA5}">
                      <a16:colId xmlns:a16="http://schemas.microsoft.com/office/drawing/2014/main" val="2666249141"/>
                    </a:ext>
                  </a:extLst>
                </a:gridCol>
                <a:gridCol w="736825">
                  <a:extLst>
                    <a:ext uri="{9D8B030D-6E8A-4147-A177-3AD203B41FA5}">
                      <a16:colId xmlns:a16="http://schemas.microsoft.com/office/drawing/2014/main" val="2663138767"/>
                    </a:ext>
                  </a:extLst>
                </a:gridCol>
                <a:gridCol w="736825">
                  <a:extLst>
                    <a:ext uri="{9D8B030D-6E8A-4147-A177-3AD203B41FA5}">
                      <a16:colId xmlns:a16="http://schemas.microsoft.com/office/drawing/2014/main" val="3756703610"/>
                    </a:ext>
                  </a:extLst>
                </a:gridCol>
                <a:gridCol w="783565">
                  <a:extLst>
                    <a:ext uri="{9D8B030D-6E8A-4147-A177-3AD203B41FA5}">
                      <a16:colId xmlns:a16="http://schemas.microsoft.com/office/drawing/2014/main" val="1690313418"/>
                    </a:ext>
                  </a:extLst>
                </a:gridCol>
                <a:gridCol w="750572">
                  <a:extLst>
                    <a:ext uri="{9D8B030D-6E8A-4147-A177-3AD203B41FA5}">
                      <a16:colId xmlns:a16="http://schemas.microsoft.com/office/drawing/2014/main" val="3660538768"/>
                    </a:ext>
                  </a:extLst>
                </a:gridCol>
              </a:tblGrid>
              <a:tr h="1432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57" marR="8257" marT="82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7446690"/>
                  </a:ext>
                </a:extLst>
              </a:tr>
              <a:tr h="3986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305898"/>
                  </a:ext>
                </a:extLst>
              </a:tr>
              <a:tr h="170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401.749.562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401.749.562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275.234.292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252282"/>
                  </a:ext>
                </a:extLst>
              </a:tr>
              <a:tr h="130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82.058.121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82.058.121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196.942.705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240,0%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240,0%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280176"/>
                  </a:ext>
                </a:extLst>
              </a:tr>
              <a:tr h="130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82.058.121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82.058.121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196.942.705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240,0%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240,0%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986381"/>
                  </a:ext>
                </a:extLst>
              </a:tr>
              <a:tr h="130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319.691.441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319.691.441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78.291.587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4112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319.691.431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319.691.431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78.291.587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035279"/>
                  </a:ext>
                </a:extLst>
              </a:tr>
              <a:tr h="452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41.320.335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41.320.335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310708"/>
                  </a:ext>
                </a:extLst>
              </a:tr>
              <a:tr h="130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10.174.464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10.174.464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6.655.359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438695"/>
                  </a:ext>
                </a:extLst>
              </a:tr>
              <a:tr h="130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042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13.464.810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13.464.810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13.464.810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262306"/>
                  </a:ext>
                </a:extLst>
              </a:tr>
              <a:tr h="130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11.193.301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11.193.301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3.150.000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099228"/>
                  </a:ext>
                </a:extLst>
              </a:tr>
              <a:tr h="130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16.838.668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16.838.668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13.758.836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45352"/>
                  </a:ext>
                </a:extLst>
              </a:tr>
              <a:tr h="130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20.179.120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20.179.120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4.709.214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832903"/>
                  </a:ext>
                </a:extLst>
              </a:tr>
              <a:tr h="260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Bernardo O'Higgins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17.637.592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17.637.592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2.369.983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035489"/>
                  </a:ext>
                </a:extLst>
              </a:tr>
              <a:tr h="130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24.744.407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24.744.407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3.595.585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674908"/>
                  </a:ext>
                </a:extLst>
              </a:tr>
              <a:tr h="130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048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Biobío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20.227.816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20.227.816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2.752.483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13501"/>
                  </a:ext>
                </a:extLst>
              </a:tr>
              <a:tr h="130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28.677.790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28.677.790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3.810.966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015788"/>
                  </a:ext>
                </a:extLst>
              </a:tr>
              <a:tr h="138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21.206.311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21.206.311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1.993.109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360812"/>
                  </a:ext>
                </a:extLst>
              </a:tr>
              <a:tr h="260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12.164.817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12.164.817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4.500.000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472701"/>
                  </a:ext>
                </a:extLst>
              </a:tr>
              <a:tr h="86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13.256.032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13.256.032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6.650.801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124478"/>
                  </a:ext>
                </a:extLst>
              </a:tr>
              <a:tr h="507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32.953.571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32.953.571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5.710.000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255647"/>
                  </a:ext>
                </a:extLst>
              </a:tr>
              <a:tr h="130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12.921.987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12.921.987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3.500.000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135733"/>
                  </a:ext>
                </a:extLst>
              </a:tr>
              <a:tr h="130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8.615.585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8.615.585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1.500.000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945068"/>
                  </a:ext>
                </a:extLst>
              </a:tr>
              <a:tr h="130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056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14.114.825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14.114.825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170.441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56307"/>
                  </a:ext>
                </a:extLst>
              </a:tr>
              <a:tr h="130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57" marR="8257" marT="8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57" marR="8257" marT="8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825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628" y="603879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86104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Fondo en millones de $ (información trimestral)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52322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57444FE-CA21-42F8-8A4C-FB975D38D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265265"/>
              </p:ext>
            </p:extLst>
          </p:nvPr>
        </p:nvGraphicFramePr>
        <p:xfrm>
          <a:off x="563012" y="4220119"/>
          <a:ext cx="7886700" cy="1666622"/>
        </p:xfrm>
        <a:graphic>
          <a:graphicData uri="http://schemas.openxmlformats.org/drawingml/2006/table">
            <a:tbl>
              <a:tblPr/>
              <a:tblGrid>
                <a:gridCol w="278978">
                  <a:extLst>
                    <a:ext uri="{9D8B030D-6E8A-4147-A177-3AD203B41FA5}">
                      <a16:colId xmlns:a16="http://schemas.microsoft.com/office/drawing/2014/main" val="793571882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3453545048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1400755029"/>
                    </a:ext>
                  </a:extLst>
                </a:gridCol>
                <a:gridCol w="2502430">
                  <a:extLst>
                    <a:ext uri="{9D8B030D-6E8A-4147-A177-3AD203B41FA5}">
                      <a16:colId xmlns:a16="http://schemas.microsoft.com/office/drawing/2014/main" val="4269376699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2489712397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244837792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2157683260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975558059"/>
                    </a:ext>
                  </a:extLst>
                </a:gridCol>
                <a:gridCol w="795087">
                  <a:extLst>
                    <a:ext uri="{9D8B030D-6E8A-4147-A177-3AD203B41FA5}">
                      <a16:colId xmlns:a16="http://schemas.microsoft.com/office/drawing/2014/main" val="4095912776"/>
                    </a:ext>
                  </a:extLst>
                </a:gridCol>
                <a:gridCol w="761609">
                  <a:extLst>
                    <a:ext uri="{9D8B030D-6E8A-4147-A177-3AD203B41FA5}">
                      <a16:colId xmlns:a16="http://schemas.microsoft.com/office/drawing/2014/main" val="2808138673"/>
                    </a:ext>
                  </a:extLst>
                </a:gridCol>
              </a:tblGrid>
              <a:tr h="1424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982814"/>
                  </a:ext>
                </a:extLst>
              </a:tr>
              <a:tr h="4105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841621"/>
                  </a:ext>
                </a:extLst>
              </a:tr>
              <a:tr h="1759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111.675.592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111.675.592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163.147.174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594323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7.255.000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550601"/>
                  </a:ext>
                </a:extLst>
              </a:tr>
              <a:tr h="150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7.255.000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522364"/>
                  </a:ext>
                </a:extLst>
              </a:tr>
              <a:tr h="3853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83.973.840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7.255.000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956790"/>
                  </a:ext>
                </a:extLst>
              </a:tr>
              <a:tr h="38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27.701.752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27.701.752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155.892.174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231451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27.701.752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27.701.752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155.892.174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464768"/>
                  </a:ext>
                </a:extLst>
              </a:tr>
            </a:tbl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08510D12-3C52-4960-BFF4-88C1B1A21E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1422" y="1973522"/>
            <a:ext cx="3901778" cy="108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7"/>
            <a:ext cx="8229600" cy="533367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715963" lvl="0" indent="-354013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2"/>
            </a:pPr>
            <a:r>
              <a:rPr lang="es-CL" sz="1400" b="1" dirty="0">
                <a:solidFill>
                  <a:prstClr val="black"/>
                </a:solidFill>
              </a:rPr>
              <a:t>Operaciones Complementarias</a:t>
            </a:r>
            <a:r>
              <a:rPr lang="es-CL" sz="1400" dirty="0">
                <a:solidFill>
                  <a:prstClr val="black"/>
                </a:solidFill>
              </a:rPr>
              <a:t>, presentó un 50,8% de ejecución, explicado por el nivel de erogación del subtítulo 30 “adquisición de activos financieros” (ítem compra de títulos y valores), que alcanza los $1.570.361 millones por sobre el presupuesto inicial y vigente de dicha asignación, representando a su vez el 82,6% del gasto total del programa, </a:t>
            </a:r>
          </a:p>
          <a:p>
            <a:pPr marL="715963" indent="-354013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400" b="1" dirty="0"/>
              <a:t>Servicio de la Deuda Pública</a:t>
            </a:r>
            <a:r>
              <a:rPr lang="es-CL" sz="1400" dirty="0"/>
              <a:t>, registra un </a:t>
            </a:r>
            <a:r>
              <a:rPr lang="es-CL" sz="1400" b="1" dirty="0"/>
              <a:t>gasto de 20,7% en moneda nacional.</a:t>
            </a:r>
            <a:r>
              <a:rPr lang="es-CL" sz="1400" dirty="0">
                <a:solidFill>
                  <a:prstClr val="black"/>
                </a:solidFill>
              </a:rPr>
              <a:t>  Mientras que el presupuesto </a:t>
            </a:r>
            <a:r>
              <a:rPr lang="es-CL" sz="1400" b="1" dirty="0">
                <a:solidFill>
                  <a:prstClr val="black"/>
                </a:solidFill>
              </a:rPr>
              <a:t>en dólares </a:t>
            </a:r>
            <a:r>
              <a:rPr lang="es-CL" sz="1400" dirty="0">
                <a:solidFill>
                  <a:prstClr val="black"/>
                </a:solidFill>
              </a:rPr>
              <a:t>presenta un gasto de 20,5%,</a:t>
            </a:r>
          </a:p>
          <a:p>
            <a:pPr marL="715963" indent="-354013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400" b="1" dirty="0"/>
              <a:t>Aporte Fiscal Libre</a:t>
            </a:r>
            <a:r>
              <a:rPr lang="es-CL" sz="1400" dirty="0"/>
              <a:t>, presentó una ejecución de 6,3% en línea con el gasto registrado a igual mes del año 2018, destacando las transferencias efectuadas al Ministerio de la Mujer y la Equidad de Género, con un 34% y al Ministerio de las Culturas, las Artes y el Patrimonio, con un 15,4%.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</p:spTree>
    <p:extLst>
      <p:ext uri="{BB962C8B-B14F-4D97-AF65-F5344CB8AC3E}">
        <p14:creationId xmlns:p14="http://schemas.microsoft.com/office/powerpoint/2010/main" val="317673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4130494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340768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6" y="6359411"/>
            <a:ext cx="734481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4365104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6C7E411-7B7D-428C-8C19-B5EFD555D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126840"/>
              </p:ext>
            </p:extLst>
          </p:nvPr>
        </p:nvGraphicFramePr>
        <p:xfrm>
          <a:off x="844624" y="1682563"/>
          <a:ext cx="7543800" cy="234315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4212809563"/>
                    </a:ext>
                  </a:extLst>
                </a:gridCol>
                <a:gridCol w="2273300">
                  <a:extLst>
                    <a:ext uri="{9D8B030D-6E8A-4147-A177-3AD203B41FA5}">
                      <a16:colId xmlns:a16="http://schemas.microsoft.com/office/drawing/2014/main" val="492790034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549323948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727181608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597357336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20965047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138630766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71738404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75638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89145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44.930.045.358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44.930.045.358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5.123.843.668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55904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2295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267.413.071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267.413.071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24.557.644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82039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3.630.350.519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3.630.350.519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170.359.300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7708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1.863.293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9316465,0%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9316465,0%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61649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37.611.956.277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37.611.956.277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2.353.468.540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1021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274.597.331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274.597.331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12.293.068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5512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109.759.923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109.759.923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1.970.336.753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9907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975.631.478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975.631.478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120.923.843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688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2.055.193.687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2.055.193.687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470.025.629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3417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376805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15D834A7-8A42-42DD-9661-89A4625126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817312"/>
              </p:ext>
            </p:extLst>
          </p:nvPr>
        </p:nvGraphicFramePr>
        <p:xfrm>
          <a:off x="844624" y="4589936"/>
          <a:ext cx="7543800" cy="1769475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247699901"/>
                    </a:ext>
                  </a:extLst>
                </a:gridCol>
                <a:gridCol w="2273300">
                  <a:extLst>
                    <a:ext uri="{9D8B030D-6E8A-4147-A177-3AD203B41FA5}">
                      <a16:colId xmlns:a16="http://schemas.microsoft.com/office/drawing/2014/main" val="177866484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1177393108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149654900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506602859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4233221558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6128295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356276712"/>
                    </a:ext>
                  </a:extLst>
                </a:gridCol>
              </a:tblGrid>
              <a:tr h="144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3594504"/>
                  </a:ext>
                </a:extLst>
              </a:tr>
              <a:tr h="4424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998063"/>
                  </a:ext>
                </a:extLst>
              </a:tr>
              <a:tr h="15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6.219.151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6.219.151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2.950.477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703456"/>
                  </a:ext>
                </a:extLst>
              </a:tr>
              <a:tr h="144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733766"/>
                  </a:ext>
                </a:extLst>
              </a:tr>
              <a:tr h="144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463417"/>
                  </a:ext>
                </a:extLst>
              </a:tr>
              <a:tr h="144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123027"/>
                  </a:ext>
                </a:extLst>
              </a:tr>
              <a:tr h="144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272858"/>
                  </a:ext>
                </a:extLst>
              </a:tr>
              <a:tr h="144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5.362.831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5.362.831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2.796.687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930636"/>
                  </a:ext>
                </a:extLst>
              </a:tr>
              <a:tr h="144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803639"/>
                  </a:ext>
                </a:extLst>
              </a:tr>
              <a:tr h="144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366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83568" y="3418823"/>
            <a:ext cx="800323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34076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4006987"/>
            <a:ext cx="79821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683568" y="5862463"/>
            <a:ext cx="777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D8A2AF4-3A44-4CAB-9770-869B880C7D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080836"/>
              </p:ext>
            </p:extLst>
          </p:nvPr>
        </p:nvGraphicFramePr>
        <p:xfrm>
          <a:off x="651783" y="1609067"/>
          <a:ext cx="7886699" cy="1809756"/>
        </p:xfrm>
        <a:graphic>
          <a:graphicData uri="http://schemas.openxmlformats.org/drawingml/2006/table">
            <a:tbl>
              <a:tblPr/>
              <a:tblGrid>
                <a:gridCol w="294170">
                  <a:extLst>
                    <a:ext uri="{9D8B030D-6E8A-4147-A177-3AD203B41FA5}">
                      <a16:colId xmlns:a16="http://schemas.microsoft.com/office/drawing/2014/main" val="4019812933"/>
                    </a:ext>
                  </a:extLst>
                </a:gridCol>
                <a:gridCol w="294170">
                  <a:extLst>
                    <a:ext uri="{9D8B030D-6E8A-4147-A177-3AD203B41FA5}">
                      <a16:colId xmlns:a16="http://schemas.microsoft.com/office/drawing/2014/main" val="22075968"/>
                    </a:ext>
                  </a:extLst>
                </a:gridCol>
                <a:gridCol w="2638705">
                  <a:extLst>
                    <a:ext uri="{9D8B030D-6E8A-4147-A177-3AD203B41FA5}">
                      <a16:colId xmlns:a16="http://schemas.microsoft.com/office/drawing/2014/main" val="4022950972"/>
                    </a:ext>
                  </a:extLst>
                </a:gridCol>
                <a:gridCol w="788376">
                  <a:extLst>
                    <a:ext uri="{9D8B030D-6E8A-4147-A177-3AD203B41FA5}">
                      <a16:colId xmlns:a16="http://schemas.microsoft.com/office/drawing/2014/main" val="2125656836"/>
                    </a:ext>
                  </a:extLst>
                </a:gridCol>
                <a:gridCol w="788376">
                  <a:extLst>
                    <a:ext uri="{9D8B030D-6E8A-4147-A177-3AD203B41FA5}">
                      <a16:colId xmlns:a16="http://schemas.microsoft.com/office/drawing/2014/main" val="1369625861"/>
                    </a:ext>
                  </a:extLst>
                </a:gridCol>
                <a:gridCol w="788376">
                  <a:extLst>
                    <a:ext uri="{9D8B030D-6E8A-4147-A177-3AD203B41FA5}">
                      <a16:colId xmlns:a16="http://schemas.microsoft.com/office/drawing/2014/main" val="2165465338"/>
                    </a:ext>
                  </a:extLst>
                </a:gridCol>
                <a:gridCol w="788376">
                  <a:extLst>
                    <a:ext uri="{9D8B030D-6E8A-4147-A177-3AD203B41FA5}">
                      <a16:colId xmlns:a16="http://schemas.microsoft.com/office/drawing/2014/main" val="3597739741"/>
                    </a:ext>
                  </a:extLst>
                </a:gridCol>
                <a:gridCol w="753075">
                  <a:extLst>
                    <a:ext uri="{9D8B030D-6E8A-4147-A177-3AD203B41FA5}">
                      <a16:colId xmlns:a16="http://schemas.microsoft.com/office/drawing/2014/main" val="642121147"/>
                    </a:ext>
                  </a:extLst>
                </a:gridCol>
                <a:gridCol w="753075">
                  <a:extLst>
                    <a:ext uri="{9D8B030D-6E8A-4147-A177-3AD203B41FA5}">
                      <a16:colId xmlns:a16="http://schemas.microsoft.com/office/drawing/2014/main" val="2885016757"/>
                    </a:ext>
                  </a:extLst>
                </a:gridCol>
              </a:tblGrid>
              <a:tr h="1359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539590"/>
                  </a:ext>
                </a:extLst>
              </a:tr>
              <a:tr h="4163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607758"/>
                  </a:ext>
                </a:extLst>
              </a:tr>
              <a:tr h="144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1.189.658.811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1.189.658.811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85.638.151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580327"/>
                  </a:ext>
                </a:extLst>
              </a:tr>
              <a:tr h="203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3.742.979.706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3.742.979.706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1.899.971.338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439599"/>
                  </a:ext>
                </a:extLst>
              </a:tr>
              <a:tr h="16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2.329.791.018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2.329.791.018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482.318.697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306345"/>
                  </a:ext>
                </a:extLst>
              </a:tr>
              <a:tr h="169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37.611.956.277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37.611.956.277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2.353.468.540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932627"/>
                  </a:ext>
                </a:extLst>
              </a:tr>
              <a:tr h="1699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47.140.925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157136416,7%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157136416,7%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471161"/>
                  </a:ext>
                </a:extLst>
              </a:tr>
              <a:tr h="135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401.749.562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401.749.562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275.234.292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445509"/>
                  </a:ext>
                </a:extLst>
              </a:tr>
              <a:tr h="271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111.675.592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111.675.592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163.147.174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146,1%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110778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7A18DDA-E6FD-476F-86A9-EA5207A5B5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056710"/>
              </p:ext>
            </p:extLst>
          </p:nvPr>
        </p:nvGraphicFramePr>
        <p:xfrm>
          <a:off x="651782" y="4306348"/>
          <a:ext cx="7886699" cy="1527602"/>
        </p:xfrm>
        <a:graphic>
          <a:graphicData uri="http://schemas.openxmlformats.org/drawingml/2006/table">
            <a:tbl>
              <a:tblPr/>
              <a:tblGrid>
                <a:gridCol w="294170">
                  <a:extLst>
                    <a:ext uri="{9D8B030D-6E8A-4147-A177-3AD203B41FA5}">
                      <a16:colId xmlns:a16="http://schemas.microsoft.com/office/drawing/2014/main" val="3618673835"/>
                    </a:ext>
                  </a:extLst>
                </a:gridCol>
                <a:gridCol w="294170">
                  <a:extLst>
                    <a:ext uri="{9D8B030D-6E8A-4147-A177-3AD203B41FA5}">
                      <a16:colId xmlns:a16="http://schemas.microsoft.com/office/drawing/2014/main" val="492307084"/>
                    </a:ext>
                  </a:extLst>
                </a:gridCol>
                <a:gridCol w="2638705">
                  <a:extLst>
                    <a:ext uri="{9D8B030D-6E8A-4147-A177-3AD203B41FA5}">
                      <a16:colId xmlns:a16="http://schemas.microsoft.com/office/drawing/2014/main" val="711765934"/>
                    </a:ext>
                  </a:extLst>
                </a:gridCol>
                <a:gridCol w="788376">
                  <a:extLst>
                    <a:ext uri="{9D8B030D-6E8A-4147-A177-3AD203B41FA5}">
                      <a16:colId xmlns:a16="http://schemas.microsoft.com/office/drawing/2014/main" val="3079585420"/>
                    </a:ext>
                  </a:extLst>
                </a:gridCol>
                <a:gridCol w="788376">
                  <a:extLst>
                    <a:ext uri="{9D8B030D-6E8A-4147-A177-3AD203B41FA5}">
                      <a16:colId xmlns:a16="http://schemas.microsoft.com/office/drawing/2014/main" val="307791273"/>
                    </a:ext>
                  </a:extLst>
                </a:gridCol>
                <a:gridCol w="788376">
                  <a:extLst>
                    <a:ext uri="{9D8B030D-6E8A-4147-A177-3AD203B41FA5}">
                      <a16:colId xmlns:a16="http://schemas.microsoft.com/office/drawing/2014/main" val="56324034"/>
                    </a:ext>
                  </a:extLst>
                </a:gridCol>
                <a:gridCol w="788376">
                  <a:extLst>
                    <a:ext uri="{9D8B030D-6E8A-4147-A177-3AD203B41FA5}">
                      <a16:colId xmlns:a16="http://schemas.microsoft.com/office/drawing/2014/main" val="1271590203"/>
                    </a:ext>
                  </a:extLst>
                </a:gridCol>
                <a:gridCol w="753075">
                  <a:extLst>
                    <a:ext uri="{9D8B030D-6E8A-4147-A177-3AD203B41FA5}">
                      <a16:colId xmlns:a16="http://schemas.microsoft.com/office/drawing/2014/main" val="1418709104"/>
                    </a:ext>
                  </a:extLst>
                </a:gridCol>
                <a:gridCol w="753075">
                  <a:extLst>
                    <a:ext uri="{9D8B030D-6E8A-4147-A177-3AD203B41FA5}">
                      <a16:colId xmlns:a16="http://schemas.microsoft.com/office/drawing/2014/main" val="1108746382"/>
                    </a:ext>
                  </a:extLst>
                </a:gridCol>
              </a:tblGrid>
              <a:tr h="1328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57666"/>
                  </a:ext>
                </a:extLst>
              </a:tr>
              <a:tr h="4068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716427"/>
                  </a:ext>
                </a:extLst>
              </a:tr>
              <a:tr h="14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5.251.761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5.251.761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880.378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183966"/>
                  </a:ext>
                </a:extLst>
              </a:tr>
              <a:tr h="157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391.508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80.169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566813"/>
                  </a:ext>
                </a:extLst>
              </a:tr>
              <a:tr h="157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446.423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59.835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652105"/>
                  </a:ext>
                </a:extLst>
              </a:tr>
              <a:tr h="166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872.874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872.874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1.913.821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38619"/>
                  </a:ext>
                </a:extLst>
              </a:tr>
              <a:tr h="166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168.684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168.684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952949"/>
                  </a:ext>
                </a:extLst>
              </a:tr>
              <a:tr h="199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531.493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531.493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041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149" y="6071657"/>
            <a:ext cx="8229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407260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E4C726C-EFC9-4A34-82BB-0CB25CFC2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563043"/>
              </p:ext>
            </p:extLst>
          </p:nvPr>
        </p:nvGraphicFramePr>
        <p:xfrm>
          <a:off x="592443" y="1788704"/>
          <a:ext cx="8023381" cy="3788953"/>
        </p:xfrm>
        <a:graphic>
          <a:graphicData uri="http://schemas.openxmlformats.org/drawingml/2006/table">
            <a:tbl>
              <a:tblPr/>
              <a:tblGrid>
                <a:gridCol w="291442">
                  <a:extLst>
                    <a:ext uri="{9D8B030D-6E8A-4147-A177-3AD203B41FA5}">
                      <a16:colId xmlns:a16="http://schemas.microsoft.com/office/drawing/2014/main" val="3050269972"/>
                    </a:ext>
                  </a:extLst>
                </a:gridCol>
                <a:gridCol w="291442">
                  <a:extLst>
                    <a:ext uri="{9D8B030D-6E8A-4147-A177-3AD203B41FA5}">
                      <a16:colId xmlns:a16="http://schemas.microsoft.com/office/drawing/2014/main" val="415052335"/>
                    </a:ext>
                  </a:extLst>
                </a:gridCol>
                <a:gridCol w="291442">
                  <a:extLst>
                    <a:ext uri="{9D8B030D-6E8A-4147-A177-3AD203B41FA5}">
                      <a16:colId xmlns:a16="http://schemas.microsoft.com/office/drawing/2014/main" val="360259668"/>
                    </a:ext>
                  </a:extLst>
                </a:gridCol>
                <a:gridCol w="2614228">
                  <a:extLst>
                    <a:ext uri="{9D8B030D-6E8A-4147-A177-3AD203B41FA5}">
                      <a16:colId xmlns:a16="http://schemas.microsoft.com/office/drawing/2014/main" val="995355159"/>
                    </a:ext>
                  </a:extLst>
                </a:gridCol>
                <a:gridCol w="781063">
                  <a:extLst>
                    <a:ext uri="{9D8B030D-6E8A-4147-A177-3AD203B41FA5}">
                      <a16:colId xmlns:a16="http://schemas.microsoft.com/office/drawing/2014/main" val="3823531821"/>
                    </a:ext>
                  </a:extLst>
                </a:gridCol>
                <a:gridCol w="781063">
                  <a:extLst>
                    <a:ext uri="{9D8B030D-6E8A-4147-A177-3AD203B41FA5}">
                      <a16:colId xmlns:a16="http://schemas.microsoft.com/office/drawing/2014/main" val="366895657"/>
                    </a:ext>
                  </a:extLst>
                </a:gridCol>
                <a:gridCol w="781063">
                  <a:extLst>
                    <a:ext uri="{9D8B030D-6E8A-4147-A177-3AD203B41FA5}">
                      <a16:colId xmlns:a16="http://schemas.microsoft.com/office/drawing/2014/main" val="1604971770"/>
                    </a:ext>
                  </a:extLst>
                </a:gridCol>
                <a:gridCol w="781063">
                  <a:extLst>
                    <a:ext uri="{9D8B030D-6E8A-4147-A177-3AD203B41FA5}">
                      <a16:colId xmlns:a16="http://schemas.microsoft.com/office/drawing/2014/main" val="3601654391"/>
                    </a:ext>
                  </a:extLst>
                </a:gridCol>
                <a:gridCol w="711117">
                  <a:extLst>
                    <a:ext uri="{9D8B030D-6E8A-4147-A177-3AD203B41FA5}">
                      <a16:colId xmlns:a16="http://schemas.microsoft.com/office/drawing/2014/main" val="106135078"/>
                    </a:ext>
                  </a:extLst>
                </a:gridCol>
                <a:gridCol w="699458">
                  <a:extLst>
                    <a:ext uri="{9D8B030D-6E8A-4147-A177-3AD203B41FA5}">
                      <a16:colId xmlns:a16="http://schemas.microsoft.com/office/drawing/2014/main" val="2873616731"/>
                    </a:ext>
                  </a:extLst>
                </a:gridCol>
              </a:tblGrid>
              <a:tr h="1230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058" marR="8058" marT="8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58" marR="8058" marT="80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958126"/>
                  </a:ext>
                </a:extLst>
              </a:tr>
              <a:tr h="3738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361274"/>
                  </a:ext>
                </a:extLst>
              </a:tr>
              <a:tr h="1602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1.189.658.811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1.189.658.811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85.638.151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619988"/>
                  </a:ext>
                </a:extLst>
              </a:tr>
              <a:tr h="123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1.123.193.903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1.123.193.903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80.075.544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252592"/>
                  </a:ext>
                </a:extLst>
              </a:tr>
              <a:tr h="123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1.030.518.746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1.030.518.746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71.569.244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068929"/>
                  </a:ext>
                </a:extLst>
              </a:tr>
              <a:tr h="123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3.370.808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3.370.808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70.300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576967"/>
                  </a:ext>
                </a:extLst>
              </a:tr>
              <a:tr h="282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de Magallanes y de la Antártica Chilena, y Subsidio Isla de Pascua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43.600.930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43.600.930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1.293.630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173411"/>
                  </a:ext>
                </a:extLst>
              </a:tr>
              <a:tr h="244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539.230.195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539.230.195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39.282.861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982712"/>
                  </a:ext>
                </a:extLst>
              </a:tr>
              <a:tr h="52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Cesantía Art. 69 D.F.L. (</a:t>
                      </a:r>
                      <a:r>
                        <a:rPr lang="es-CL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T.y</a:t>
                      </a:r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P.S.) </a:t>
                      </a:r>
                      <a:r>
                        <a:rPr lang="es-CL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242610"/>
                  </a:ext>
                </a:extLst>
              </a:tr>
              <a:tr h="123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300.014.815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300.014.815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24.119.000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138411"/>
                  </a:ext>
                </a:extLst>
              </a:tr>
              <a:tr h="123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75.720.406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75.720.406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790.870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5105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68.106.131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68.106.131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6.012.583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44704"/>
                  </a:ext>
                </a:extLst>
              </a:tr>
              <a:tr h="244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 de 2006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661955"/>
                  </a:ext>
                </a:extLst>
              </a:tr>
              <a:tr h="244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465.441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465.441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648487"/>
                  </a:ext>
                </a:extLst>
              </a:tr>
              <a:tr h="123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382280"/>
                  </a:ext>
                </a:extLst>
              </a:tr>
              <a:tr h="123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92.675.157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92.675.157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8.506.300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103177"/>
                  </a:ext>
                </a:extLst>
              </a:tr>
              <a:tr h="2441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92.675.157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92.675.157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8.506.300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324917"/>
                  </a:ext>
                </a:extLst>
              </a:tr>
              <a:tr h="129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66.464.908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66.464.908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5.562.607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169333"/>
                  </a:ext>
                </a:extLst>
              </a:tr>
              <a:tr h="123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66.464.908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66.464.908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5.562.607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376907"/>
                  </a:ext>
                </a:extLst>
              </a:tr>
              <a:tr h="56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61.891.896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61.891.896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5.319.784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0801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2.996.634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2.996.634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111.888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51062"/>
                  </a:ext>
                </a:extLst>
              </a:tr>
              <a:tr h="123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1.576.378 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1.576.378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130.935</a:t>
                      </a:r>
                    </a:p>
                  </a:txBody>
                  <a:tcPr marL="8058" marR="8058" marT="80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523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76243"/>
            <a:ext cx="81679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7259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2B2AF85C-BC2D-46E5-BE32-30918DA937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582829"/>
              </p:ext>
            </p:extLst>
          </p:nvPr>
        </p:nvGraphicFramePr>
        <p:xfrm>
          <a:off x="628650" y="1867727"/>
          <a:ext cx="7886700" cy="3950774"/>
        </p:xfrm>
        <a:graphic>
          <a:graphicData uri="http://schemas.openxmlformats.org/drawingml/2006/table">
            <a:tbl>
              <a:tblPr/>
              <a:tblGrid>
                <a:gridCol w="278978">
                  <a:extLst>
                    <a:ext uri="{9D8B030D-6E8A-4147-A177-3AD203B41FA5}">
                      <a16:colId xmlns:a16="http://schemas.microsoft.com/office/drawing/2014/main" val="2180061501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897133196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1182544598"/>
                    </a:ext>
                  </a:extLst>
                </a:gridCol>
                <a:gridCol w="2502430">
                  <a:extLst>
                    <a:ext uri="{9D8B030D-6E8A-4147-A177-3AD203B41FA5}">
                      <a16:colId xmlns:a16="http://schemas.microsoft.com/office/drawing/2014/main" val="1204358289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1256192669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1890863153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3469350609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3589445745"/>
                    </a:ext>
                  </a:extLst>
                </a:gridCol>
                <a:gridCol w="795087">
                  <a:extLst>
                    <a:ext uri="{9D8B030D-6E8A-4147-A177-3AD203B41FA5}">
                      <a16:colId xmlns:a16="http://schemas.microsoft.com/office/drawing/2014/main" val="3739308384"/>
                    </a:ext>
                  </a:extLst>
                </a:gridCol>
                <a:gridCol w="761609">
                  <a:extLst>
                    <a:ext uri="{9D8B030D-6E8A-4147-A177-3AD203B41FA5}">
                      <a16:colId xmlns:a16="http://schemas.microsoft.com/office/drawing/2014/main" val="430165286"/>
                    </a:ext>
                  </a:extLst>
                </a:gridCol>
              </a:tblGrid>
              <a:tr h="1340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815721"/>
                  </a:ext>
                </a:extLst>
              </a:tr>
              <a:tr h="4105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805871"/>
                  </a:ext>
                </a:extLst>
              </a:tr>
              <a:tr h="1759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3.742.979.706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3.742.979.706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1.899.971.338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429958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143.052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143.052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15.598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70683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267.413.071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267.413.071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24.557.644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092867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105.379.232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105.379.232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10.749.118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954525"/>
                  </a:ext>
                </a:extLst>
              </a:tr>
              <a:tr h="1926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50.257.380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50.257.380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4.695.081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726027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10.300.000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10.300.000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2.481.856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716282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44.821.852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44.821.852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3.572.181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170036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162.033.829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162.033.829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13.808.526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033325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162.033.829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162.033.829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13.808.526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67812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829029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235720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2.423.182.776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2.423.182.776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83.028.756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29202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45.201.847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45.201.847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990.540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93836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943.312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943.312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231.393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052151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7.725.000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7.725.000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214.516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168949"/>
                  </a:ext>
                </a:extLst>
              </a:tr>
              <a:tr h="142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229.493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229.493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526213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11.086.387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11.086.387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909.810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206333"/>
                  </a:ext>
                </a:extLst>
              </a:tr>
              <a:tr h="268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17.648.959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17.648.959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-821.645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968731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2401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7.568.686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7.568.686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456.466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954362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605.810.745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605.810.745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86.125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136961"/>
                  </a:ext>
                </a:extLst>
              </a:tr>
              <a:tr h="1508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72.593.452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72.593.452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010494"/>
                  </a:ext>
                </a:extLst>
              </a:tr>
              <a:tr h="167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435.296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435.296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86.125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556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572" y="6356350"/>
            <a:ext cx="821856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4045C925-34E2-4A65-8263-595640BF3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757761"/>
              </p:ext>
            </p:extLst>
          </p:nvPr>
        </p:nvGraphicFramePr>
        <p:xfrm>
          <a:off x="628650" y="1858737"/>
          <a:ext cx="7886700" cy="4021556"/>
        </p:xfrm>
        <a:graphic>
          <a:graphicData uri="http://schemas.openxmlformats.org/drawingml/2006/table">
            <a:tbl>
              <a:tblPr/>
              <a:tblGrid>
                <a:gridCol w="278978">
                  <a:extLst>
                    <a:ext uri="{9D8B030D-6E8A-4147-A177-3AD203B41FA5}">
                      <a16:colId xmlns:a16="http://schemas.microsoft.com/office/drawing/2014/main" val="3173865510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62082953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1952659701"/>
                    </a:ext>
                  </a:extLst>
                </a:gridCol>
                <a:gridCol w="2502430">
                  <a:extLst>
                    <a:ext uri="{9D8B030D-6E8A-4147-A177-3AD203B41FA5}">
                      <a16:colId xmlns:a16="http://schemas.microsoft.com/office/drawing/2014/main" val="3543385780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1102134267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1450609858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2733458881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1567619856"/>
                    </a:ext>
                  </a:extLst>
                </a:gridCol>
                <a:gridCol w="795087">
                  <a:extLst>
                    <a:ext uri="{9D8B030D-6E8A-4147-A177-3AD203B41FA5}">
                      <a16:colId xmlns:a16="http://schemas.microsoft.com/office/drawing/2014/main" val="1649672125"/>
                    </a:ext>
                  </a:extLst>
                </a:gridCol>
                <a:gridCol w="761609">
                  <a:extLst>
                    <a:ext uri="{9D8B030D-6E8A-4147-A177-3AD203B41FA5}">
                      <a16:colId xmlns:a16="http://schemas.microsoft.com/office/drawing/2014/main" val="4116389542"/>
                    </a:ext>
                  </a:extLst>
                </a:gridCol>
              </a:tblGrid>
              <a:tr h="1340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7915114"/>
                  </a:ext>
                </a:extLst>
              </a:tr>
              <a:tr h="4021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403775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Ley N° 20.630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336.781.997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336.781.997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922930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196.000.000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987827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1.772.170.174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1.772.170.174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82.013.630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747943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314.523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314.523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058801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1.389.295.323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1.389.295.323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74.825.845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825201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5.147.877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5.147.877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428.990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492386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50.210.908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50.210.908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930126"/>
                  </a:ext>
                </a:extLst>
              </a:tr>
              <a:tr h="268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4.837.461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4.837.461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246.746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726594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7.009.718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7.009.718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584.143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008655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684.575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684.575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56.292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521369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3.825.283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3.825.283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310.104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956215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557060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2.153.804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2.153.804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179.484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572090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275.487.587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275.487.587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468223"/>
                  </a:ext>
                </a:extLst>
              </a:tr>
              <a:tr h="268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3.439.985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3.439.985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1.040.773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824528"/>
                  </a:ext>
                </a:extLst>
              </a:tr>
              <a:tr h="268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10.034.032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10.034.032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3.052.193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659271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8.349.955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8.349.955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665.619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793604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5.850.193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5.850.193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464.393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906298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2.179.940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2.179.940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159.048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991923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521646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3.348.990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3.348.990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962315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-61.539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-615390,0%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-615390,0%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991496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-61.539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-615390,0%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-615390,0%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4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2" y="617378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72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393D6E9-C96E-43A7-A47A-E30FC2A829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455496"/>
              </p:ext>
            </p:extLst>
          </p:nvPr>
        </p:nvGraphicFramePr>
        <p:xfrm>
          <a:off x="628650" y="1792846"/>
          <a:ext cx="7886700" cy="4002353"/>
        </p:xfrm>
        <a:graphic>
          <a:graphicData uri="http://schemas.openxmlformats.org/drawingml/2006/table">
            <a:tbl>
              <a:tblPr/>
              <a:tblGrid>
                <a:gridCol w="278978">
                  <a:extLst>
                    <a:ext uri="{9D8B030D-6E8A-4147-A177-3AD203B41FA5}">
                      <a16:colId xmlns:a16="http://schemas.microsoft.com/office/drawing/2014/main" val="2102598774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311386833"/>
                    </a:ext>
                  </a:extLst>
                </a:gridCol>
                <a:gridCol w="278978">
                  <a:extLst>
                    <a:ext uri="{9D8B030D-6E8A-4147-A177-3AD203B41FA5}">
                      <a16:colId xmlns:a16="http://schemas.microsoft.com/office/drawing/2014/main" val="4221415393"/>
                    </a:ext>
                  </a:extLst>
                </a:gridCol>
                <a:gridCol w="2502430">
                  <a:extLst>
                    <a:ext uri="{9D8B030D-6E8A-4147-A177-3AD203B41FA5}">
                      <a16:colId xmlns:a16="http://schemas.microsoft.com/office/drawing/2014/main" val="372346547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2391387871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2564014254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2867630043"/>
                    </a:ext>
                  </a:extLst>
                </a:gridCol>
                <a:gridCol w="747660">
                  <a:extLst>
                    <a:ext uri="{9D8B030D-6E8A-4147-A177-3AD203B41FA5}">
                      <a16:colId xmlns:a16="http://schemas.microsoft.com/office/drawing/2014/main" val="2034443713"/>
                    </a:ext>
                  </a:extLst>
                </a:gridCol>
                <a:gridCol w="795087">
                  <a:extLst>
                    <a:ext uri="{9D8B030D-6E8A-4147-A177-3AD203B41FA5}">
                      <a16:colId xmlns:a16="http://schemas.microsoft.com/office/drawing/2014/main" val="1677989433"/>
                    </a:ext>
                  </a:extLst>
                </a:gridCol>
                <a:gridCol w="761609">
                  <a:extLst>
                    <a:ext uri="{9D8B030D-6E8A-4147-A177-3AD203B41FA5}">
                      <a16:colId xmlns:a16="http://schemas.microsoft.com/office/drawing/2014/main" val="2143061732"/>
                    </a:ext>
                  </a:extLst>
                </a:gridCol>
              </a:tblGrid>
              <a:tr h="1340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78" marR="8378" marT="8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12830"/>
                  </a:ext>
                </a:extLst>
              </a:tr>
              <a:tr h="4021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708961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1.863.293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9316465,0%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9316465,0%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333010"/>
                  </a:ext>
                </a:extLst>
              </a:tr>
              <a:tr h="173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1.863.293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18632930,0%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18632930,0%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850637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1.863.293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18632930,0%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18632930,0%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140973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244331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728531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1.570.360.949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5234536496,7%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5234536496,7%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09661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1.570.360.949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15703609490,0%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15703609490,0%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325078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163099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391757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1.047.240.757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1.047.240.757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220.145.098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927390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49953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914951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991.127.785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991.127.785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217.508.500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220674"/>
                  </a:ext>
                </a:extLst>
              </a:tr>
              <a:tr h="1593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27.407.257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27.407.257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638705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3.612.455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3.612.455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978234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47.707.798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47.707.798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833161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367.890.762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367.890.762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23.619.576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280323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28.631.909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28.631.909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2.452.846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112657"/>
                  </a:ext>
                </a:extLst>
              </a:tr>
              <a:tr h="183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172.167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172.167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06350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352.798.328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352.798.328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78.291.587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484885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104.967.300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104.967.300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104.783.862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004372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17.596.517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17.596.517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143531"/>
                  </a:ext>
                </a:extLst>
              </a:tr>
              <a:tr h="134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35.472.916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35.472.916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8.360.629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167374"/>
                  </a:ext>
                </a:extLst>
              </a:tr>
              <a:tr h="2681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4.870.376 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4.870.376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78" marR="8378" marT="8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78" marR="8378" marT="8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203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3997</TotalTime>
  <Words>6534</Words>
  <Application>Microsoft Office PowerPoint</Application>
  <PresentationFormat>Presentación en pantalla (4:3)</PresentationFormat>
  <Paragraphs>3501</Paragraphs>
  <Slides>23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0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ENERO DE 2019 PARTIDA 50: TESORO PÚBLICO</vt:lpstr>
      <vt:lpstr>EJECUCIÓN ACUMULADA DE GASTOS A ENERO DE 2019  PARTIDA 50 TESORO PÚBLICO</vt:lpstr>
      <vt:lpstr>EJECUCIÓN ACUMULADA DE GASTOS A ENERO DE 2019  PARTIDA 50 TESORO PÚBLICO</vt:lpstr>
      <vt:lpstr>EJECUCIÓN ACUMULADA DE GASTOS A ENERO DE 2019  PARTIDA 50 TESORO PÚBLICO</vt:lpstr>
      <vt:lpstr>EJECUCIÓN ACUMULADA DE GASTOS A ENERO DE 2019  PARTIDA 50 RESUMEN POR CAPÍTULOS</vt:lpstr>
      <vt:lpstr>EJECUCIÓN ACUMULADA DE GASTOS A ENERO DE 2019  PARTIDA 50. CAPÍTULO 01. PROGRAMA 02:  SUBSIDIOS</vt:lpstr>
      <vt:lpstr>EJECUCIÓN ACUMULADA DE GASTOS A ENERO DE 2019  PARTIDA 50. CAPÍTULO 01. PROGRAMA 03:  OPERACIONES COMPLEMENTARIAS</vt:lpstr>
      <vt:lpstr>EJECUCIÓN ACUMULADA DE GASTOS A ENERO DE 2019  PARTIDA 50. CAPÍTULO 01. PROGRAMA 03:  OPERACIONES COMPLEMENTARIAS</vt:lpstr>
      <vt:lpstr>EJECUCIÓN ACUMULADA DE GASTOS A ENERO DE 2019  PARTIDA 50. CAPÍTULO 01. PROGRAMA 03:  OPERACIONES COMPLEMENTARIAS</vt:lpstr>
      <vt:lpstr>EJECUCIÓN ACUMULADA DE GASTOS A ENERO DE 2019  PARTIDA 50. CAPÍTULO 01. PROGRAMA 03:  OPERACIONES COMPLEMENTARIAS</vt:lpstr>
      <vt:lpstr>EJECUCIÓN ACUMULADA DE GASTOS A ENERO DE 2019  PARTIDA 50. CAPÍTULO 01. PROGRAMA 03:  OPERACIONES COMPLEMENTARIAS</vt:lpstr>
      <vt:lpstr>EJECUCIÓN ACUMULADA DE GASTOS A ENERO DE 2019  PARTIDA 50. CAPÍTULO 01. PROGRAMA 04:  SERVICIO DE LA DEUDA PÚBLICA</vt:lpstr>
      <vt:lpstr>EJECUCIÓN ACUMULADA DE GASTOS A ENERO DE 2019  PARTIDA 50. CAPÍTULO 01. PROGRAMA 04:  SERVICIO DE LA DEUDA PÚBLICA</vt:lpstr>
      <vt:lpstr>EJECUCIÓN ACUMULADA DE GASTOS A ENERO DE 2019  PARTIDA 50. CAPÍTULO 01. PROGRAMA 04:  SERVICIO DE LA DEUDA PÚBLICA</vt:lpstr>
      <vt:lpstr>EJECUCIÓN ACUMULADA DE GASTOS A ENERO DE 2019  PARTIDA 50. CAPÍTULO 01. PROGRAMA 04:  SERVICIO DE LA DEUDA PÚBLICA</vt:lpstr>
      <vt:lpstr>EJECUCIÓN ACUMULADA DE GASTOS A ENERO DE 2019  PARTIDA 50. CAPÍTULO 01. PROGRAMA 05:  APORTE FISCAL LIBRE</vt:lpstr>
      <vt:lpstr>EJECUCIÓN ACUMULADA DE GASTOS A ENERO DE 2019  PARTIDA 50. CAPÍTULO 01. PROGRAMA 05:  APORTE FISCAL LIBRE</vt:lpstr>
      <vt:lpstr>EJECUCIÓN ACUMULADA DE GASTOS A ENERO DE 2019  PARTIDA 50. CAPÍTULO 01. PROGRAMA 05:  APORTE FISCAL LIBRE</vt:lpstr>
      <vt:lpstr>EJECUCIÓN ACUMULADA DE GASTOS A ENERO DE 2019  PARTIDA 50. CAPÍTULO 01. PROGRAMA 06:  FONDO DE RESERVA DE PENSIONES</vt:lpstr>
      <vt:lpstr>EJECUCIÓN ACUMULADA DE GASTOS A ENERO DE 2019  PARTIDA 50. CAPÍTULO 01. PROGRAMA 07:  FONDO DE ESTABILIZACIÓN ECONÓMICA Y SOCIAL</vt:lpstr>
      <vt:lpstr>EJECUCIÓN ACUMULADA DE GASTOS A ENERO DE 2019  PARTIDA 50. CAPÍTULO 01. PROGRAMA 08:  FONDO PARA LA EDUCACIÓN</vt:lpstr>
      <vt:lpstr>EJECUCIÓN ACUMULADA DE GASTOS A ENERO DE 2019  PARTIDA 50. CAPÍTULO 01. PROGRAMA 09:  FONDO DE APOYO REGIONAL</vt:lpstr>
      <vt:lpstr>EJECUCIÓN ACUMULADA DE GASTOS A ENERO DE 2019  PARTIDA 50. CAPÍTULO 01. PROGRAMA 10:  FONDO PARA DIAGNÓSTICOS Y TRATAMIENTOS DE ALTO COSTO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272</cp:revision>
  <cp:lastPrinted>2016-08-01T14:19:25Z</cp:lastPrinted>
  <dcterms:created xsi:type="dcterms:W3CDTF">2016-06-23T13:38:47Z</dcterms:created>
  <dcterms:modified xsi:type="dcterms:W3CDTF">2019-06-17T14:13:38Z</dcterms:modified>
</cp:coreProperties>
</file>