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308" r:id="rId5"/>
    <p:sldId id="264" r:id="rId6"/>
    <p:sldId id="263" r:id="rId7"/>
    <p:sldId id="265" r:id="rId8"/>
    <p:sldId id="267" r:id="rId9"/>
    <p:sldId id="301" r:id="rId10"/>
    <p:sldId id="302" r:id="rId11"/>
    <p:sldId id="305" r:id="rId12"/>
    <p:sldId id="303" r:id="rId13"/>
    <p:sldId id="268" r:id="rId14"/>
    <p:sldId id="310" r:id="rId15"/>
    <p:sldId id="311" r:id="rId16"/>
    <p:sldId id="309" r:id="rId17"/>
    <p:sldId id="306" r:id="rId18"/>
    <p:sldId id="312" r:id="rId19"/>
    <p:sldId id="307" r:id="rId20"/>
    <p:sldId id="271" r:id="rId21"/>
    <p:sldId id="273" r:id="rId22"/>
    <p:sldId id="274" r:id="rId23"/>
    <p:sldId id="276" r:id="rId24"/>
    <p:sldId id="275" r:id="rId25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74" d="100"/>
          <a:sy n="74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684" y="5991225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C8A5E5-4F21-4808-A34A-D4F38842E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89079"/>
              </p:ext>
            </p:extLst>
          </p:nvPr>
        </p:nvGraphicFramePr>
        <p:xfrm>
          <a:off x="645740" y="1848361"/>
          <a:ext cx="7886700" cy="1344687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2795287188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2228277594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1352724266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2530246389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508433515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483385760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34898477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119766243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152075416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3629172278"/>
                    </a:ext>
                  </a:extLst>
                </a:gridCol>
              </a:tblGrid>
              <a:tr h="134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154150"/>
                  </a:ext>
                </a:extLst>
              </a:tr>
              <a:tr h="402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20363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56.112.962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56.112.962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2.636.598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22038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183.754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76591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2.452.844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599655"/>
                  </a:ext>
                </a:extLst>
              </a:tr>
              <a:tr h="138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73.786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26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15837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99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61492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39D822-EE1B-43C6-ACCD-88BEEF658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002426"/>
              </p:ext>
            </p:extLst>
          </p:nvPr>
        </p:nvGraphicFramePr>
        <p:xfrm>
          <a:off x="677662" y="1905435"/>
          <a:ext cx="7886700" cy="3504223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3833616744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33921442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665872861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375400585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772019338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672305009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488536138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174652338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3916554855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3214053090"/>
                    </a:ext>
                  </a:extLst>
                </a:gridCol>
              </a:tblGrid>
              <a:tr h="134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77327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894660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880.378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50984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6266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30263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20209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8166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7785"/>
                  </a:ext>
                </a:extLst>
              </a:tr>
              <a:tr h="192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6844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67655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9672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058927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83536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20232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4.626.638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4.626.638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867.703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5547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4.559.331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4.559.331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867.703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70643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67.297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67.297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5036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37539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168736"/>
                  </a:ext>
                </a:extLst>
              </a:tr>
              <a:tr h="142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7392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614.852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614.852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4235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45919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28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01853C8-2DBA-4627-8B2D-F7542BECC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11650"/>
              </p:ext>
            </p:extLst>
          </p:nvPr>
        </p:nvGraphicFramePr>
        <p:xfrm>
          <a:off x="539552" y="1823841"/>
          <a:ext cx="7776866" cy="4193818"/>
        </p:xfrm>
        <a:graphic>
          <a:graphicData uri="http://schemas.openxmlformats.org/drawingml/2006/table">
            <a:tbl>
              <a:tblPr/>
              <a:tblGrid>
                <a:gridCol w="275093">
                  <a:extLst>
                    <a:ext uri="{9D8B030D-6E8A-4147-A177-3AD203B41FA5}">
                      <a16:colId xmlns:a16="http://schemas.microsoft.com/office/drawing/2014/main" val="1242139438"/>
                    </a:ext>
                  </a:extLst>
                </a:gridCol>
                <a:gridCol w="275093">
                  <a:extLst>
                    <a:ext uri="{9D8B030D-6E8A-4147-A177-3AD203B41FA5}">
                      <a16:colId xmlns:a16="http://schemas.microsoft.com/office/drawing/2014/main" val="3252575706"/>
                    </a:ext>
                  </a:extLst>
                </a:gridCol>
                <a:gridCol w="275093">
                  <a:extLst>
                    <a:ext uri="{9D8B030D-6E8A-4147-A177-3AD203B41FA5}">
                      <a16:colId xmlns:a16="http://schemas.microsoft.com/office/drawing/2014/main" val="752650198"/>
                    </a:ext>
                  </a:extLst>
                </a:gridCol>
                <a:gridCol w="2467579">
                  <a:extLst>
                    <a:ext uri="{9D8B030D-6E8A-4147-A177-3AD203B41FA5}">
                      <a16:colId xmlns:a16="http://schemas.microsoft.com/office/drawing/2014/main" val="877932075"/>
                    </a:ext>
                  </a:extLst>
                </a:gridCol>
                <a:gridCol w="737248">
                  <a:extLst>
                    <a:ext uri="{9D8B030D-6E8A-4147-A177-3AD203B41FA5}">
                      <a16:colId xmlns:a16="http://schemas.microsoft.com/office/drawing/2014/main" val="2950124767"/>
                    </a:ext>
                  </a:extLst>
                </a:gridCol>
                <a:gridCol w="737248">
                  <a:extLst>
                    <a:ext uri="{9D8B030D-6E8A-4147-A177-3AD203B41FA5}">
                      <a16:colId xmlns:a16="http://schemas.microsoft.com/office/drawing/2014/main" val="1851401354"/>
                    </a:ext>
                  </a:extLst>
                </a:gridCol>
                <a:gridCol w="737248">
                  <a:extLst>
                    <a:ext uri="{9D8B030D-6E8A-4147-A177-3AD203B41FA5}">
                      <a16:colId xmlns:a16="http://schemas.microsoft.com/office/drawing/2014/main" val="3052467965"/>
                    </a:ext>
                  </a:extLst>
                </a:gridCol>
                <a:gridCol w="737248">
                  <a:extLst>
                    <a:ext uri="{9D8B030D-6E8A-4147-A177-3AD203B41FA5}">
                      <a16:colId xmlns:a16="http://schemas.microsoft.com/office/drawing/2014/main" val="3169015049"/>
                    </a:ext>
                  </a:extLst>
                </a:gridCol>
                <a:gridCol w="784014">
                  <a:extLst>
                    <a:ext uri="{9D8B030D-6E8A-4147-A177-3AD203B41FA5}">
                      <a16:colId xmlns:a16="http://schemas.microsoft.com/office/drawing/2014/main" val="1685264302"/>
                    </a:ext>
                  </a:extLst>
                </a:gridCol>
                <a:gridCol w="751002">
                  <a:extLst>
                    <a:ext uri="{9D8B030D-6E8A-4147-A177-3AD203B41FA5}">
                      <a16:colId xmlns:a16="http://schemas.microsoft.com/office/drawing/2014/main" val="4000622494"/>
                    </a:ext>
                  </a:extLst>
                </a:gridCol>
              </a:tblGrid>
              <a:tr h="1034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390" marR="6390" marT="63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390" marR="6390" marT="63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43132"/>
                  </a:ext>
                </a:extLst>
              </a:tr>
              <a:tr h="310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90848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2.930.457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56397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1.041.629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144435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1.439.944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97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8958"/>
                  </a:ext>
                </a:extLst>
              </a:tr>
              <a:tr h="116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061372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170508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43838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74.100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55549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995800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266.471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608098"/>
                  </a:ext>
                </a:extLst>
              </a:tr>
              <a:tr h="40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60.932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410771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18955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361165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9937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2818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844637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84259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7997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45401"/>
                  </a:ext>
                </a:extLst>
              </a:tr>
              <a:tr h="50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23.216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119924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39578"/>
                  </a:ext>
                </a:extLst>
              </a:tr>
              <a:tr h="65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058435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347584"/>
                  </a:ext>
                </a:extLst>
              </a:tr>
              <a:tr h="14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556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3200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553650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086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473677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182.323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476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43913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9502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45106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77925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16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701194D-D5B1-455B-9001-3F87A0E43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6397"/>
              </p:ext>
            </p:extLst>
          </p:nvPr>
        </p:nvGraphicFramePr>
        <p:xfrm>
          <a:off x="539552" y="1823841"/>
          <a:ext cx="7776866" cy="4193818"/>
        </p:xfrm>
        <a:graphic>
          <a:graphicData uri="http://schemas.openxmlformats.org/drawingml/2006/table">
            <a:tbl>
              <a:tblPr/>
              <a:tblGrid>
                <a:gridCol w="275093">
                  <a:extLst>
                    <a:ext uri="{9D8B030D-6E8A-4147-A177-3AD203B41FA5}">
                      <a16:colId xmlns:a16="http://schemas.microsoft.com/office/drawing/2014/main" val="1242139438"/>
                    </a:ext>
                  </a:extLst>
                </a:gridCol>
                <a:gridCol w="275093">
                  <a:extLst>
                    <a:ext uri="{9D8B030D-6E8A-4147-A177-3AD203B41FA5}">
                      <a16:colId xmlns:a16="http://schemas.microsoft.com/office/drawing/2014/main" val="3252575706"/>
                    </a:ext>
                  </a:extLst>
                </a:gridCol>
                <a:gridCol w="275093">
                  <a:extLst>
                    <a:ext uri="{9D8B030D-6E8A-4147-A177-3AD203B41FA5}">
                      <a16:colId xmlns:a16="http://schemas.microsoft.com/office/drawing/2014/main" val="752650198"/>
                    </a:ext>
                  </a:extLst>
                </a:gridCol>
                <a:gridCol w="2467579">
                  <a:extLst>
                    <a:ext uri="{9D8B030D-6E8A-4147-A177-3AD203B41FA5}">
                      <a16:colId xmlns:a16="http://schemas.microsoft.com/office/drawing/2014/main" val="877932075"/>
                    </a:ext>
                  </a:extLst>
                </a:gridCol>
                <a:gridCol w="737248">
                  <a:extLst>
                    <a:ext uri="{9D8B030D-6E8A-4147-A177-3AD203B41FA5}">
                      <a16:colId xmlns:a16="http://schemas.microsoft.com/office/drawing/2014/main" val="2950124767"/>
                    </a:ext>
                  </a:extLst>
                </a:gridCol>
                <a:gridCol w="737248">
                  <a:extLst>
                    <a:ext uri="{9D8B030D-6E8A-4147-A177-3AD203B41FA5}">
                      <a16:colId xmlns:a16="http://schemas.microsoft.com/office/drawing/2014/main" val="1851401354"/>
                    </a:ext>
                  </a:extLst>
                </a:gridCol>
                <a:gridCol w="737248">
                  <a:extLst>
                    <a:ext uri="{9D8B030D-6E8A-4147-A177-3AD203B41FA5}">
                      <a16:colId xmlns:a16="http://schemas.microsoft.com/office/drawing/2014/main" val="3052467965"/>
                    </a:ext>
                  </a:extLst>
                </a:gridCol>
                <a:gridCol w="737248">
                  <a:extLst>
                    <a:ext uri="{9D8B030D-6E8A-4147-A177-3AD203B41FA5}">
                      <a16:colId xmlns:a16="http://schemas.microsoft.com/office/drawing/2014/main" val="3169015049"/>
                    </a:ext>
                  </a:extLst>
                </a:gridCol>
                <a:gridCol w="784014">
                  <a:extLst>
                    <a:ext uri="{9D8B030D-6E8A-4147-A177-3AD203B41FA5}">
                      <a16:colId xmlns:a16="http://schemas.microsoft.com/office/drawing/2014/main" val="1685264302"/>
                    </a:ext>
                  </a:extLst>
                </a:gridCol>
                <a:gridCol w="751002">
                  <a:extLst>
                    <a:ext uri="{9D8B030D-6E8A-4147-A177-3AD203B41FA5}">
                      <a16:colId xmlns:a16="http://schemas.microsoft.com/office/drawing/2014/main" val="4000622494"/>
                    </a:ext>
                  </a:extLst>
                </a:gridCol>
              </a:tblGrid>
              <a:tr h="1034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390" marR="6390" marT="63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390" marR="6390" marT="63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43132"/>
                  </a:ext>
                </a:extLst>
              </a:tr>
              <a:tr h="310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90848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2.930.457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56397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1.041.629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144435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1.439.944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97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8958"/>
                  </a:ext>
                </a:extLst>
              </a:tr>
              <a:tr h="116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061372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170508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43838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74.100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55549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995800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266.471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608098"/>
                  </a:ext>
                </a:extLst>
              </a:tr>
              <a:tr h="40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60.932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410771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18955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361165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9937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2818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844637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84259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7997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45401"/>
                  </a:ext>
                </a:extLst>
              </a:tr>
              <a:tr h="50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23.216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119924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39578"/>
                  </a:ext>
                </a:extLst>
              </a:tr>
              <a:tr h="65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058435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347584"/>
                  </a:ext>
                </a:extLst>
              </a:tr>
              <a:tr h="14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556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3200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553650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086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473677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182.323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476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43913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9502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45106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779253"/>
                  </a:ext>
                </a:extLst>
              </a:tr>
              <a:tr h="10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0" marR="6390" marT="6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390" marR="6390" marT="6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16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74C8E48-5E5B-44FC-9757-EBD20020E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437670"/>
              </p:ext>
            </p:extLst>
          </p:nvPr>
        </p:nvGraphicFramePr>
        <p:xfrm>
          <a:off x="576387" y="1868430"/>
          <a:ext cx="7886700" cy="2393941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4255063081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3942778322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3432702285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2832048531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316207424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068425888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598890595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513318125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3540079635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1569097232"/>
                    </a:ext>
                  </a:extLst>
                </a:gridCol>
              </a:tblGrid>
              <a:tr h="134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4002"/>
                  </a:ext>
                </a:extLst>
              </a:tr>
              <a:tr h="402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</a:t>
                      </a:r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82284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1.077.383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1.077.383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5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4099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8184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291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84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3152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24476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470.025.629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87145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548.091.585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548.091.585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256.455.856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18985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5002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1.483.149.363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1.483.149.363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213.569.369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25409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81089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63.744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1415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164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ADE1D2-B808-457D-8438-703CD2664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019893"/>
              </p:ext>
            </p:extLst>
          </p:nvPr>
        </p:nvGraphicFramePr>
        <p:xfrm>
          <a:off x="534271" y="1844824"/>
          <a:ext cx="7886700" cy="1675648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2027232239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2243444424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3012378524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393255192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741471999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331706303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4217785223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950428318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1652428081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3953870076"/>
                    </a:ext>
                  </a:extLst>
                </a:gridCol>
              </a:tblGrid>
              <a:tr h="134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873774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10187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01370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3556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82235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37.361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562389"/>
                  </a:ext>
                </a:extLst>
              </a:tr>
              <a:tr h="150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56083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353.945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353.945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80.093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9472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9301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687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46EA9E0-1C4B-458E-857C-CAD318BB1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166" y="1916832"/>
            <a:ext cx="8210798" cy="279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341943E-883C-41AB-A6B7-3A8F80EB6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166" y="1947771"/>
            <a:ext cx="8210798" cy="29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04CEC15-A5A1-4329-8633-8C553864D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90145"/>
              </p:ext>
            </p:extLst>
          </p:nvPr>
        </p:nvGraphicFramePr>
        <p:xfrm>
          <a:off x="651056" y="1851299"/>
          <a:ext cx="7886700" cy="2444056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1782202538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4197990864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2382773985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717259053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175712002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70319224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199982535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669012465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2470901556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312334353"/>
                    </a:ext>
                  </a:extLst>
                </a:gridCol>
              </a:tblGrid>
              <a:tr h="142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303237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551053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59.835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32183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59.835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40785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9525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39203"/>
                  </a:ext>
                </a:extLst>
              </a:tr>
              <a:tr h="192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203.680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203.680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22.665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556098"/>
                  </a:ext>
                </a:extLst>
              </a:tr>
              <a:tr h="178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179.832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20.181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685784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64999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178.948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178.948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31.675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01427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12364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60.405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27.779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7327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74.892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74.892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81810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57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ENERO 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DA0BFC-45EA-41FC-A562-C6E2B2F71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593775"/>
              </p:ext>
            </p:extLst>
          </p:nvPr>
        </p:nvGraphicFramePr>
        <p:xfrm>
          <a:off x="628650" y="3975631"/>
          <a:ext cx="7886700" cy="1729025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4254308458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1709703343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1146728099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3883353008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489341723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872540272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339224095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364874384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3734283343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3822728729"/>
                    </a:ext>
                  </a:extLst>
                </a:gridCol>
              </a:tblGrid>
              <a:tr h="142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591532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065732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1.913.821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58867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56585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56816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175150"/>
                  </a:ext>
                </a:extLst>
              </a:tr>
              <a:tr h="192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22743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557.120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557.120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1.913.036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0735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557.110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557.110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1.913.036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13106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834571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60A97123-DBD6-41FD-A6D2-71CE9896C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724" y="1868339"/>
            <a:ext cx="4102552" cy="114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 enero de 2018 de la Partida Tesoro Público, </a:t>
            </a:r>
            <a:r>
              <a:rPr lang="es-CL" sz="1400" b="1" dirty="0"/>
              <a:t>ascendió en moneda nacional a 11,4%</a:t>
            </a:r>
            <a:r>
              <a:rPr lang="es-CL" sz="1400" dirty="0"/>
              <a:t>. Correspondiendo el 45,9% del gasto al subtítulo Aporte Fiscal Libre, que representa a su vez el 83,7% de la Partida.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no considera modificaciones</a:t>
            </a:r>
            <a:r>
              <a:rPr lang="es-CL" sz="14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mes de enero alcanzó un 47,4%,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los Subtítulos 30 “Adquisición de Activos Financieros” registró una erogación de 52,1%, mientras que el 34 “Servicio de la Deuda”, presentó una ejecución de 20,5%.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  <a:p>
            <a:pPr marL="715963" lvl="1" indent="-354013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$85.638 millones ejecutados, equivalente a un 7,2% del presupuesto vigente, donde las principales erogaciones correspondieron a transferencias por $39.282 millones para el “Fondo Único de Prestaciones Familiares y Subsidios de Cesantía”; $24.119 millones para el “Fondo Nacional de Subsidio Familiar”; $8.506 millones para el “Fondo Único de Prestaciones Familiares y Subsidios de Cesantía”; y, $6.012 millones para la “Bonificación a la Contratación de Mano de Obra Ley N°19.853”, que en conjunto representan el 91% de la ejecución.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ENERO 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51BD33-485A-4D3A-BC47-71A4F2880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36650"/>
              </p:ext>
            </p:extLst>
          </p:nvPr>
        </p:nvGraphicFramePr>
        <p:xfrm>
          <a:off x="583041" y="3782302"/>
          <a:ext cx="7886700" cy="2131181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2808779475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2414558932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1462961912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3221571650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50200073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659357235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583665901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4236372088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816719553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3468922335"/>
                    </a:ext>
                  </a:extLst>
                </a:gridCol>
              </a:tblGrid>
              <a:tr h="142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030044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371626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73738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43440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106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541551"/>
                  </a:ext>
                </a:extLst>
              </a:tr>
              <a:tr h="192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3991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165.716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165.716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66641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165.706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165.706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16761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4163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39718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91251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683194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29A6BA34-1501-4CD6-8EF2-1352E8CC4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4" y="1843584"/>
            <a:ext cx="3877392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428315-3C1E-4D7B-A069-567F11772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90446"/>
              </p:ext>
            </p:extLst>
          </p:nvPr>
        </p:nvGraphicFramePr>
        <p:xfrm>
          <a:off x="611460" y="1888790"/>
          <a:ext cx="7886700" cy="1594973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244378751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1427310675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1766634629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4215124098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943996104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434132799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4042303253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554084863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2611166195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126035732"/>
                    </a:ext>
                  </a:extLst>
                </a:gridCol>
              </a:tblGrid>
              <a:tr h="142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56456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819729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47.140.925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157136416,7%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157136416,7%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04699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06079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47820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467671"/>
                  </a:ext>
                </a:extLst>
              </a:tr>
              <a:tr h="192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47.140.925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235704625,0%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235704625,0%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93492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47.106.376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471063760,0%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471063760,0%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36688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345490,0%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345490,0%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2040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AD9845A-BDE2-438A-924D-C4D796191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86547"/>
              </p:ext>
            </p:extLst>
          </p:nvPr>
        </p:nvGraphicFramePr>
        <p:xfrm>
          <a:off x="611460" y="4482636"/>
          <a:ext cx="7886700" cy="1729025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1430010848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4082288244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2948290703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259230483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848874031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869700650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436451636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890667944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505765181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163095933"/>
                    </a:ext>
                  </a:extLst>
                </a:gridCol>
              </a:tblGrid>
              <a:tr h="142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89395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67470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45948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6257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3814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356882"/>
                  </a:ext>
                </a:extLst>
              </a:tr>
              <a:tr h="192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12001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5468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98932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10970,0%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10970,0%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294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05430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68DFCCB-4DA4-400E-85B7-2244FE3B4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10661"/>
              </p:ext>
            </p:extLst>
          </p:nvPr>
        </p:nvGraphicFramePr>
        <p:xfrm>
          <a:off x="611560" y="1803207"/>
          <a:ext cx="7772408" cy="3969171"/>
        </p:xfrm>
        <a:graphic>
          <a:graphicData uri="http://schemas.openxmlformats.org/drawingml/2006/table">
            <a:tbl>
              <a:tblPr/>
              <a:tblGrid>
                <a:gridCol w="274935">
                  <a:extLst>
                    <a:ext uri="{9D8B030D-6E8A-4147-A177-3AD203B41FA5}">
                      <a16:colId xmlns:a16="http://schemas.microsoft.com/office/drawing/2014/main" val="3222185368"/>
                    </a:ext>
                  </a:extLst>
                </a:gridCol>
                <a:gridCol w="274935">
                  <a:extLst>
                    <a:ext uri="{9D8B030D-6E8A-4147-A177-3AD203B41FA5}">
                      <a16:colId xmlns:a16="http://schemas.microsoft.com/office/drawing/2014/main" val="1813402333"/>
                    </a:ext>
                  </a:extLst>
                </a:gridCol>
                <a:gridCol w="274935">
                  <a:extLst>
                    <a:ext uri="{9D8B030D-6E8A-4147-A177-3AD203B41FA5}">
                      <a16:colId xmlns:a16="http://schemas.microsoft.com/office/drawing/2014/main" val="3108570138"/>
                    </a:ext>
                  </a:extLst>
                </a:gridCol>
                <a:gridCol w="2466166">
                  <a:extLst>
                    <a:ext uri="{9D8B030D-6E8A-4147-A177-3AD203B41FA5}">
                      <a16:colId xmlns:a16="http://schemas.microsoft.com/office/drawing/2014/main" val="3124818895"/>
                    </a:ext>
                  </a:extLst>
                </a:gridCol>
                <a:gridCol w="736825">
                  <a:extLst>
                    <a:ext uri="{9D8B030D-6E8A-4147-A177-3AD203B41FA5}">
                      <a16:colId xmlns:a16="http://schemas.microsoft.com/office/drawing/2014/main" val="2592570192"/>
                    </a:ext>
                  </a:extLst>
                </a:gridCol>
                <a:gridCol w="736825">
                  <a:extLst>
                    <a:ext uri="{9D8B030D-6E8A-4147-A177-3AD203B41FA5}">
                      <a16:colId xmlns:a16="http://schemas.microsoft.com/office/drawing/2014/main" val="2666249141"/>
                    </a:ext>
                  </a:extLst>
                </a:gridCol>
                <a:gridCol w="736825">
                  <a:extLst>
                    <a:ext uri="{9D8B030D-6E8A-4147-A177-3AD203B41FA5}">
                      <a16:colId xmlns:a16="http://schemas.microsoft.com/office/drawing/2014/main" val="2663138767"/>
                    </a:ext>
                  </a:extLst>
                </a:gridCol>
                <a:gridCol w="736825">
                  <a:extLst>
                    <a:ext uri="{9D8B030D-6E8A-4147-A177-3AD203B41FA5}">
                      <a16:colId xmlns:a16="http://schemas.microsoft.com/office/drawing/2014/main" val="3756703610"/>
                    </a:ext>
                  </a:extLst>
                </a:gridCol>
                <a:gridCol w="783565">
                  <a:extLst>
                    <a:ext uri="{9D8B030D-6E8A-4147-A177-3AD203B41FA5}">
                      <a16:colId xmlns:a16="http://schemas.microsoft.com/office/drawing/2014/main" val="1690313418"/>
                    </a:ext>
                  </a:extLst>
                </a:gridCol>
                <a:gridCol w="750572">
                  <a:extLst>
                    <a:ext uri="{9D8B030D-6E8A-4147-A177-3AD203B41FA5}">
                      <a16:colId xmlns:a16="http://schemas.microsoft.com/office/drawing/2014/main" val="3660538768"/>
                    </a:ext>
                  </a:extLst>
                </a:gridCol>
              </a:tblGrid>
              <a:tr h="143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446690"/>
                  </a:ext>
                </a:extLst>
              </a:tr>
              <a:tr h="3986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05898"/>
                  </a:ext>
                </a:extLst>
              </a:tr>
              <a:tr h="170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275.234.292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252282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196.942.705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80176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196.942.705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986381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319.691.441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319.691.441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78.291.587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11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319.691.431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319.691.431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78.291.587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035279"/>
                  </a:ext>
                </a:extLst>
              </a:tr>
              <a:tr h="45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41.320.335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41.320.335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708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10.174.464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10.174.464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6.655.359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438695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13.464.810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13.464.810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13.464.810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262306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11.193.301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11.193.301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3.150.000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99228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16.838.668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16.838.668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13.758.836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45352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20.179.120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20.179.120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4.709.214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832903"/>
                  </a:ext>
                </a:extLst>
              </a:tr>
              <a:tr h="260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Bernardo O'Higgins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17.637.592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17.637.592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2.369.983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035489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24.744.407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24.744.407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3.595.585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674908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Biobío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20.227.816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20.227.816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2.752.483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13501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28.677.790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28.677.790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3.810.966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15788"/>
                  </a:ext>
                </a:extLst>
              </a:tr>
              <a:tr h="138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21.206.311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21.206.311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1.993.109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60812"/>
                  </a:ext>
                </a:extLst>
              </a:tr>
              <a:tr h="260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12.164.817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12.164.817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472701"/>
                  </a:ext>
                </a:extLst>
              </a:tr>
              <a:tr h="86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13.256.032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13.256.032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6.650.801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124478"/>
                  </a:ext>
                </a:extLst>
              </a:tr>
              <a:tr h="50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32.953.571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32.953.571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5.710.000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255647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12.921.987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12.921.987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135733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8.615.585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8.615.585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45068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14.114.825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14.114.825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170.441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56307"/>
                  </a:ext>
                </a:extLst>
              </a:tr>
              <a:tr h="130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825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Fondo en millones de $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7444FE-CA21-42F8-8A4C-FB975D38D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265265"/>
              </p:ext>
            </p:extLst>
          </p:nvPr>
        </p:nvGraphicFramePr>
        <p:xfrm>
          <a:off x="563012" y="4220119"/>
          <a:ext cx="7886700" cy="1666622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793571882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3453545048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1400755029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4269376699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48971239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44837792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157683260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975558059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4095912776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2808138673"/>
                    </a:ext>
                  </a:extLst>
                </a:gridCol>
              </a:tblGrid>
              <a:tr h="142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982814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41621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163.147.174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59432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7.255.000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50601"/>
                  </a:ext>
                </a:extLst>
              </a:tr>
              <a:tr h="150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7.255.000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522364"/>
                  </a:ext>
                </a:extLst>
              </a:tr>
              <a:tr h="38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7.255.000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956790"/>
                  </a:ext>
                </a:extLst>
              </a:tr>
              <a:tr h="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155.892.174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23145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155.892.174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64768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08510D12-3C52-4960-BFF4-88C1B1A21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422" y="1973522"/>
            <a:ext cx="3901778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715963" lvl="0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2"/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 50,8% de ejecución, explicado por el nivel de erogación del subtítulo 30 “adquisición de activos financieros” (ítem compra de títulos y valores), que alcanza los $1.570.361 millones por sobre el presupuesto inicial y vigente de dicha asignación, representando a su vez el 82,6% del gasto total del programa, </a:t>
            </a:r>
          </a:p>
          <a:p>
            <a:pPr marL="71596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registra un </a:t>
            </a:r>
            <a:r>
              <a:rPr lang="es-CL" sz="1400" b="1" dirty="0"/>
              <a:t>gasto de 20,7%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20,5%,</a:t>
            </a:r>
          </a:p>
          <a:p>
            <a:pPr marL="71596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6,3% en línea con el gasto registrado a igual mes del año 2018, destacando las transferencias efectuadas al Ministerio de la Mujer y la Equidad de Género, con un 34% y al Ministerio de las Culturas, las Artes y el Patrimonio, con un 15,4%.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C7E411-7B7D-428C-8C19-B5EFD555D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126840"/>
              </p:ext>
            </p:extLst>
          </p:nvPr>
        </p:nvGraphicFramePr>
        <p:xfrm>
          <a:off x="844624" y="1682563"/>
          <a:ext cx="7543800" cy="234315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4212809563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49279003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54932394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72718160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59735733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2096504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13863076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7173840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75638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914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44.930.045.358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44.930.045.358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5.123.843.668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5590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2295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8203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3.630.350.519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3.630.350.519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170.359.300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708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9316465,0%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9316465,0%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6164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2.353.468.540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102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12.293.068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512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109.759.923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109.759.923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1.970.336.753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9907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975.631.478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975.631.478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120.923.843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88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470.025.629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3417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7680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5D834A7-8A42-42DD-9661-89A462512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817312"/>
              </p:ext>
            </p:extLst>
          </p:nvPr>
        </p:nvGraphicFramePr>
        <p:xfrm>
          <a:off x="844624" y="4589936"/>
          <a:ext cx="7543800" cy="1769475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247699901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177866484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17739310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1496549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50660285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233221558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6128295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356276712"/>
                    </a:ext>
                  </a:extLst>
                </a:gridCol>
              </a:tblGrid>
              <a:tr h="144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594504"/>
                  </a:ext>
                </a:extLst>
              </a:tr>
              <a:tr h="442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998063"/>
                  </a:ext>
                </a:extLst>
              </a:tr>
              <a:tr h="15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6.219.151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703456"/>
                  </a:ext>
                </a:extLst>
              </a:tr>
              <a:tr h="144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733766"/>
                  </a:ext>
                </a:extLst>
              </a:tr>
              <a:tr h="144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463417"/>
                  </a:ext>
                </a:extLst>
              </a:tr>
              <a:tr h="144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123027"/>
                  </a:ext>
                </a:extLst>
              </a:tr>
              <a:tr h="144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272858"/>
                  </a:ext>
                </a:extLst>
              </a:tr>
              <a:tr h="144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930636"/>
                  </a:ext>
                </a:extLst>
              </a:tr>
              <a:tr h="144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03639"/>
                  </a:ext>
                </a:extLst>
              </a:tr>
              <a:tr h="144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366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8A2AF4-3A44-4CAB-9770-869B880C7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80836"/>
              </p:ext>
            </p:extLst>
          </p:nvPr>
        </p:nvGraphicFramePr>
        <p:xfrm>
          <a:off x="651783" y="1609067"/>
          <a:ext cx="7886699" cy="1809756"/>
        </p:xfrm>
        <a:graphic>
          <a:graphicData uri="http://schemas.openxmlformats.org/drawingml/2006/table">
            <a:tbl>
              <a:tblPr/>
              <a:tblGrid>
                <a:gridCol w="294170">
                  <a:extLst>
                    <a:ext uri="{9D8B030D-6E8A-4147-A177-3AD203B41FA5}">
                      <a16:colId xmlns:a16="http://schemas.microsoft.com/office/drawing/2014/main" val="4019812933"/>
                    </a:ext>
                  </a:extLst>
                </a:gridCol>
                <a:gridCol w="294170">
                  <a:extLst>
                    <a:ext uri="{9D8B030D-6E8A-4147-A177-3AD203B41FA5}">
                      <a16:colId xmlns:a16="http://schemas.microsoft.com/office/drawing/2014/main" val="22075968"/>
                    </a:ext>
                  </a:extLst>
                </a:gridCol>
                <a:gridCol w="2638705">
                  <a:extLst>
                    <a:ext uri="{9D8B030D-6E8A-4147-A177-3AD203B41FA5}">
                      <a16:colId xmlns:a16="http://schemas.microsoft.com/office/drawing/2014/main" val="4022950972"/>
                    </a:ext>
                  </a:extLst>
                </a:gridCol>
                <a:gridCol w="788376">
                  <a:extLst>
                    <a:ext uri="{9D8B030D-6E8A-4147-A177-3AD203B41FA5}">
                      <a16:colId xmlns:a16="http://schemas.microsoft.com/office/drawing/2014/main" val="2125656836"/>
                    </a:ext>
                  </a:extLst>
                </a:gridCol>
                <a:gridCol w="788376">
                  <a:extLst>
                    <a:ext uri="{9D8B030D-6E8A-4147-A177-3AD203B41FA5}">
                      <a16:colId xmlns:a16="http://schemas.microsoft.com/office/drawing/2014/main" val="1369625861"/>
                    </a:ext>
                  </a:extLst>
                </a:gridCol>
                <a:gridCol w="788376">
                  <a:extLst>
                    <a:ext uri="{9D8B030D-6E8A-4147-A177-3AD203B41FA5}">
                      <a16:colId xmlns:a16="http://schemas.microsoft.com/office/drawing/2014/main" val="2165465338"/>
                    </a:ext>
                  </a:extLst>
                </a:gridCol>
                <a:gridCol w="788376">
                  <a:extLst>
                    <a:ext uri="{9D8B030D-6E8A-4147-A177-3AD203B41FA5}">
                      <a16:colId xmlns:a16="http://schemas.microsoft.com/office/drawing/2014/main" val="3597739741"/>
                    </a:ext>
                  </a:extLst>
                </a:gridCol>
                <a:gridCol w="753075">
                  <a:extLst>
                    <a:ext uri="{9D8B030D-6E8A-4147-A177-3AD203B41FA5}">
                      <a16:colId xmlns:a16="http://schemas.microsoft.com/office/drawing/2014/main" val="642121147"/>
                    </a:ext>
                  </a:extLst>
                </a:gridCol>
                <a:gridCol w="753075">
                  <a:extLst>
                    <a:ext uri="{9D8B030D-6E8A-4147-A177-3AD203B41FA5}">
                      <a16:colId xmlns:a16="http://schemas.microsoft.com/office/drawing/2014/main" val="2885016757"/>
                    </a:ext>
                  </a:extLst>
                </a:gridCol>
              </a:tblGrid>
              <a:tr h="1359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539590"/>
                  </a:ext>
                </a:extLst>
              </a:tr>
              <a:tr h="4163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07758"/>
                  </a:ext>
                </a:extLst>
              </a:tr>
              <a:tr h="144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85.638.151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580327"/>
                  </a:ext>
                </a:extLst>
              </a:tr>
              <a:tr h="203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1.899.971.338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39599"/>
                  </a:ext>
                </a:extLst>
              </a:tr>
              <a:tr h="16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482.318.697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306345"/>
                  </a:ext>
                </a:extLst>
              </a:tr>
              <a:tr h="169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2.353.468.540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32627"/>
                  </a:ext>
                </a:extLst>
              </a:tr>
              <a:tr h="169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47.140.925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157136416,7%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157136416,7%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471161"/>
                  </a:ext>
                </a:extLst>
              </a:tr>
              <a:tr h="135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275.234.292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445509"/>
                  </a:ext>
                </a:extLst>
              </a:tr>
              <a:tr h="271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163.147.174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11077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A18DDA-E6FD-476F-86A9-EA5207A5B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056710"/>
              </p:ext>
            </p:extLst>
          </p:nvPr>
        </p:nvGraphicFramePr>
        <p:xfrm>
          <a:off x="651782" y="4306348"/>
          <a:ext cx="7886699" cy="1527602"/>
        </p:xfrm>
        <a:graphic>
          <a:graphicData uri="http://schemas.openxmlformats.org/drawingml/2006/table">
            <a:tbl>
              <a:tblPr/>
              <a:tblGrid>
                <a:gridCol w="294170">
                  <a:extLst>
                    <a:ext uri="{9D8B030D-6E8A-4147-A177-3AD203B41FA5}">
                      <a16:colId xmlns:a16="http://schemas.microsoft.com/office/drawing/2014/main" val="3618673835"/>
                    </a:ext>
                  </a:extLst>
                </a:gridCol>
                <a:gridCol w="294170">
                  <a:extLst>
                    <a:ext uri="{9D8B030D-6E8A-4147-A177-3AD203B41FA5}">
                      <a16:colId xmlns:a16="http://schemas.microsoft.com/office/drawing/2014/main" val="492307084"/>
                    </a:ext>
                  </a:extLst>
                </a:gridCol>
                <a:gridCol w="2638705">
                  <a:extLst>
                    <a:ext uri="{9D8B030D-6E8A-4147-A177-3AD203B41FA5}">
                      <a16:colId xmlns:a16="http://schemas.microsoft.com/office/drawing/2014/main" val="711765934"/>
                    </a:ext>
                  </a:extLst>
                </a:gridCol>
                <a:gridCol w="788376">
                  <a:extLst>
                    <a:ext uri="{9D8B030D-6E8A-4147-A177-3AD203B41FA5}">
                      <a16:colId xmlns:a16="http://schemas.microsoft.com/office/drawing/2014/main" val="3079585420"/>
                    </a:ext>
                  </a:extLst>
                </a:gridCol>
                <a:gridCol w="788376">
                  <a:extLst>
                    <a:ext uri="{9D8B030D-6E8A-4147-A177-3AD203B41FA5}">
                      <a16:colId xmlns:a16="http://schemas.microsoft.com/office/drawing/2014/main" val="307791273"/>
                    </a:ext>
                  </a:extLst>
                </a:gridCol>
                <a:gridCol w="788376">
                  <a:extLst>
                    <a:ext uri="{9D8B030D-6E8A-4147-A177-3AD203B41FA5}">
                      <a16:colId xmlns:a16="http://schemas.microsoft.com/office/drawing/2014/main" val="56324034"/>
                    </a:ext>
                  </a:extLst>
                </a:gridCol>
                <a:gridCol w="788376">
                  <a:extLst>
                    <a:ext uri="{9D8B030D-6E8A-4147-A177-3AD203B41FA5}">
                      <a16:colId xmlns:a16="http://schemas.microsoft.com/office/drawing/2014/main" val="1271590203"/>
                    </a:ext>
                  </a:extLst>
                </a:gridCol>
                <a:gridCol w="753075">
                  <a:extLst>
                    <a:ext uri="{9D8B030D-6E8A-4147-A177-3AD203B41FA5}">
                      <a16:colId xmlns:a16="http://schemas.microsoft.com/office/drawing/2014/main" val="1418709104"/>
                    </a:ext>
                  </a:extLst>
                </a:gridCol>
                <a:gridCol w="753075">
                  <a:extLst>
                    <a:ext uri="{9D8B030D-6E8A-4147-A177-3AD203B41FA5}">
                      <a16:colId xmlns:a16="http://schemas.microsoft.com/office/drawing/2014/main" val="1108746382"/>
                    </a:ext>
                  </a:extLst>
                </a:gridCol>
              </a:tblGrid>
              <a:tr h="1328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666"/>
                  </a:ext>
                </a:extLst>
              </a:tr>
              <a:tr h="4068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716427"/>
                  </a:ext>
                </a:extLst>
              </a:tr>
              <a:tr h="14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880.378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183966"/>
                  </a:ext>
                </a:extLst>
              </a:tr>
              <a:tr h="15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566813"/>
                  </a:ext>
                </a:extLst>
              </a:tr>
              <a:tr h="15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59.835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52105"/>
                  </a:ext>
                </a:extLst>
              </a:tr>
              <a:tr h="166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38619"/>
                  </a:ext>
                </a:extLst>
              </a:tr>
              <a:tr h="166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52949"/>
                  </a:ext>
                </a:extLst>
              </a:tr>
              <a:tr h="199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04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407260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4C726C-EFC9-4A34-82BB-0CB25CFC2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563043"/>
              </p:ext>
            </p:extLst>
          </p:nvPr>
        </p:nvGraphicFramePr>
        <p:xfrm>
          <a:off x="592443" y="1788704"/>
          <a:ext cx="8023381" cy="3788953"/>
        </p:xfrm>
        <a:graphic>
          <a:graphicData uri="http://schemas.openxmlformats.org/drawingml/2006/table">
            <a:tbl>
              <a:tblPr/>
              <a:tblGrid>
                <a:gridCol w="291442">
                  <a:extLst>
                    <a:ext uri="{9D8B030D-6E8A-4147-A177-3AD203B41FA5}">
                      <a16:colId xmlns:a16="http://schemas.microsoft.com/office/drawing/2014/main" val="3050269972"/>
                    </a:ext>
                  </a:extLst>
                </a:gridCol>
                <a:gridCol w="291442">
                  <a:extLst>
                    <a:ext uri="{9D8B030D-6E8A-4147-A177-3AD203B41FA5}">
                      <a16:colId xmlns:a16="http://schemas.microsoft.com/office/drawing/2014/main" val="415052335"/>
                    </a:ext>
                  </a:extLst>
                </a:gridCol>
                <a:gridCol w="291442">
                  <a:extLst>
                    <a:ext uri="{9D8B030D-6E8A-4147-A177-3AD203B41FA5}">
                      <a16:colId xmlns:a16="http://schemas.microsoft.com/office/drawing/2014/main" val="360259668"/>
                    </a:ext>
                  </a:extLst>
                </a:gridCol>
                <a:gridCol w="2614228">
                  <a:extLst>
                    <a:ext uri="{9D8B030D-6E8A-4147-A177-3AD203B41FA5}">
                      <a16:colId xmlns:a16="http://schemas.microsoft.com/office/drawing/2014/main" val="995355159"/>
                    </a:ext>
                  </a:extLst>
                </a:gridCol>
                <a:gridCol w="781063">
                  <a:extLst>
                    <a:ext uri="{9D8B030D-6E8A-4147-A177-3AD203B41FA5}">
                      <a16:colId xmlns:a16="http://schemas.microsoft.com/office/drawing/2014/main" val="3823531821"/>
                    </a:ext>
                  </a:extLst>
                </a:gridCol>
                <a:gridCol w="781063">
                  <a:extLst>
                    <a:ext uri="{9D8B030D-6E8A-4147-A177-3AD203B41FA5}">
                      <a16:colId xmlns:a16="http://schemas.microsoft.com/office/drawing/2014/main" val="366895657"/>
                    </a:ext>
                  </a:extLst>
                </a:gridCol>
                <a:gridCol w="781063">
                  <a:extLst>
                    <a:ext uri="{9D8B030D-6E8A-4147-A177-3AD203B41FA5}">
                      <a16:colId xmlns:a16="http://schemas.microsoft.com/office/drawing/2014/main" val="1604971770"/>
                    </a:ext>
                  </a:extLst>
                </a:gridCol>
                <a:gridCol w="781063">
                  <a:extLst>
                    <a:ext uri="{9D8B030D-6E8A-4147-A177-3AD203B41FA5}">
                      <a16:colId xmlns:a16="http://schemas.microsoft.com/office/drawing/2014/main" val="3601654391"/>
                    </a:ext>
                  </a:extLst>
                </a:gridCol>
                <a:gridCol w="711117">
                  <a:extLst>
                    <a:ext uri="{9D8B030D-6E8A-4147-A177-3AD203B41FA5}">
                      <a16:colId xmlns:a16="http://schemas.microsoft.com/office/drawing/2014/main" val="106135078"/>
                    </a:ext>
                  </a:extLst>
                </a:gridCol>
                <a:gridCol w="699458">
                  <a:extLst>
                    <a:ext uri="{9D8B030D-6E8A-4147-A177-3AD203B41FA5}">
                      <a16:colId xmlns:a16="http://schemas.microsoft.com/office/drawing/2014/main" val="2873616731"/>
                    </a:ext>
                  </a:extLst>
                </a:gridCol>
              </a:tblGrid>
              <a:tr h="123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958126"/>
                  </a:ext>
                </a:extLst>
              </a:tr>
              <a:tr h="373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361274"/>
                  </a:ext>
                </a:extLst>
              </a:tr>
              <a:tr h="160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85.638.151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19988"/>
                  </a:ext>
                </a:extLst>
              </a:tr>
              <a:tr h="123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1.123.193.903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1.123.193.903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80.075.544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52592"/>
                  </a:ext>
                </a:extLst>
              </a:tr>
              <a:tr h="123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1.030.518.746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1.030.518.746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71.569.244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68929"/>
                  </a:ext>
                </a:extLst>
              </a:tr>
              <a:tr h="123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3.370.808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3.370.808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70.300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576967"/>
                  </a:ext>
                </a:extLst>
              </a:tr>
              <a:tr h="282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de Magallanes y de la Antártica Chilena, y Subsidio Isla de Pascua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43.600.930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43.600.930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1.293.630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173411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539.230.195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539.230.195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39.282.861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82712"/>
                  </a:ext>
                </a:extLst>
              </a:tr>
              <a:tr h="52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Cesantía Art. 69 D.F.L. (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T.y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P.S.)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42610"/>
                  </a:ext>
                </a:extLst>
              </a:tr>
              <a:tr h="123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300.014.815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300.014.815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24.119.000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38411"/>
                  </a:ext>
                </a:extLst>
              </a:tr>
              <a:tr h="123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75.720.406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75.720.406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790.870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510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68.106.131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68.106.131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6.012.583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44704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 de 2006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61955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465.441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465.441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48487"/>
                  </a:ext>
                </a:extLst>
              </a:tr>
              <a:tr h="123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382280"/>
                  </a:ext>
                </a:extLst>
              </a:tr>
              <a:tr h="123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8.506.300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103177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8.506.300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324917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5.562.607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169333"/>
                  </a:ext>
                </a:extLst>
              </a:tr>
              <a:tr h="123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5.562.607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76907"/>
                  </a:ext>
                </a:extLst>
              </a:tr>
              <a:tr h="56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61.891.896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61.891.896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5.319.784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080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2.996.634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2.996.634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111.888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51062"/>
                  </a:ext>
                </a:extLst>
              </a:tr>
              <a:tr h="123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1.576.378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1.576.378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130.935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23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7259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B2AF85C-BC2D-46E5-BE32-30918DA93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82829"/>
              </p:ext>
            </p:extLst>
          </p:nvPr>
        </p:nvGraphicFramePr>
        <p:xfrm>
          <a:off x="628650" y="1867727"/>
          <a:ext cx="7886700" cy="3950774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2180061501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897133196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1182544598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1204358289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256192669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890863153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469350609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589445745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3739308384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430165286"/>
                    </a:ext>
                  </a:extLst>
                </a:gridCol>
              </a:tblGrid>
              <a:tr h="134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815721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05871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1.899.971.338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42995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7068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24.557.644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09286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105.379.232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105.379.232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10.749.118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954525"/>
                  </a:ext>
                </a:extLst>
              </a:tr>
              <a:tr h="192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50.257.380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50.257.380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4.695.081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72602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10.300.000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2.481.856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71628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44.821.852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44.821.852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3.572.181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17003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13.808.526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03332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13.808.526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781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2902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23572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2.423.182.776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2.423.182.776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83.028.756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920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45.201.847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45.201.847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990.540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9383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943.312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943.312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231.393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05215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7.725.000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214.516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168949"/>
                  </a:ext>
                </a:extLst>
              </a:tr>
              <a:tr h="142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229.493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229.493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52621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11.086.387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11.086.387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909.810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206333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17.648.959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17.648.959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-821.645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96873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240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7.568.686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7.568.686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456.466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95436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605.810.745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605.810.745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136961"/>
                  </a:ext>
                </a:extLst>
              </a:tr>
              <a:tr h="150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72.593.452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72.593.452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1049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435.296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56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4045C925-34E2-4A65-8263-595640BF3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57761"/>
              </p:ext>
            </p:extLst>
          </p:nvPr>
        </p:nvGraphicFramePr>
        <p:xfrm>
          <a:off x="628650" y="1858737"/>
          <a:ext cx="7886700" cy="4021556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3173865510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62082953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1952659701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3543385780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10213426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450609858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733458881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567619856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1649672125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4116389542"/>
                    </a:ext>
                  </a:extLst>
                </a:gridCol>
              </a:tblGrid>
              <a:tr h="134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915114"/>
                  </a:ext>
                </a:extLst>
              </a:tr>
              <a:tr h="402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0377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336.781.997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336.781.997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92293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8782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1.772.170.174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1.772.170.174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82.013.630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74794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314.523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05880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1.389.295.323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1.389.295.323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74.825.845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82520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5.147.877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5.147.877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428.990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49238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50.210.908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50.210.908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930126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4.837.461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4.837.461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246.746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72659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7.009.718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7.009.718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584.143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00865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684.575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684.575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56.292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52136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3.825.283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3.825.283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310.104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5621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5706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2.153.804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2.153.804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179.484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57209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275.487.587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275.487.587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68223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3.439.985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3.439.985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1.040.773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824528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10.034.032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10.034.032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3.052.193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65927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8.349.955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8.349.955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9360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5.850.193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5.850.193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464.393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90629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2.179.940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2.179.940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159.048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99192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52164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3.348.990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3.348.990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96231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-61.539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-615390,0%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-615390,0%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99149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-61.539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-615390,0%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-615390,0%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4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393D6E9-C96E-43A7-A47A-E30FC2A82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55496"/>
              </p:ext>
            </p:extLst>
          </p:nvPr>
        </p:nvGraphicFramePr>
        <p:xfrm>
          <a:off x="628650" y="1792846"/>
          <a:ext cx="7886700" cy="4002353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2102598774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311386833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4221415393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37234654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391387871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564014254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867630043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034443713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1677989433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2143061732"/>
                    </a:ext>
                  </a:extLst>
                </a:gridCol>
              </a:tblGrid>
              <a:tr h="134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12830"/>
                  </a:ext>
                </a:extLst>
              </a:tr>
              <a:tr h="402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0896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1.863.293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9316465,0%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9316465,0%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33010"/>
                  </a:ext>
                </a:extLst>
              </a:tr>
              <a:tr h="173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1.863.293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18632930,0%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18632930,0%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85063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1.863.293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18632930,0%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18632930,0%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14097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24433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72853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1.570.360.949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5234536496,7%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5234536496,7%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0966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1.570.360.949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15703609490,0%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15703609490,0%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2507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63099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9175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1.047.240.757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1.047.240.757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220.145.098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92739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995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1495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991.127.785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991.127.785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217.508.500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220674"/>
                  </a:ext>
                </a:extLst>
              </a:tr>
              <a:tr h="15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3870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3.612.455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3.612.455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97823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47.707.798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47.707.798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83316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367.890.762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367.890.762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23.619.576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8032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2.452.846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112657"/>
                  </a:ext>
                </a:extLst>
              </a:tr>
              <a:tr h="18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172.167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172.167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635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352.798.328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352.798.328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78.291.587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8488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104.967.300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104.967.300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104.783.862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00437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17.596.517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17.596.517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143531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35.472.916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35.472.916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8.360.629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167374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4.870.376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4.870.376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203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3997</TotalTime>
  <Words>6534</Words>
  <Application>Microsoft Office PowerPoint</Application>
  <PresentationFormat>Presentación en pantalla (4:3)</PresentationFormat>
  <Paragraphs>3501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DE 2019 PARTIDA 50: TESORO PÚBLICO</vt:lpstr>
      <vt:lpstr>EJECUCIÓN ACUMULADA DE GASTOS A ENERO DE 2019  PARTIDA 50 TESORO PÚBLICO</vt:lpstr>
      <vt:lpstr>EJECUCIÓN ACUMULADA DE GASTOS A ENERO DE 2019  PARTIDA 50 TESORO PÚBLICO</vt:lpstr>
      <vt:lpstr>EJECUCIÓN ACUMULADA DE GASTOS A ENERO DE 2019  PARTIDA 50 TESORO PÚBLICO</vt:lpstr>
      <vt:lpstr>EJECUCIÓN ACUMULADA DE GASTOS A ENERO DE 2019  PARTIDA 50 RESUMEN POR CAPÍTULOS</vt:lpstr>
      <vt:lpstr>EJECUCIÓN ACUMULADA DE GASTOS A ENERO DE 2019  PARTIDA 50. CAPÍTULO 01. PROGRAMA 02:  SUBSIDIOS</vt:lpstr>
      <vt:lpstr>EJECUCIÓN ACUMULADA DE GASTOS A ENERO DE 2019  PARTIDA 50. CAPÍTULO 01. PROGRAMA 03:  OPERACIONES COMPLEMENTARIAS</vt:lpstr>
      <vt:lpstr>EJECUCIÓN ACUMULADA DE GASTOS A ENERO DE 2019  PARTIDA 50. CAPÍTULO 01. PROGRAMA 03:  OPERACIONES COMPLEMENTARIAS</vt:lpstr>
      <vt:lpstr>EJECUCIÓN ACUMULADA DE GASTOS A ENERO DE 2019  PARTIDA 50. CAPÍTULO 01. PROGRAMA 03:  OPERACIONES COMPLEMENTARIAS</vt:lpstr>
      <vt:lpstr>EJECUCIÓN ACUMULADA DE GASTOS A ENERO DE 2019  PARTIDA 50. CAPÍTULO 01. PROGRAMA 03:  OPERACIONES COMPLEMENTARIAS</vt:lpstr>
      <vt:lpstr>EJECUCIÓN ACUMULADA DE GASTOS A ENERO DE 2019  PARTIDA 50. CAPÍTULO 01. PROGRAMA 03:  OPERACIONES COMPLEMENTARIAS</vt:lpstr>
      <vt:lpstr>EJECUCIÓN ACUMULADA DE GASTOS A ENERO DE 2019  PARTIDA 50. CAPÍTULO 01. PROGRAMA 04:  SERVICIO DE LA DEUDA PÚBLICA</vt:lpstr>
      <vt:lpstr>EJECUCIÓN ACUMULADA DE GASTOS A ENERO DE 2019  PARTIDA 50. CAPÍTULO 01. PROGRAMA 04:  SERVICIO DE LA DEUDA PÚBLICA</vt:lpstr>
      <vt:lpstr>EJECUCIÓN ACUMULADA DE GASTOS A ENERO DE 2019  PARTIDA 50. CAPÍTULO 01. PROGRAMA 04:  SERVICIO DE LA DEUDA PÚBLICA</vt:lpstr>
      <vt:lpstr>EJECUCIÓN ACUMULADA DE GASTOS A ENERO DE 2019  PARTIDA 50. CAPÍTULO 01. PROGRAMA 04:  SERVICIO DE LA DEUDA PÚBLICA</vt:lpstr>
      <vt:lpstr>EJECUCIÓN ACUMULADA DE GASTOS A ENERO DE 2019  PARTIDA 50. CAPÍTULO 01. PROGRAMA 05:  APORTE FISCAL LIBRE</vt:lpstr>
      <vt:lpstr>EJECUCIÓN ACUMULADA DE GASTOS A ENERO DE 2019  PARTIDA 50. CAPÍTULO 01. PROGRAMA 05:  APORTE FISCAL LIBRE</vt:lpstr>
      <vt:lpstr>EJECUCIÓN ACUMULADA DE GASTOS A ENERO DE 2019  PARTIDA 50. CAPÍTULO 01. PROGRAMA 05:  APORTE FISCAL LIBRE</vt:lpstr>
      <vt:lpstr>EJECUCIÓN ACUMULADA DE GASTOS A ENERO DE 2019  PARTIDA 50. CAPÍTULO 01. PROGRAMA 06:  FONDO DE RESERVA DE PENSIONES</vt:lpstr>
      <vt:lpstr>EJECUCIÓN ACUMULADA DE GASTOS A ENERO DE 2019  PARTIDA 50. CAPÍTULO 01. PROGRAMA 07:  FONDO DE ESTABILIZACIÓN ECONÓMICA Y SOCIAL</vt:lpstr>
      <vt:lpstr>EJECUCIÓN ACUMULADA DE GASTOS A ENERO DE 2019  PARTIDA 50. CAPÍTULO 01. PROGRAMA 08:  FONDO PARA LA EDUCACIÓN</vt:lpstr>
      <vt:lpstr>EJECUCIÓN ACUMULADA DE GASTOS A ENERO DE 2019  PARTIDA 50. CAPÍTULO 01. PROGRAMA 09:  FONDO DE APOYO REGIONAL</vt:lpstr>
      <vt:lpstr>EJECUCIÓN ACUMULADA DE GASTOS A ENERO DE 2019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272</cp:revision>
  <cp:lastPrinted>2016-08-01T14:19:25Z</cp:lastPrinted>
  <dcterms:created xsi:type="dcterms:W3CDTF">2016-06-23T13:38:47Z</dcterms:created>
  <dcterms:modified xsi:type="dcterms:W3CDTF">2019-06-17T14:13:38Z</dcterms:modified>
</cp:coreProperties>
</file>