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98" r:id="rId4"/>
    <p:sldId id="309" r:id="rId5"/>
    <p:sldId id="310" r:id="rId6"/>
    <p:sldId id="311" r:id="rId7"/>
    <p:sldId id="301" r:id="rId8"/>
    <p:sldId id="263" r:id="rId9"/>
    <p:sldId id="265" r:id="rId10"/>
    <p:sldId id="307" r:id="rId11"/>
    <p:sldId id="269" r:id="rId12"/>
    <p:sldId id="271" r:id="rId13"/>
    <p:sldId id="273" r:id="rId14"/>
    <p:sldId id="308" r:id="rId15"/>
    <p:sldId id="305" r:id="rId16"/>
    <p:sldId id="306" r:id="rId1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D0F-48E4-9E24-F2E809872E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D0F-48E4-9E24-F2E809872E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D0F-48E4-9E24-F2E809872E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D0F-48E4-9E24-F2E809872E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D0F-48E4-9E24-F2E809872E8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D0F-48E4-9E24-F2E809872E89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29'!$C$57:$C$62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29'!$D$57:$D$62</c:f>
              <c:numCache>
                <c:formatCode>#,##0</c:formatCode>
                <c:ptCount val="6"/>
                <c:pt idx="0">
                  <c:v>55464743</c:v>
                </c:pt>
                <c:pt idx="1">
                  <c:v>20146819</c:v>
                </c:pt>
                <c:pt idx="2">
                  <c:v>96521599</c:v>
                </c:pt>
                <c:pt idx="3">
                  <c:v>6732617</c:v>
                </c:pt>
                <c:pt idx="4">
                  <c:v>6282233</c:v>
                </c:pt>
                <c:pt idx="5">
                  <c:v>4184164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D0F-48E4-9E24-F2E809872E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404234266622251"/>
          <c:y val="0.7510831688581151"/>
          <c:w val="0.52720850603882208"/>
          <c:h val="0.176471843458592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</a:p>
          <a:p>
            <a:pPr>
              <a:defRPr sz="1200"/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2.17687043735669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29'!$I$59:$I$64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29'!$J$59:$J$64</c:f>
              <c:numCache>
                <c:formatCode>#,##0</c:formatCode>
                <c:ptCount val="6"/>
                <c:pt idx="0">
                  <c:v>83621561000</c:v>
                </c:pt>
                <c:pt idx="1">
                  <c:v>39883436000</c:v>
                </c:pt>
                <c:pt idx="2">
                  <c:v>1178518000</c:v>
                </c:pt>
                <c:pt idx="3">
                  <c:v>52486651000</c:v>
                </c:pt>
                <c:pt idx="4">
                  <c:v>6559760000</c:v>
                </c:pt>
                <c:pt idx="5">
                  <c:v>5602249000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19-4F7A-92A8-CC0B85CDFDD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76382768"/>
        <c:axId val="563707440"/>
      </c:barChart>
      <c:catAx>
        <c:axId val="67638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3707440"/>
        <c:crosses val="autoZero"/>
        <c:auto val="1"/>
        <c:lblAlgn val="ctr"/>
        <c:lblOffset val="100"/>
        <c:noMultiLvlLbl val="0"/>
      </c:catAx>
      <c:valAx>
        <c:axId val="56370744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67638276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29'!$D$25:$O$25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06-4F7D-8282-272ECBED71B9}"/>
            </c:ext>
          </c:extLst>
        </c:ser>
        <c:ser>
          <c:idx val="0"/>
          <c:order val="1"/>
          <c:tx>
            <c:strRef>
              <c:f>'Partida 29'!$C$26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</c:f>
              <c:numCache>
                <c:formatCode>0.0%</c:formatCode>
                <c:ptCount val="1"/>
                <c:pt idx="0">
                  <c:v>4.5857071044580776E-2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06-4F7D-8282-272ECBED71B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2E-483A-AD70-A867139F223B}"/>
            </c:ext>
          </c:extLst>
        </c:ser>
        <c:ser>
          <c:idx val="0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</c:f>
              <c:numCache>
                <c:formatCode>0.0%</c:formatCode>
                <c:ptCount val="1"/>
                <c:pt idx="0">
                  <c:v>4.5857071044580776E-2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2E-483A-AD70-A867139F22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20-06-2019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20-06-2019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20-06-2019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20-06-2019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20-06-2019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20-06-2019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D54FD91-D062-4BB4-8AF3-41EB9ED4D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832488"/>
              </p:ext>
            </p:extLst>
          </p:nvPr>
        </p:nvGraphicFramePr>
        <p:xfrm>
          <a:off x="386224" y="1895312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5534491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407439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1766933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98301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5571873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035055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2666019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4566094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23814581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93805365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2859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26417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1.167.692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16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2.846.308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016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4816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94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191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7.294.434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7.294.434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4546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14.940.501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14.940.501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693.546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356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5.414.731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5.414.731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2802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8.900.342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8.900.342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8837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6481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4821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6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3DF679-0D12-4223-8B2E-4B0D25A06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462957"/>
              </p:ext>
            </p:extLst>
          </p:nvPr>
        </p:nvGraphicFramePr>
        <p:xfrm>
          <a:off x="405061" y="1986875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11768494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1235211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2227491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1783664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900560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392453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476883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3311443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08646494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27625049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6585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79230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099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9778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9212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6863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9404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7899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499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9822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8963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857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7B5B2C3-819C-4F51-BC47-F04903E2E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787084"/>
              </p:ext>
            </p:extLst>
          </p:nvPr>
        </p:nvGraphicFramePr>
        <p:xfrm>
          <a:off x="430222" y="1832855"/>
          <a:ext cx="7886701" cy="393110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51404123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6720483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02171392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5343933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043187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269685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524746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2541314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40802563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65906499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3521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46174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3.043.975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199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25.671.664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25.671.664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1.745.505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659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338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124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883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9.381.113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9.381.113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1223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3.728.224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3.728.224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339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1.697.312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299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213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1.786.404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5032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7554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5.652.889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5.652.889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862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3.107.543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3.107.543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4682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1028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221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555.482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598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9704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61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790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90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2.434.012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1151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809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7321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209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107.887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3530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581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1327E8-F114-43B3-9F0F-817E1BD5F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159111"/>
              </p:ext>
            </p:extLst>
          </p:nvPr>
        </p:nvGraphicFramePr>
        <p:xfrm>
          <a:off x="405061" y="1932041"/>
          <a:ext cx="7886701" cy="194176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10958116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8884689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9568454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1993244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632158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331041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271413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9132526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73450900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27235069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204926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84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9746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8942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3.840.422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4471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5119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231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3.273.922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3.273.922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3715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3281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224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8410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3162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269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57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23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97011C-5E29-467C-B391-76DCDE37A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55990"/>
              </p:ext>
            </p:extLst>
          </p:nvPr>
        </p:nvGraphicFramePr>
        <p:xfrm>
          <a:off x="405061" y="1902412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88484742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6962512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2967783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830178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101244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250650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096904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4327880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56690752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6264166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48288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93765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9082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1.368.437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1.368.437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1789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5.034.384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5.034.384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5082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699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363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153.643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8448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8746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0138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2634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9669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8808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7736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406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1D9483-E7C8-4B86-8C6C-28AF5A420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083474"/>
              </p:ext>
            </p:extLst>
          </p:nvPr>
        </p:nvGraphicFramePr>
        <p:xfrm>
          <a:off x="405061" y="1844824"/>
          <a:ext cx="7886701" cy="146397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52557371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7805540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1783605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0377555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612857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170070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25642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5696283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14005065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10942291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3758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65824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0559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3.663.137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3.663.137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0013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1.831.185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0254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260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497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658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75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24744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3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300" dirty="0"/>
              <a:t>La proposición de presupuesto para el Ministerio de las Culturas, las Artes y el Patrimonio del año 2019 presentada por el Ejecutivo alcanzó a $188.129 millones, con un mayor gasto fiscal de $7.278 millones lo que representa un incremento de un 4,0% en relación al año 2018.  El incremento respondió principalmente al impacto de la implementación de la nueva institucionalidad (Ley N°21.045), la cual tiene efecto sólo en el gasto de operación (subtítulos 21 y 22) y en activos no financieros, y no en Líneas Programáticas.  Sin perjuicio de lo señalado, durante la discusión del presupuesto, la propuesta se incremento en $1.203 millones, recursos destinados a la Subsecretaría de las Culturas y las Artes, incrementando las asignaciones 24.01.279 “Corporación Centro Cultural Gabriela Mistral”, por $120 millones y en la asignación 24.01.290 “Otras Instituciones Colaboradoras”, por $1.083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300" dirty="0"/>
              <a:t>Al mes de </a:t>
            </a:r>
            <a:r>
              <a:rPr lang="es-ES" sz="1300" dirty="0"/>
              <a:t>ENERO</a:t>
            </a:r>
            <a:r>
              <a:rPr lang="es-CL" sz="1300" dirty="0"/>
              <a:t>, el Presupuesto del Ministerio ascendió a los </a:t>
            </a:r>
            <a:r>
              <a:rPr lang="es-CL" sz="1300" b="1" dirty="0"/>
              <a:t>$193.119 millones</a:t>
            </a:r>
            <a:r>
              <a:rPr lang="es-CL" sz="1300" dirty="0"/>
              <a:t>, mientras que el gasto alcanzó los </a:t>
            </a:r>
            <a:r>
              <a:rPr lang="es-CL" sz="1300" b="1" dirty="0"/>
              <a:t>$8.682 millones</a:t>
            </a:r>
            <a:r>
              <a:rPr lang="es-CL" sz="1300" dirty="0"/>
              <a:t>, equivalente a una ejecución de </a:t>
            </a:r>
            <a:r>
              <a:rPr lang="es-CL" sz="1300" b="1" dirty="0"/>
              <a:t>4,6%</a:t>
            </a:r>
            <a:r>
              <a:rPr lang="es-CL" sz="1300" dirty="0"/>
              <a:t> respecto al presupuesto vigente.  Dicha erogación se encuentra en línea con lo acontecido a igual mes del año 2018 (4,4%), si se considera el presupuesto disponible en los Ministerios y Servicios que vieron modificado su presupuesto como consecuencia de la aplicación de la Ley N°21.045, que crea el Ministerio de las Culturas, las Artes y el Patrimonio.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En cuanto a los programas, el 71,9% del presupuesto vigente, se concentra en la Subsecretaría de las Culturas y las Artes (44,2%) y el Servicio Nacional del Patrimonio Cultural (27,7%), los que al mes de </a:t>
            </a:r>
            <a:r>
              <a:rPr lang="es-ES" sz="1300" dirty="0"/>
              <a:t>ENERO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 alcanzaron tasas de ejecución de 4,8% y 5,8% 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La mayor erogación se registra en el programa “Subsecretaría del Patrimonio Cultural”</a:t>
            </a:r>
            <a:r>
              <a:rPr lang="es-CL" sz="1300" dirty="0">
                <a:solidFill>
                  <a:prstClr val="black"/>
                </a:solidFill>
              </a:rPr>
              <a:t>, con un 6%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.  Por su parte, los “</a:t>
            </a:r>
            <a:r>
              <a:rPr lang="es-CL" sz="1300" dirty="0">
                <a:solidFill>
                  <a:prstClr val="black"/>
                </a:solidFill>
              </a:rPr>
              <a:t>Fondos Culturales y Artísticos” 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presentan la menor ejecución con un 2,9%.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3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227797"/>
              </p:ext>
            </p:extLst>
          </p:nvPr>
        </p:nvGraphicFramePr>
        <p:xfrm>
          <a:off x="414338" y="1844824"/>
          <a:ext cx="3865860" cy="326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417856"/>
              </p:ext>
            </p:extLst>
          </p:nvPr>
        </p:nvGraphicFramePr>
        <p:xfrm>
          <a:off x="4618750" y="1844824"/>
          <a:ext cx="4110912" cy="3218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3452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661305"/>
              </p:ext>
            </p:extLst>
          </p:nvPr>
        </p:nvGraphicFramePr>
        <p:xfrm>
          <a:off x="611560" y="1683542"/>
          <a:ext cx="7560839" cy="4193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790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895890"/>
              </p:ext>
            </p:extLst>
          </p:nvPr>
        </p:nvGraphicFramePr>
        <p:xfrm>
          <a:off x="611560" y="1628800"/>
          <a:ext cx="7848871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211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37D4F4F-D70E-4771-8653-B57B1033D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061250"/>
              </p:ext>
            </p:extLst>
          </p:nvPr>
        </p:nvGraphicFramePr>
        <p:xfrm>
          <a:off x="488890" y="1900183"/>
          <a:ext cx="7886701" cy="2053705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2877437192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3897365078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901018071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863332626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064103468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253963421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884176100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3593446934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246086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71068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189.332.175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189.332.175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8.682.219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03040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55.464.743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55.464.743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3.349.889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4052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20.146.819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20.146.819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942.863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63909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4222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96.521.599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96.521.599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1.762.659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00740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56355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3.689.829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3.689.829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41636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6.732.617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6.732.617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58627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6.282.233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6.282.233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0818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2.408.859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40147,7%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40147,7%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35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606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0B030FC-4E85-4CDA-97BF-2BB9F9F5F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843908"/>
              </p:ext>
            </p:extLst>
          </p:nvPr>
        </p:nvGraphicFramePr>
        <p:xfrm>
          <a:off x="415789" y="1748571"/>
          <a:ext cx="7886698" cy="1690008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3481838657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736899082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28791288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30618726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24319313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22459626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119716217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850924811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23194373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85725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33845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123.504.997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123.504.997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5.144.290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636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3.976.598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29674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1.167.692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10973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87037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64.648.660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64.648.660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3.466.982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19892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3.043.975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3709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88619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42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5548996-F96F-4770-8CF1-36A7648DF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046496"/>
              </p:ext>
            </p:extLst>
          </p:nvPr>
        </p:nvGraphicFramePr>
        <p:xfrm>
          <a:off x="440745" y="1916832"/>
          <a:ext cx="7886701" cy="393604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72224818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3796145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4213886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0245839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208797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923417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025383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9614776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98495127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35050249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25251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54631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8309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20.856.511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20.856.511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1.163.736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826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4.757.145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4.757.145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258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9490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4836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50.590.478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50.590.478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5666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22.983.975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22.983.975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8047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844.649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9260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3.047.713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4433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3.088.075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3.088.075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853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801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1212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7.857.482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7.857.482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3267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1.228.455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2102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1.551.589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53997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6057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3170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26.519.053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26.519.053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094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11.910.932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11.910.932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7477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496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1.336.342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6852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3.226.459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2820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1.910.861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2042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de Organizaciones Culturales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2.846.333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7894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1.263.382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1.263.382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02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09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52B24A4-447E-40C7-9B29-EEF8AC174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23458"/>
              </p:ext>
            </p:extLst>
          </p:nvPr>
        </p:nvGraphicFramePr>
        <p:xfrm>
          <a:off x="414336" y="1882552"/>
          <a:ext cx="7886701" cy="258504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9194691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2130423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4471999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0025584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471731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358555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92460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2410674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03723557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15593181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68050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0964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8402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3394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975.647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4838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0009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6034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6341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8942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398.827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482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656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5857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1591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53636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9202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2.402.142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240214,2%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240214,2%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0854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2.402.142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240214,2%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240214,2%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173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871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4352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3689</TotalTime>
  <Words>2928</Words>
  <Application>Microsoft Office PowerPoint</Application>
  <PresentationFormat>Presentación en pantalla (4:3)</PresentationFormat>
  <Paragraphs>1587</Paragraphs>
  <Slides>15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ENERO DE 2019 PARTIDA 29: MINISTERIO DE LAS CULTURAS, LAS ARTES Y EL PATRIMONIO</vt:lpstr>
      <vt:lpstr>EJECUCIÓN ACUMULADA DE GASTOS A ENERO DE 2019  PARTIDA 29 MINISTERIO DE LAS CULTURAS, LAS ARTES Y EL PATRIMONIO</vt:lpstr>
      <vt:lpstr>EJECUCIÓN ACUMULADA DE GASTOS A ENERO DE 2019  PARTIDA 29 MINISTERIO DE LAS CULTURAS, LAS ARTES Y EL PATRIMONIO</vt:lpstr>
      <vt:lpstr>EJECUCIÓN ACUMULADA DE GASTOS A ENERO DE 2019  PARTIDA 29 MINISTERIO DE LAS CULTURAS, LAS ARTES Y EL PATRIMONIO</vt:lpstr>
      <vt:lpstr>EJECUCIÓN ACUMULADA DE GASTOS A ENERO DE 2019  PARTIDA 29 MINISTERIO DE LAS CULTURAS, LAS ARTES Y EL PATRIMONIO</vt:lpstr>
      <vt:lpstr>EJECUCIÓN ACUMULADA DE GASTOS A ENERO DE 2019  PARTIDA 29 MINISTERIO DE LAS CULTURAS, LAS ARTES Y EL PATRIMONIO</vt:lpstr>
      <vt:lpstr>EJECUCIÓN ACUMULADA DE GASTOS A ENERO DE 2019  PARTIDA 29 RESUMEN POR CAPÍTULOS</vt:lpstr>
      <vt:lpstr>EJECUCIÓN ACUMULADA DE GASTOS A ENERO DE 2019  PARTIDA 29. CAPÍTUO 01. PROGRAMA 01: SUBSECRETARÍA DE LAS CULTURAS Y LAS ARTES </vt:lpstr>
      <vt:lpstr>EJECUCIÓN ACUMULADA DE GASTOS A ENERO DE 2019  PARTIDA 29. CAPÍTUO 01. PROGRAMA 01: SUBSECRETARÍA DE LAS CULTURAS Y LAS ARTES </vt:lpstr>
      <vt:lpstr>EJECUCIÓN ACUMULADA DE GASTOS A ENERO DE 2019  PARTIDA 29. CAPÍTUO 01. PROGRAMA 02: FONDOS CULTURALES Y ARTÍSTICOS </vt:lpstr>
      <vt:lpstr>EJECUCIÓN ACUMULADA DE GASTOS A ENERO DE 2019  PARTIDA 29. CAPÍTUO 02. PROGRAMA 01: SUBSECRETARÍA DEL PATRIMONIO CULTURAL </vt:lpstr>
      <vt:lpstr>EJECUCIÓN ACUMULADA DE GASTOS A ENERO DE 2019  PARTIDA 29. CAPÍTUO 03. PROGRAMA 01: SERVICIO NACIONAL DEL PATRIMONIO CULTURAL </vt:lpstr>
      <vt:lpstr>EJECUCIÓN ACUMULADA DE GASTOS A ENERO DE 2019  PARTIDA 29. CAPÍTUO 03. PROGRAMA 01: SERVICIO NACIONAL DEL PATRIMONIO CULTURAL </vt:lpstr>
      <vt:lpstr>EJECUCIÓN ACUMULADA DE GASTOS A ENERO DE 2019  PARTIDA 29. CAPÍTUO 03. PROGRAMA 02: RED DE BIBLIOTECAS PÚBLICAS </vt:lpstr>
      <vt:lpstr>EJECUCIÓN ACUMULADA DE GASTOS A ENERO DE 2019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224</cp:revision>
  <cp:lastPrinted>2017-06-20T21:34:02Z</cp:lastPrinted>
  <dcterms:created xsi:type="dcterms:W3CDTF">2016-06-23T13:38:47Z</dcterms:created>
  <dcterms:modified xsi:type="dcterms:W3CDTF">2019-06-20T16:15:27Z</dcterms:modified>
</cp:coreProperties>
</file>