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264" r:id="rId5"/>
    <p:sldId id="302" r:id="rId6"/>
    <p:sldId id="303" r:id="rId7"/>
    <p:sldId id="301" r:id="rId8"/>
    <p:sldId id="263" r:id="rId9"/>
    <p:sldId id="265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32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B5E-4A53-B14E-00CF492677F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B5E-4A53-B14E-00CF492677F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B5E-4A53-B14E-00CF492677F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B5E-4A53-B14E-00CF492677F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B5E-4A53-B14E-00CF492677F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B5E-4A53-B14E-00CF492677F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28'!$C$56:$C$58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OTROS</c:v>
                </c:pt>
              </c:strCache>
            </c:strRef>
          </c:cat>
          <c:val>
            <c:numRef>
              <c:f>'Partida 28'!$D$56:$D$58</c:f>
              <c:numCache>
                <c:formatCode>#,##0</c:formatCode>
                <c:ptCount val="3"/>
                <c:pt idx="0">
                  <c:v>10563275</c:v>
                </c:pt>
                <c:pt idx="1">
                  <c:v>5003988</c:v>
                </c:pt>
                <c:pt idx="2">
                  <c:v>204815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B5E-4A53-B14E-00CF492677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344522724133162"/>
          <c:y val="0.77096484033245849"/>
          <c:w val="0.33565254178753973"/>
          <c:h val="0.190840715223097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2017- 2018 - 2019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28'!$C$23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28'!$D$23:$O$23</c:f>
              <c:numCache>
                <c:formatCode>0.0%</c:formatCode>
                <c:ptCount val="12"/>
                <c:pt idx="0">
                  <c:v>1.6641608230175499E-2</c:v>
                </c:pt>
                <c:pt idx="1">
                  <c:v>2.1331211332786537E-2</c:v>
                </c:pt>
                <c:pt idx="2">
                  <c:v>3.0596871837581634E-2</c:v>
                </c:pt>
                <c:pt idx="3">
                  <c:v>2.1311951662028678E-2</c:v>
                </c:pt>
                <c:pt idx="4">
                  <c:v>2.1045686030683942E-2</c:v>
                </c:pt>
                <c:pt idx="5">
                  <c:v>2.9219584600139292E-2</c:v>
                </c:pt>
                <c:pt idx="6">
                  <c:v>5.6148241071867271E-2</c:v>
                </c:pt>
                <c:pt idx="7">
                  <c:v>0.16391034084538686</c:v>
                </c:pt>
                <c:pt idx="8">
                  <c:v>3.053299609879203E-2</c:v>
                </c:pt>
                <c:pt idx="9">
                  <c:v>3.3523829378297537E-2</c:v>
                </c:pt>
                <c:pt idx="10">
                  <c:v>7.7714227353682261E-2</c:v>
                </c:pt>
                <c:pt idx="11">
                  <c:v>0.34445758231486079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02-4214-965D-AD0DE91FC7CE}"/>
            </c:ext>
          </c:extLst>
        </c:ser>
        <c:ser>
          <c:idx val="0"/>
          <c:order val="1"/>
          <c:tx>
            <c:strRef>
              <c:f>'Partida 28'!$C$24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28'!$D$24:$O$24</c:f>
              <c:numCache>
                <c:formatCode>0.0%</c:formatCode>
                <c:ptCount val="12"/>
                <c:pt idx="0">
                  <c:v>5.650863700116078E-2</c:v>
                </c:pt>
                <c:pt idx="1">
                  <c:v>4.7511496888652804E-2</c:v>
                </c:pt>
                <c:pt idx="2">
                  <c:v>0.27457178838583923</c:v>
                </c:pt>
                <c:pt idx="3">
                  <c:v>0.28627985159886177</c:v>
                </c:pt>
                <c:pt idx="4">
                  <c:v>3.2981407807230641E-2</c:v>
                </c:pt>
                <c:pt idx="5">
                  <c:v>5.4055012557946973E-2</c:v>
                </c:pt>
                <c:pt idx="6">
                  <c:v>3.4583460810757354E-2</c:v>
                </c:pt>
                <c:pt idx="7">
                  <c:v>3.4226738086414847E-2</c:v>
                </c:pt>
                <c:pt idx="8">
                  <c:v>5.2897779609242558E-2</c:v>
                </c:pt>
                <c:pt idx="9">
                  <c:v>3.3300926064726073E-2</c:v>
                </c:pt>
                <c:pt idx="10">
                  <c:v>5.0861822621314251E-2</c:v>
                </c:pt>
                <c:pt idx="11">
                  <c:v>8.6999364572867069E-2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02-4214-965D-AD0DE91FC7CE}"/>
            </c:ext>
          </c:extLst>
        </c:ser>
        <c:ser>
          <c:idx val="1"/>
          <c:order val="2"/>
          <c:tx>
            <c:strRef>
              <c:f>'Partida 28'!$C$25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28'!$D$25</c:f>
              <c:numCache>
                <c:formatCode>0.0%</c:formatCode>
                <c:ptCount val="1"/>
                <c:pt idx="0">
                  <c:v>6.2063159971691748E-2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02-4214-965D-AD0DE91FC7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0.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 dirty="0">
                <a:effectLst/>
              </a:rPr>
              <a:t>% Ejecución Acumulada  2017 - 2019 - 2019</a:t>
            </a:r>
            <a:endParaRPr lang="es-CL" sz="400" dirty="0">
              <a:effectLst/>
            </a:endParaRPr>
          </a:p>
        </c:rich>
      </c:tx>
      <c:layout>
        <c:manualLayout>
          <c:xMode val="edge"/>
          <c:yMode val="edge"/>
          <c:x val="0.29293794618341573"/>
          <c:y val="3.14547707640702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28'!$C$17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28'!$D$16:$O$16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28'!$D$17:$O$17</c:f>
              <c:numCache>
                <c:formatCode>0.0%</c:formatCode>
                <c:ptCount val="12"/>
                <c:pt idx="0">
                  <c:v>1.6641608230175499E-2</c:v>
                </c:pt>
                <c:pt idx="1">
                  <c:v>3.7972819562962036E-2</c:v>
                </c:pt>
                <c:pt idx="2">
                  <c:v>6.7213715467277474E-2</c:v>
                </c:pt>
                <c:pt idx="3">
                  <c:v>7.7209802187780605E-2</c:v>
                </c:pt>
                <c:pt idx="4">
                  <c:v>9.8255488218464554E-2</c:v>
                </c:pt>
                <c:pt idx="5">
                  <c:v>0.12343242682430917</c:v>
                </c:pt>
                <c:pt idx="6">
                  <c:v>0.18211951130564846</c:v>
                </c:pt>
                <c:pt idx="7">
                  <c:v>0.34602985215103532</c:v>
                </c:pt>
                <c:pt idx="8">
                  <c:v>0.37656284824982733</c:v>
                </c:pt>
                <c:pt idx="9">
                  <c:v>0.4100866776281249</c:v>
                </c:pt>
                <c:pt idx="10">
                  <c:v>0.48802081187536245</c:v>
                </c:pt>
                <c:pt idx="11">
                  <c:v>0.88130679618698604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E8-4250-89E7-7BB58B47798F}"/>
            </c:ext>
          </c:extLst>
        </c:ser>
        <c:ser>
          <c:idx val="0"/>
          <c:order val="1"/>
          <c:tx>
            <c:strRef>
              <c:f>'Partida 28'!$C$18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28'!$D$16:$O$16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28'!$D$18:$O$18</c:f>
              <c:numCache>
                <c:formatCode>0.0%</c:formatCode>
                <c:ptCount val="12"/>
                <c:pt idx="0">
                  <c:v>5.650863700116078E-2</c:v>
                </c:pt>
                <c:pt idx="1">
                  <c:v>0.10402013388981358</c:v>
                </c:pt>
                <c:pt idx="2">
                  <c:v>0.3512497190192217</c:v>
                </c:pt>
                <c:pt idx="3">
                  <c:v>0.63752957061808346</c:v>
                </c:pt>
                <c:pt idx="4">
                  <c:v>0.67051097842531415</c:v>
                </c:pt>
                <c:pt idx="5">
                  <c:v>0.72456599098326113</c:v>
                </c:pt>
                <c:pt idx="6">
                  <c:v>0.76624212768690381</c:v>
                </c:pt>
                <c:pt idx="7">
                  <c:v>0.78871056291779396</c:v>
                </c:pt>
                <c:pt idx="8">
                  <c:v>0.84160834252703653</c:v>
                </c:pt>
                <c:pt idx="9">
                  <c:v>0.87164896445011342</c:v>
                </c:pt>
                <c:pt idx="10">
                  <c:v>0.91210339402379437</c:v>
                </c:pt>
                <c:pt idx="11">
                  <c:v>0.99538711121373091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E8-4250-89E7-7BB58B47798F}"/>
            </c:ext>
          </c:extLst>
        </c:ser>
        <c:ser>
          <c:idx val="1"/>
          <c:order val="2"/>
          <c:tx>
            <c:strRef>
              <c:f>'Partida 28'!$C$19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8922371112177699E-2"/>
                  <c:y val="-2.330074751175701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E8-4250-89E7-7BB58B47798F}"/>
                </c:ext>
              </c:extLst>
            </c:dLbl>
            <c:dLbl>
              <c:idx val="1"/>
              <c:layout>
                <c:manualLayout>
                  <c:x val="-5.9308072487644151E-2"/>
                  <c:y val="-5.24246179401169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E8-4250-89E7-7BB58B4779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28'!$D$16:$O$16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28'!$D$19</c:f>
              <c:numCache>
                <c:formatCode>0.0%</c:formatCode>
                <c:ptCount val="1"/>
                <c:pt idx="0">
                  <c:v>6.2063159971691748E-2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1E8-4250-89E7-7BB58B4779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29-05-2019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29-05-2019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29-05-2019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29-05-2019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29-05-2019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29-05-2019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29-05-2019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29-05-2019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3572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15900720-A36E-4E68-A40B-CD78FAAD4736}"/>
              </a:ext>
            </a:extLst>
          </p:cNvPr>
          <p:cNvSpPr txBox="1">
            <a:spLocks/>
          </p:cNvSpPr>
          <p:nvPr userDrawn="1"/>
        </p:nvSpPr>
        <p:spPr>
          <a:xfrm>
            <a:off x="280665" y="635635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ENERO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01287"/>
            <a:ext cx="8229600" cy="5473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El Presupuesto Inicial 2019 del Servicio Electoral, asciende a $15.772 millones. La ejecución en el mes de enero  ascendió a </a:t>
            </a:r>
            <a:r>
              <a:rPr lang="es-CL" sz="1400" b="1" dirty="0"/>
              <a:t>$978 millones</a:t>
            </a:r>
            <a:r>
              <a:rPr lang="es-CL" sz="1400" dirty="0"/>
              <a:t>, equivalente a un gasto de </a:t>
            </a:r>
            <a:r>
              <a:rPr lang="es-CL" sz="1400" b="1" dirty="0"/>
              <a:t>6,2%</a:t>
            </a:r>
            <a:r>
              <a:rPr lang="es-CL" sz="1400" dirty="0"/>
              <a:t> respecto del presupuesto vigente, dicha ejecución es mayor en  </a:t>
            </a:r>
            <a:r>
              <a:rPr lang="es-CL" sz="1400"/>
              <a:t>0,5 puntos porcentuales</a:t>
            </a:r>
            <a:r>
              <a:rPr lang="es-CL" sz="1400" dirty="0"/>
              <a:t>, respecto a igual mes del año 2018.  No se registra variación del presupuesto respecto a la Ley Inicial.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distribución de recursos de esta Partida, se concentra en el subtítulo 21 con un 67% de los recursos, y subtítulo 22 con 37,6%.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En cuanto a los programas, el 100% del presupuesto vigente para el ejercicio 2019 se concentra en el programa </a:t>
            </a:r>
            <a:r>
              <a:rPr lang="es-CL" sz="1400" b="1" dirty="0"/>
              <a:t>Servicio Electoral</a:t>
            </a:r>
            <a:r>
              <a:rPr lang="es-CL" sz="1400" dirty="0"/>
              <a:t>, que al mes de ENERO alcanzó un nivel de ejecución de </a:t>
            </a:r>
            <a:r>
              <a:rPr lang="es-CL" sz="1400" b="1" dirty="0"/>
              <a:t>6,2%</a:t>
            </a:r>
            <a:r>
              <a:rPr lang="es-CL" sz="1400" dirty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A nivel global, el subtítulo que registró la menor erogación fue </a:t>
            </a:r>
            <a:r>
              <a:rPr lang="es-CL" sz="1400" b="1" dirty="0"/>
              <a:t>Bienes y Servicios de Consumo </a:t>
            </a:r>
            <a:r>
              <a:rPr lang="es-CL" sz="1400" dirty="0"/>
              <a:t>con un gasto de 3,7%, mientras que el mayor nivel de ejecución se registra en los subtítulo</a:t>
            </a:r>
            <a:r>
              <a:rPr lang="es-CL" sz="1400" b="1" dirty="0"/>
              <a:t> Gasto en Personal, con 7,5%</a:t>
            </a:r>
            <a:r>
              <a:rPr lang="es-CL" sz="1400" dirty="0"/>
              <a:t>, el subtítulo </a:t>
            </a:r>
            <a:r>
              <a:rPr lang="es-CL" sz="1400" b="1" dirty="0"/>
              <a:t>Adquisición de Activos No Financieros </a:t>
            </a:r>
            <a:r>
              <a:rPr lang="es-CL" sz="1400" dirty="0"/>
              <a:t>no registra ejecución a la fecha.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4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475712"/>
              </p:ext>
            </p:extLst>
          </p:nvPr>
        </p:nvGraphicFramePr>
        <p:xfrm>
          <a:off x="1676400" y="2060848"/>
          <a:ext cx="5791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F13FE392-0A9D-4189-BCAC-F085F11A4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7330545"/>
              </p:ext>
            </p:extLst>
          </p:nvPr>
        </p:nvGraphicFramePr>
        <p:xfrm>
          <a:off x="611560" y="1772816"/>
          <a:ext cx="7776864" cy="4360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6CCAC31-5791-45C7-9B63-C44D133FD458}"/>
              </a:ext>
            </a:extLst>
          </p:cNvPr>
          <p:cNvGraphicFramePr>
            <a:graphicFrameLocks/>
          </p:cNvGraphicFramePr>
          <p:nvPr/>
        </p:nvGraphicFramePr>
        <p:xfrm>
          <a:off x="611560" y="1724404"/>
          <a:ext cx="7632848" cy="4409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C683ECF-2314-421E-8D21-6B91274DCE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068578"/>
              </p:ext>
            </p:extLst>
          </p:nvPr>
        </p:nvGraphicFramePr>
        <p:xfrm>
          <a:off x="539552" y="1807454"/>
          <a:ext cx="7543798" cy="1543050"/>
        </p:xfrm>
        <a:graphic>
          <a:graphicData uri="http://schemas.openxmlformats.org/drawingml/2006/table">
            <a:tbl>
              <a:tblPr/>
              <a:tblGrid>
                <a:gridCol w="794708">
                  <a:extLst>
                    <a:ext uri="{9D8B030D-6E8A-4147-A177-3AD203B41FA5}">
                      <a16:colId xmlns:a16="http://schemas.microsoft.com/office/drawing/2014/main" val="4283200266"/>
                    </a:ext>
                  </a:extLst>
                </a:gridCol>
                <a:gridCol w="2123176">
                  <a:extLst>
                    <a:ext uri="{9D8B030D-6E8A-4147-A177-3AD203B41FA5}">
                      <a16:colId xmlns:a16="http://schemas.microsoft.com/office/drawing/2014/main" val="763393224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3648627891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356955523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693572936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804278611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3584648260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900482463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406617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71402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15.772.078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15.772.078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15679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10.563.275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10.563.275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793.579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34346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5.003.988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5.003.988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185.286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2499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77337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2149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736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ACC0332-7C2B-49CD-B63B-A2C07E19B9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810555"/>
              </p:ext>
            </p:extLst>
          </p:nvPr>
        </p:nvGraphicFramePr>
        <p:xfrm>
          <a:off x="467544" y="1742388"/>
          <a:ext cx="7886698" cy="1197772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573873612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1235293521"/>
                    </a:ext>
                  </a:extLst>
                </a:gridCol>
                <a:gridCol w="3084673">
                  <a:extLst>
                    <a:ext uri="{9D8B030D-6E8A-4147-A177-3AD203B41FA5}">
                      <a16:colId xmlns:a16="http://schemas.microsoft.com/office/drawing/2014/main" val="290567957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94114470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7359538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065057415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945697615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2604679742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3300076695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326447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288681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15.772.078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15.772.078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978.865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060543"/>
                  </a:ext>
                </a:extLst>
              </a:tr>
              <a:tr h="19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15.772.078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15.772.078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978.865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57644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Elecciones Municipales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368880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Elecciones Parlamentarias y Presidencial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181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FA1F487-C84E-4AD4-9F08-79A31F86BB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896522"/>
              </p:ext>
            </p:extLst>
          </p:nvPr>
        </p:nvGraphicFramePr>
        <p:xfrm>
          <a:off x="414338" y="1987704"/>
          <a:ext cx="7886701" cy="2243066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420655065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34827153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123962029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26783106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5393602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10243055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7131189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93447325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24180072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24688555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35907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21451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15.772.078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15.772.078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978.865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3265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10.563.275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10.563.275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793.579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8829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5.003.988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5.003.988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185.286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9274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9775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4957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204.815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204.815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2658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55.625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979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1917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2125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7817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3415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4068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835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3008</TotalTime>
  <Words>677</Words>
  <Application>Microsoft Office PowerPoint</Application>
  <PresentationFormat>Presentación en pantalla (4:3)</PresentationFormat>
  <Paragraphs>283</Paragraphs>
  <Slides>8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ENERO DE 2019 PARTIDA 28: SERVICIO ELECTORAL</vt:lpstr>
      <vt:lpstr>EJECUCIÓN ACUMULADA DE GASTOS A ENERO DE 2019  PARTIDA 28 SERVICIO ELECTORAL</vt:lpstr>
      <vt:lpstr>Presentación de PowerPoint</vt:lpstr>
      <vt:lpstr>Presentación de PowerPoint</vt:lpstr>
      <vt:lpstr>Presentación de PowerPoint</vt:lpstr>
      <vt:lpstr>EJECUCIÓN ACUMULADA DE GASTOS A ENERO DE 2019  PARTIDA 28 SERVICIO ELECTORAL</vt:lpstr>
      <vt:lpstr>EJECUCIÓN ACUMULADA DE GASTOS A ENERO DE 2019  PARTIDA 28 RESUMEN POR CAPÍTULOS</vt:lpstr>
      <vt:lpstr>EJECUCIÓN ACUMULADA DE GASTOS A ENERO DE 2019  PARTIDA 28. CAPÍTULO 01. PROGRAMA 01:  SERVICIO ELECTORAL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181</cp:revision>
  <cp:lastPrinted>2016-10-11T11:56:42Z</cp:lastPrinted>
  <dcterms:created xsi:type="dcterms:W3CDTF">2016-06-23T13:38:47Z</dcterms:created>
  <dcterms:modified xsi:type="dcterms:W3CDTF">2019-05-29T20:31:01Z</dcterms:modified>
</cp:coreProperties>
</file>