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302" r:id="rId6"/>
    <p:sldId id="303" r:id="rId7"/>
    <p:sldId id="301" r:id="rId8"/>
    <p:sldId id="263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B5E-4A53-B14E-00CF492677F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B5E-4A53-B14E-00CF492677F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2017- 2018 - 2019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1.6641608230175499E-2</c:v>
                </c:pt>
                <c:pt idx="1">
                  <c:v>2.1331211332786537E-2</c:v>
                </c:pt>
                <c:pt idx="2">
                  <c:v>3.0596871837581634E-2</c:v>
                </c:pt>
                <c:pt idx="3">
                  <c:v>2.1311951662028678E-2</c:v>
                </c:pt>
                <c:pt idx="4">
                  <c:v>2.1045686030683942E-2</c:v>
                </c:pt>
                <c:pt idx="5">
                  <c:v>2.9219584600139292E-2</c:v>
                </c:pt>
                <c:pt idx="6">
                  <c:v>5.6148241071867271E-2</c:v>
                </c:pt>
                <c:pt idx="7">
                  <c:v>0.16391034084538686</c:v>
                </c:pt>
                <c:pt idx="8">
                  <c:v>3.053299609879203E-2</c:v>
                </c:pt>
                <c:pt idx="9">
                  <c:v>3.3523829378297537E-2</c:v>
                </c:pt>
                <c:pt idx="10">
                  <c:v>7.7714227353682261E-2</c:v>
                </c:pt>
                <c:pt idx="11">
                  <c:v>0.34445758231486079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02-4214-965D-AD0DE91FC7CE}"/>
            </c:ext>
          </c:extLst>
        </c:ser>
        <c:ser>
          <c:idx val="0"/>
          <c:order val="1"/>
          <c:tx>
            <c:strRef>
              <c:f>'Partida 28'!$C$24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02-4214-965D-AD0DE91FC7CE}"/>
            </c:ext>
          </c:extLst>
        </c:ser>
        <c:ser>
          <c:idx val="1"/>
          <c:order val="2"/>
          <c:tx>
            <c:strRef>
              <c:f>'Partida 28'!$C$25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</c:f>
              <c:numCache>
                <c:formatCode>0.0%</c:formatCode>
                <c:ptCount val="1"/>
                <c:pt idx="0">
                  <c:v>6.2063159971691748E-2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02-4214-965D-AD0DE91FC7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 dirty="0">
                <a:effectLst/>
              </a:rPr>
              <a:t>% Ejecución Acumulada  2017 - 2019 - 2019</a:t>
            </a:r>
            <a:endParaRPr lang="es-CL" sz="400" dirty="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28'!$C$17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28'!$D$17:$O$17</c:f>
              <c:numCache>
                <c:formatCode>0.0%</c:formatCode>
                <c:ptCount val="12"/>
                <c:pt idx="0">
                  <c:v>1.6641608230175499E-2</c:v>
                </c:pt>
                <c:pt idx="1">
                  <c:v>3.7972819562962036E-2</c:v>
                </c:pt>
                <c:pt idx="2">
                  <c:v>6.7213715467277474E-2</c:v>
                </c:pt>
                <c:pt idx="3">
                  <c:v>7.7209802187780605E-2</c:v>
                </c:pt>
                <c:pt idx="4">
                  <c:v>9.8255488218464554E-2</c:v>
                </c:pt>
                <c:pt idx="5">
                  <c:v>0.12343242682430917</c:v>
                </c:pt>
                <c:pt idx="6">
                  <c:v>0.18211951130564846</c:v>
                </c:pt>
                <c:pt idx="7">
                  <c:v>0.34602985215103532</c:v>
                </c:pt>
                <c:pt idx="8">
                  <c:v>0.37656284824982733</c:v>
                </c:pt>
                <c:pt idx="9">
                  <c:v>0.4100866776281249</c:v>
                </c:pt>
                <c:pt idx="10">
                  <c:v>0.48802081187536245</c:v>
                </c:pt>
                <c:pt idx="11">
                  <c:v>0.88130679618698604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E8-4250-89E7-7BB58B47798F}"/>
            </c:ext>
          </c:extLst>
        </c:ser>
        <c:ser>
          <c:idx val="0"/>
          <c:order val="1"/>
          <c:tx>
            <c:strRef>
              <c:f>'Partida 28'!$C$18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28'!$D$18:$O$18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E8-4250-89E7-7BB58B47798F}"/>
            </c:ext>
          </c:extLst>
        </c:ser>
        <c:ser>
          <c:idx val="1"/>
          <c:order val="2"/>
          <c:tx>
            <c:strRef>
              <c:f>'Partida 28'!$C$19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8922371112177699E-2"/>
                  <c:y val="-2.330074751175701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E8-4250-89E7-7BB58B47798F}"/>
                </c:ext>
              </c:extLst>
            </c:dLbl>
            <c:dLbl>
              <c:idx val="1"/>
              <c:layout>
                <c:manualLayout>
                  <c:x val="-5.9308072487644151E-2"/>
                  <c:y val="-5.24246179401169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E8-4250-89E7-7BB58B4779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28'!$D$19</c:f>
              <c:numCache>
                <c:formatCode>0.0%</c:formatCode>
                <c:ptCount val="1"/>
                <c:pt idx="0">
                  <c:v>6.2063159971691748E-2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E8-4250-89E7-7BB58B477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29-05-2019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29-05-2019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29-05-2019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Presupuesto Inicial 2019 del Servicio Electoral, asciende a $15.772 millones. La ejecución en el mes de enero  ascendió a </a:t>
            </a:r>
            <a:r>
              <a:rPr lang="es-CL" sz="1400" b="1" dirty="0"/>
              <a:t>$978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6,2%</a:t>
            </a:r>
            <a:r>
              <a:rPr lang="es-CL" sz="1400" dirty="0"/>
              <a:t> respecto del presupuesto vigente, dicha ejecución es mayor en  </a:t>
            </a:r>
            <a:r>
              <a:rPr lang="es-CL" sz="1400"/>
              <a:t>0,5 puntos porcentuales</a:t>
            </a:r>
            <a:r>
              <a:rPr lang="es-CL" sz="1400" dirty="0"/>
              <a:t>, respecto a igual mes del año 2018.  No se registra variación del presupuesto respecto a la Ley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distribución de recursos de esta Partida, se concentra en el subtítulo 21 con un 67% de los recursos, y subtítulo 22 con 37,6%.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100% del presupuesto vigente para el ejercicio 2019 se concentra en el programa </a:t>
            </a:r>
            <a:r>
              <a:rPr lang="es-CL" sz="1400" b="1" dirty="0"/>
              <a:t>Servicio Electoral</a:t>
            </a:r>
            <a:r>
              <a:rPr lang="es-CL" sz="1400" dirty="0"/>
              <a:t>, que al mes de ENERO alcanzó un nivel de ejecución de </a:t>
            </a:r>
            <a:r>
              <a:rPr lang="es-CL" sz="1400" b="1" dirty="0"/>
              <a:t>6,2%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global, el subtítulo que registró la menor erogación fue </a:t>
            </a:r>
            <a:r>
              <a:rPr lang="es-CL" sz="1400" b="1" dirty="0"/>
              <a:t>Bienes y Servicios de Consumo </a:t>
            </a:r>
            <a:r>
              <a:rPr lang="es-CL" sz="1400" dirty="0"/>
              <a:t>con un gasto de 3,7%, mientras que el mayor nivel de ejecución se registra en los subtítulo</a:t>
            </a:r>
            <a:r>
              <a:rPr lang="es-CL" sz="1400" b="1" dirty="0"/>
              <a:t> Gasto en Personal, con 7,5%</a:t>
            </a:r>
            <a:r>
              <a:rPr lang="es-CL" sz="1400" dirty="0"/>
              <a:t>, el subtítulo </a:t>
            </a:r>
            <a:r>
              <a:rPr lang="es-CL" sz="1400" b="1" dirty="0"/>
              <a:t>Adquisición de Activos No Financieros </a:t>
            </a:r>
            <a:r>
              <a:rPr lang="es-CL" sz="1400" dirty="0"/>
              <a:t>no registra ejecución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330545"/>
              </p:ext>
            </p:extLst>
          </p:nvPr>
        </p:nvGraphicFramePr>
        <p:xfrm>
          <a:off x="611560" y="1772816"/>
          <a:ext cx="7776864" cy="4360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/>
        </p:nvGraphicFramePr>
        <p:xfrm>
          <a:off x="611560" y="1724404"/>
          <a:ext cx="7632848" cy="4409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683ECF-2314-421E-8D21-6B91274DC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068578"/>
              </p:ext>
            </p:extLst>
          </p:nvPr>
        </p:nvGraphicFramePr>
        <p:xfrm>
          <a:off x="539552" y="1807454"/>
          <a:ext cx="7543798" cy="15430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4283200266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76339322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648627891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5695552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69357293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804278611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3584648260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900482463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406617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71402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1567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3434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249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7733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214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73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CC0332-7C2B-49CD-B63B-A2C07E19B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810555"/>
              </p:ext>
            </p:extLst>
          </p:nvPr>
        </p:nvGraphicFramePr>
        <p:xfrm>
          <a:off x="467544" y="1742388"/>
          <a:ext cx="7886698" cy="1197772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573873612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235293521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29056795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9411447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735953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06505741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945697615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604679742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300076695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326447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288681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978.865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060543"/>
                  </a:ext>
                </a:extLst>
              </a:tr>
              <a:tr h="19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978.865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57644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36888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Parlamentarias y Presidencial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181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A1F487-C84E-4AD4-9F08-79A31F86B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896522"/>
              </p:ext>
            </p:extLst>
          </p:nvPr>
        </p:nvGraphicFramePr>
        <p:xfrm>
          <a:off x="414338" y="1987704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20655065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4827153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2396202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2678310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539360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024305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713118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3447325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4180072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24688555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35907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21451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978.865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265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82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185.286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9274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9775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495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2658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979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1917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125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7817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3415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4068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835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677</Words>
  <Application>Microsoft Office PowerPoint</Application>
  <PresentationFormat>Presentación en pantalla (4:3)</PresentationFormat>
  <Paragraphs>283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ENERO DE 2019 PARTIDA 28: SERVICIO ELECTORAL</vt:lpstr>
      <vt:lpstr>EJECUCIÓN ACUMULADA DE GASTOS A ENERO DE 2019  PARTIDA 28 SERVICIO ELECTORAL</vt:lpstr>
      <vt:lpstr>Presentación de PowerPoint</vt:lpstr>
      <vt:lpstr>Presentación de PowerPoint</vt:lpstr>
      <vt:lpstr>Presentación de PowerPoint</vt:lpstr>
      <vt:lpstr>EJECUCIÓN ACUMULADA DE GASTOS A ENERO DE 2019  PARTIDA 28 SERVICIO ELECTORAL</vt:lpstr>
      <vt:lpstr>EJECUCIÓN ACUMULADA DE GASTOS A ENERO DE 2019  PARTIDA 28 RESUMEN POR CAPÍTULOS</vt:lpstr>
      <vt:lpstr>EJECUCIÓN ACUMULADA DE GASTOS A ENERO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181</cp:revision>
  <cp:lastPrinted>2016-10-11T11:56:42Z</cp:lastPrinted>
  <dcterms:created xsi:type="dcterms:W3CDTF">2016-06-23T13:38:47Z</dcterms:created>
  <dcterms:modified xsi:type="dcterms:W3CDTF">2019-05-29T20:31:01Z</dcterms:modified>
</cp:coreProperties>
</file>