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98" r:id="rId4"/>
    <p:sldId id="309" r:id="rId5"/>
    <p:sldId id="299" r:id="rId6"/>
    <p:sldId id="300" r:id="rId7"/>
    <p:sldId id="264" r:id="rId8"/>
    <p:sldId id="263" r:id="rId9"/>
    <p:sldId id="265" r:id="rId10"/>
    <p:sldId id="267" r:id="rId11"/>
    <p:sldId id="268" r:id="rId12"/>
    <p:sldId id="271" r:id="rId1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2017 - 2018 - 2019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27875141970890005"/>
          <c:y val="4.2424262669655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27'!$C$17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27'!$D$17:$O$17</c:f>
              <c:numCache>
                <c:formatCode>0.0%</c:formatCode>
                <c:ptCount val="12"/>
                <c:pt idx="0">
                  <c:v>0.15821732014351292</c:v>
                </c:pt>
                <c:pt idx="1">
                  <c:v>0.35866368415565103</c:v>
                </c:pt>
                <c:pt idx="2">
                  <c:v>0.43599549172581425</c:v>
                </c:pt>
                <c:pt idx="3">
                  <c:v>0.46752515446949983</c:v>
                </c:pt>
                <c:pt idx="4">
                  <c:v>0.49714808641779473</c:v>
                </c:pt>
                <c:pt idx="5">
                  <c:v>0.53665274396556373</c:v>
                </c:pt>
                <c:pt idx="6">
                  <c:v>0.72618284324917193</c:v>
                </c:pt>
                <c:pt idx="7">
                  <c:v>0.7868675963327284</c:v>
                </c:pt>
                <c:pt idx="8">
                  <c:v>0.83012238626355572</c:v>
                </c:pt>
                <c:pt idx="9">
                  <c:v>0.8651864904579476</c:v>
                </c:pt>
                <c:pt idx="10">
                  <c:v>0.89864611533282446</c:v>
                </c:pt>
                <c:pt idx="11">
                  <c:v>0.95910394262960497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7F-4533-9FB3-E6048FEA40C1}"/>
            </c:ext>
          </c:extLst>
        </c:ser>
        <c:ser>
          <c:idx val="0"/>
          <c:order val="1"/>
          <c:tx>
            <c:strRef>
              <c:f>'Partida 27'!$C$18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27'!$D$16:$O$16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27'!$D$18:$O$18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0.31249509888964683</c:v>
                </c:pt>
                <c:pt idx="2">
                  <c:v>0.43628123790157508</c:v>
                </c:pt>
                <c:pt idx="3">
                  <c:v>0.47099074221622461</c:v>
                </c:pt>
                <c:pt idx="4">
                  <c:v>0.49745571640040975</c:v>
                </c:pt>
                <c:pt idx="5">
                  <c:v>0.53565703216300098</c:v>
                </c:pt>
                <c:pt idx="6">
                  <c:v>0.74714112383594034</c:v>
                </c:pt>
                <c:pt idx="7">
                  <c:v>0.79556082949484508</c:v>
                </c:pt>
                <c:pt idx="8">
                  <c:v>0.8464844237633764</c:v>
                </c:pt>
                <c:pt idx="9">
                  <c:v>0.88335710504087539</c:v>
                </c:pt>
                <c:pt idx="10">
                  <c:v>0.91245027547580249</c:v>
                </c:pt>
                <c:pt idx="11">
                  <c:v>0.98211611162166168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7F-4533-9FB3-E6048FEA40C1}"/>
            </c:ext>
          </c:extLst>
        </c:ser>
        <c:ser>
          <c:idx val="1"/>
          <c:order val="2"/>
          <c:tx>
            <c:strRef>
              <c:f>'Partida 27'!$C$19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157F-4533-9FB3-E6048FEA40C1}"/>
              </c:ext>
            </c:extLst>
          </c:dPt>
          <c:dLbls>
            <c:dLbl>
              <c:idx val="0"/>
              <c:layout>
                <c:manualLayout>
                  <c:x val="-8.1520950657866798E-2"/>
                  <c:y val="4.5611911016452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7F-4533-9FB3-E6048FEA40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27'!$D$16:$O$16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27'!$D$19</c:f>
              <c:numCache>
                <c:formatCode>0.0%</c:formatCode>
                <c:ptCount val="1"/>
                <c:pt idx="0">
                  <c:v>0.12955951644594754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57F-4533-9FB3-E6048FEA4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2017- 2018 - 2019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27'!$C$22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27'!$D$22:$O$22</c:f>
              <c:numCache>
                <c:formatCode>0.0%</c:formatCode>
                <c:ptCount val="12"/>
                <c:pt idx="0">
                  <c:v>0.15821732014351292</c:v>
                </c:pt>
                <c:pt idx="1">
                  <c:v>0.20044636401213814</c:v>
                </c:pt>
                <c:pt idx="2">
                  <c:v>7.7331807570163211E-2</c:v>
                </c:pt>
                <c:pt idx="3">
                  <c:v>3.1529662743685537E-2</c:v>
                </c:pt>
                <c:pt idx="4">
                  <c:v>3.0165431547742642E-2</c:v>
                </c:pt>
                <c:pt idx="5">
                  <c:v>4.0831891915034758E-2</c:v>
                </c:pt>
                <c:pt idx="6">
                  <c:v>0.18953009928360817</c:v>
                </c:pt>
                <c:pt idx="7">
                  <c:v>6.0684753083556559E-2</c:v>
                </c:pt>
                <c:pt idx="8">
                  <c:v>4.325478993082725E-2</c:v>
                </c:pt>
                <c:pt idx="9">
                  <c:v>3.5064104194391939E-2</c:v>
                </c:pt>
                <c:pt idx="10">
                  <c:v>3.3459624874876782E-2</c:v>
                </c:pt>
                <c:pt idx="11">
                  <c:v>6.9097495384456836E-2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8E-46F5-86C6-B8CE4D1A5F25}"/>
            </c:ext>
          </c:extLst>
        </c:ser>
        <c:ser>
          <c:idx val="0"/>
          <c:order val="1"/>
          <c:tx>
            <c:strRef>
              <c:f>'Partida 27'!$C$23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27'!$D$23:$O$23</c:f>
              <c:numCache>
                <c:formatCode>0.0%</c:formatCode>
                <c:ptCount val="12"/>
                <c:pt idx="0">
                  <c:v>0.15360596450369882</c:v>
                </c:pt>
                <c:pt idx="1">
                  <c:v>0.15888913438594801</c:v>
                </c:pt>
                <c:pt idx="2">
                  <c:v>0.12404580556801138</c:v>
                </c:pt>
                <c:pt idx="3">
                  <c:v>3.4709504314649538E-2</c:v>
                </c:pt>
                <c:pt idx="4">
                  <c:v>2.7963796045611326E-2</c:v>
                </c:pt>
                <c:pt idx="5">
                  <c:v>3.8988517869914557E-2</c:v>
                </c:pt>
                <c:pt idx="6">
                  <c:v>0.20968324254398185</c:v>
                </c:pt>
                <c:pt idx="7">
                  <c:v>4.8419705658904799E-2</c:v>
                </c:pt>
                <c:pt idx="8">
                  <c:v>5.1558391495771377E-2</c:v>
                </c:pt>
                <c:pt idx="9">
                  <c:v>3.687268127749898E-2</c:v>
                </c:pt>
                <c:pt idx="10">
                  <c:v>2.9093170434927072E-2</c:v>
                </c:pt>
                <c:pt idx="11">
                  <c:v>7.3521249536150871E-2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C8E-46F5-86C6-B8CE4D1A5F25}"/>
            </c:ext>
          </c:extLst>
        </c:ser>
        <c:ser>
          <c:idx val="1"/>
          <c:order val="2"/>
          <c:tx>
            <c:strRef>
              <c:f>'Partida 27'!$C$24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27'!$D$21:$O$21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27'!$D$24</c:f>
              <c:numCache>
                <c:formatCode>0.0%</c:formatCode>
                <c:ptCount val="1"/>
                <c:pt idx="0">
                  <c:v>0.12955951644594754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C8E-46F5-86C6-B8CE4D1A5F2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14-06-2019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89808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854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14-06-2019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14-06-2019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14-06-2019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14-06-2019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14-06-2019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14-06-2019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529292713"/>
              </p:ext>
            </p:extLst>
          </p:nvPr>
        </p:nvGraphicFramePr>
        <p:xfrm>
          <a:off x="5436096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6096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5940152" y="44624"/>
            <a:ext cx="3096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218BA53C-194C-44CF-9C28-34C937B4A94D}"/>
              </a:ext>
            </a:extLst>
          </p:cNvPr>
          <p:cNvSpPr/>
          <p:nvPr userDrawn="1"/>
        </p:nvSpPr>
        <p:spPr>
          <a:xfrm>
            <a:off x="457200" y="6411954"/>
            <a:ext cx="8229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27:</a:t>
            </a:r>
            <a:br>
              <a:rPr lang="es-CL" sz="24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LA MUJER Y LA EQUIDAD DE GÉNERO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marzo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|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6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8965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06B2F522-69D1-4789-A377-D29A3D006900}"/>
              </a:ext>
            </a:extLst>
          </p:cNvPr>
          <p:cNvSpPr/>
          <p:nvPr/>
        </p:nvSpPr>
        <p:spPr>
          <a:xfrm>
            <a:off x="149338" y="6237312"/>
            <a:ext cx="5790813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8045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02:  MUJER Y TRABAJO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26B1FED-4DB4-4D3B-8147-F429FC15A2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944119"/>
              </p:ext>
            </p:extLst>
          </p:nvPr>
        </p:nvGraphicFramePr>
        <p:xfrm>
          <a:off x="617241" y="1868116"/>
          <a:ext cx="7886700" cy="2114968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7916815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473769129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90479205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41741609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95051431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63207225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50609091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439648301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2810750460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939442523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70067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866394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417.839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8903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235.142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235.142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5168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290.769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9552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7.522.886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7.522.886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408.433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8689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3.689.285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3.689.285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3902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"4 a 7"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3.419.745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3.419.745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7815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Mujer, Asociatividad y Emprendimiento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269.540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269.540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26545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408.433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6964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Mujeres Jefas de Hogar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3.833.601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408.433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03047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9634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76888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257" y="6814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03:  PREVENCION Y ATENCION DE VIOLENCIA CONTRA LAS MUJERES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01F30C5-F529-4CCC-BFC0-FA624AC1B9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6229180"/>
              </p:ext>
            </p:extLst>
          </p:nvPr>
        </p:nvGraphicFramePr>
        <p:xfrm>
          <a:off x="628650" y="2003580"/>
          <a:ext cx="7886700" cy="2648007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617693883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11727736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430379154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678804757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01097360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06470809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4746321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274170367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909676556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782290155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490844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5141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234.662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444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0870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252.323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252.323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58444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15.411.914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15.411.914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233.376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9485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14.395.892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14.395.892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155.805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378775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Atención, Protección y Reparación Integral de Violencias contra las Mujeres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13.247.473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13.247.473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136.383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9537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de Violencia contra las Mujeres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1.148.419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39040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1.016.022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1.016.022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516540"/>
                  </a:ext>
                </a:extLst>
              </a:tr>
              <a:tr h="2751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 - Programa 01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930.850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930.850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2321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Policia de Investigaciones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85.172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85.172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38363"/>
                  </a:ext>
                </a:extLst>
              </a:tr>
              <a:tr h="257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3543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71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7442" y="1268760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Para el año 2019 la Partida presentó un presupuesto aprobado de </a:t>
            </a:r>
            <a:r>
              <a:rPr lang="es-CL" sz="1400" b="1" dirty="0"/>
              <a:t>$56.217 </a:t>
            </a:r>
            <a:r>
              <a:rPr lang="es-CL" sz="1400" dirty="0"/>
              <a:t>millones, con un 62% de los recursos destinado a transferencias corrientes, los que al mes de ENERO registraron erogaciones del 17,6% sobre el presupuesto vigente y de acuerdo con su gasto histórico. 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La ejecución global del Ministerio del mes de ENERO ascendió a </a:t>
            </a:r>
            <a:r>
              <a:rPr lang="es-CL" sz="1400" b="1" dirty="0"/>
              <a:t>$7.283 millones</a:t>
            </a:r>
            <a:r>
              <a:rPr lang="es-CL" sz="1400" dirty="0"/>
              <a:t>, es decir, un gasto de </a:t>
            </a:r>
            <a:r>
              <a:rPr lang="es-CL" sz="1400" b="1" dirty="0"/>
              <a:t>13% </a:t>
            </a:r>
            <a:r>
              <a:rPr lang="es-CL" sz="1400" dirty="0"/>
              <a:t>respecto del presupuesto vigente, gasto inferior al registrado a igual mes de los últimos dos año (2017 y 2018).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400" dirty="0"/>
              <a:t>En cuanto a los programas, el 73,6% del presupuesto vigente, se concentra en el Servicio Nacional de la Mujer y la Equidad de Género (46,2%) y Prevención y Atención de la Violencia contra las Mujeres (27,4%), los que al mes de ENERO alcanzaron niveles de ejecución de 24% y 1,5% respectivamente, calculados respecto al presupuesto vigente.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El programa Prevención y Atención de Violencia contra las Mujeres es el que presentó el menor avance con un 1,5%, mientras que el programa </a:t>
            </a:r>
            <a:r>
              <a:rPr lang="es-CL" sz="1400" dirty="0"/>
              <a:t>Servicio Nacional de la Mujer y la Equidad de Género registró la mayor erogación con un 24%.</a:t>
            </a: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4E7AA20-6367-448F-A59C-B77301EDC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9323" y="635635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49FDB68-633D-4ED5-ADD9-C67EAC277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93" y="1973425"/>
            <a:ext cx="4115833" cy="246368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2D2B5242-11EE-45A7-B909-ECC1DC885C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1775" y="1973425"/>
            <a:ext cx="4115831" cy="2463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71290F1-B5A3-4227-A4BF-51A0D88167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7669853"/>
              </p:ext>
            </p:extLst>
          </p:nvPr>
        </p:nvGraphicFramePr>
        <p:xfrm>
          <a:off x="467544" y="1628800"/>
          <a:ext cx="7848872" cy="39941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651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F7E30FD-1ED3-4177-B725-3D90409AD3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5365612"/>
              </p:ext>
            </p:extLst>
          </p:nvPr>
        </p:nvGraphicFramePr>
        <p:xfrm>
          <a:off x="611560" y="1628800"/>
          <a:ext cx="777686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976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MINISTERIO DE LA MUJER Y EQUIDAD DE GÉNERO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C0849E6-7184-4F64-8232-59B755C46E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850867"/>
              </p:ext>
            </p:extLst>
          </p:nvPr>
        </p:nvGraphicFramePr>
        <p:xfrm>
          <a:off x="628651" y="1822310"/>
          <a:ext cx="7886702" cy="1715164"/>
        </p:xfrm>
        <a:graphic>
          <a:graphicData uri="http://schemas.openxmlformats.org/drawingml/2006/table">
            <a:tbl>
              <a:tblPr/>
              <a:tblGrid>
                <a:gridCol w="331931">
                  <a:extLst>
                    <a:ext uri="{9D8B030D-6E8A-4147-A177-3AD203B41FA5}">
                      <a16:colId xmlns:a16="http://schemas.microsoft.com/office/drawing/2014/main" val="1841615272"/>
                    </a:ext>
                  </a:extLst>
                </a:gridCol>
                <a:gridCol w="2376631">
                  <a:extLst>
                    <a:ext uri="{9D8B030D-6E8A-4147-A177-3AD203B41FA5}">
                      <a16:colId xmlns:a16="http://schemas.microsoft.com/office/drawing/2014/main" val="3498228975"/>
                    </a:ext>
                  </a:extLst>
                </a:gridCol>
                <a:gridCol w="889578">
                  <a:extLst>
                    <a:ext uri="{9D8B030D-6E8A-4147-A177-3AD203B41FA5}">
                      <a16:colId xmlns:a16="http://schemas.microsoft.com/office/drawing/2014/main" val="933898767"/>
                    </a:ext>
                  </a:extLst>
                </a:gridCol>
                <a:gridCol w="889578">
                  <a:extLst>
                    <a:ext uri="{9D8B030D-6E8A-4147-A177-3AD203B41FA5}">
                      <a16:colId xmlns:a16="http://schemas.microsoft.com/office/drawing/2014/main" val="360584183"/>
                    </a:ext>
                  </a:extLst>
                </a:gridCol>
                <a:gridCol w="889578">
                  <a:extLst>
                    <a:ext uri="{9D8B030D-6E8A-4147-A177-3AD203B41FA5}">
                      <a16:colId xmlns:a16="http://schemas.microsoft.com/office/drawing/2014/main" val="4101918111"/>
                    </a:ext>
                  </a:extLst>
                </a:gridCol>
                <a:gridCol w="889578">
                  <a:extLst>
                    <a:ext uri="{9D8B030D-6E8A-4147-A177-3AD203B41FA5}">
                      <a16:colId xmlns:a16="http://schemas.microsoft.com/office/drawing/2014/main" val="1582381858"/>
                    </a:ext>
                  </a:extLst>
                </a:gridCol>
                <a:gridCol w="809914">
                  <a:extLst>
                    <a:ext uri="{9D8B030D-6E8A-4147-A177-3AD203B41FA5}">
                      <a16:colId xmlns:a16="http://schemas.microsoft.com/office/drawing/2014/main" val="1981521922"/>
                    </a:ext>
                  </a:extLst>
                </a:gridCol>
                <a:gridCol w="809914">
                  <a:extLst>
                    <a:ext uri="{9D8B030D-6E8A-4147-A177-3AD203B41FA5}">
                      <a16:colId xmlns:a16="http://schemas.microsoft.com/office/drawing/2014/main" val="1220763434"/>
                    </a:ext>
                  </a:extLst>
                </a:gridCol>
              </a:tblGrid>
              <a:tr h="1693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075087"/>
                  </a:ext>
                </a:extLst>
              </a:tr>
              <a:tr h="5187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19354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56.217.831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56.217.831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7.283.555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045650"/>
                  </a:ext>
                </a:extLst>
              </a:tr>
              <a:tr h="16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15.948.171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15.948.171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1.044.459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449099"/>
                  </a:ext>
                </a:extLst>
              </a:tr>
              <a:tr h="16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4.828.597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4.828.597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884090"/>
                  </a:ext>
                </a:extLst>
              </a:tr>
              <a:tr h="16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34.733.484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34.733.484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6.129.063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096895"/>
                  </a:ext>
                </a:extLst>
              </a:tr>
              <a:tr h="16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704.579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9987310"/>
                  </a:ext>
                </a:extLst>
              </a:tr>
              <a:tr h="169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0960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4969" y="124122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 RESUMEN POR CAPÍTULOS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B81B3B3-9A0D-45CC-827C-CA6DA494DC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895225"/>
              </p:ext>
            </p:extLst>
          </p:nvPr>
        </p:nvGraphicFramePr>
        <p:xfrm>
          <a:off x="628649" y="1767242"/>
          <a:ext cx="7886701" cy="1472066"/>
        </p:xfrm>
        <a:graphic>
          <a:graphicData uri="http://schemas.openxmlformats.org/drawingml/2006/table">
            <a:tbl>
              <a:tblPr/>
              <a:tblGrid>
                <a:gridCol w="297275">
                  <a:extLst>
                    <a:ext uri="{9D8B030D-6E8A-4147-A177-3AD203B41FA5}">
                      <a16:colId xmlns:a16="http://schemas.microsoft.com/office/drawing/2014/main" val="4154153684"/>
                    </a:ext>
                  </a:extLst>
                </a:gridCol>
                <a:gridCol w="297275">
                  <a:extLst>
                    <a:ext uri="{9D8B030D-6E8A-4147-A177-3AD203B41FA5}">
                      <a16:colId xmlns:a16="http://schemas.microsoft.com/office/drawing/2014/main" val="1505438723"/>
                    </a:ext>
                  </a:extLst>
                </a:gridCol>
                <a:gridCol w="2666556">
                  <a:extLst>
                    <a:ext uri="{9D8B030D-6E8A-4147-A177-3AD203B41FA5}">
                      <a16:colId xmlns:a16="http://schemas.microsoft.com/office/drawing/2014/main" val="505471827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944669682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3469534653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3636826178"/>
                    </a:ext>
                  </a:extLst>
                </a:gridCol>
                <a:gridCol w="796696">
                  <a:extLst>
                    <a:ext uri="{9D8B030D-6E8A-4147-A177-3AD203B41FA5}">
                      <a16:colId xmlns:a16="http://schemas.microsoft.com/office/drawing/2014/main" val="3348695573"/>
                    </a:ext>
                  </a:extLst>
                </a:gridCol>
                <a:gridCol w="725351">
                  <a:extLst>
                    <a:ext uri="{9D8B030D-6E8A-4147-A177-3AD203B41FA5}">
                      <a16:colId xmlns:a16="http://schemas.microsoft.com/office/drawing/2014/main" val="3543789532"/>
                    </a:ext>
                  </a:extLst>
                </a:gridCol>
                <a:gridCol w="713460">
                  <a:extLst>
                    <a:ext uri="{9D8B030D-6E8A-4147-A177-3AD203B41FA5}">
                      <a16:colId xmlns:a16="http://schemas.microsoft.com/office/drawing/2014/main" val="889440134"/>
                    </a:ext>
                  </a:extLst>
                </a:gridCol>
              </a:tblGrid>
              <a:tr h="14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282412"/>
                  </a:ext>
                </a:extLst>
              </a:tr>
              <a:tr h="4371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194799"/>
                  </a:ext>
                </a:extLst>
              </a:tr>
              <a:tr h="187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Mujer y la Equidad de Género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384.825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891562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50.121.999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50.121.999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6.976.301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112504"/>
                  </a:ext>
                </a:extLst>
              </a:tr>
              <a:tr h="2230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Mujer y la Equidad de Género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6.323.800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219239"/>
                  </a:ext>
                </a:extLst>
              </a:tr>
              <a:tr h="142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Mujer y Trabajo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8.049.297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417.839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82318"/>
                  </a:ext>
                </a:extLst>
              </a:tr>
              <a:tr h="19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Prevención y Atención de Violencia contra las Mujeres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15.684.256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234.662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838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380257" y="6814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01. PROGRAMA 01:  SUBSECRETARÍA DE LA MUJER Y LA EQUIDAD DE GÉNERO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DCAD934-CD9A-4D5C-A6DB-296B248DAC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690365"/>
              </p:ext>
            </p:extLst>
          </p:nvPr>
        </p:nvGraphicFramePr>
        <p:xfrm>
          <a:off x="628650" y="2003579"/>
          <a:ext cx="7886700" cy="2372891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1267541387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24877809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3474253701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370340292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85644389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49952526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37336061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593254274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1653043667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106404155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351368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23915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7.026.682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18515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4.881.959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4.881.959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330.198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4786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2.019.945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2.019.945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54.627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8650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13114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533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ONG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3762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110.142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110.142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67313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55327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29.493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29.493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478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727598"/>
                  </a:ext>
                </a:extLst>
              </a:tr>
              <a:tr h="257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8318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03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80941" y="6241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27. CAPÍTULO 02. PROGRAMA 01:  SERVICIO NACIONAL DE LA MUJER Y LA EQUIDAD DE GÉNERO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1B713BD-3826-4F35-A085-2D57B709D5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985717"/>
              </p:ext>
            </p:extLst>
          </p:nvPr>
        </p:nvGraphicFramePr>
        <p:xfrm>
          <a:off x="628650" y="1916832"/>
          <a:ext cx="7886700" cy="3198245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44124446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46196727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440432604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468609424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65931996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4293581260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90910838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866257299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88482876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21108242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105528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2191395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26.388.446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6.323.800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66259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10.811.551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10.811.551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703.588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69356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2.265.560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2.265.560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16048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5.564.825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7430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12.715.898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5.564.825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5006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9.257.576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9.257.576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4.628.788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5761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1.872.074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1.872.074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97421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Equidad de Genero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6357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Mujer, Sexualidad y Maternidad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921.324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921.324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6977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Mujer y Participación Política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582.524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582.524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391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594.437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594.437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87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30.591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1560390"/>
                  </a:ext>
                </a:extLst>
              </a:tr>
              <a:tr h="2579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3.639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3.639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153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2.288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62323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235.236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235.236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3352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322.683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322.683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168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41832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0833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2791</TotalTime>
  <Words>1464</Words>
  <Application>Microsoft Office PowerPoint</Application>
  <PresentationFormat>Presentación en pantalla (4:3)</PresentationFormat>
  <Paragraphs>756</Paragraphs>
  <Slides>11</Slides>
  <Notes>3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ENERO DE 2019 PARTIDA 27: MINISTERIO DE LA MUJER Y LA EQUIDAD DE GÉNERO</vt:lpstr>
      <vt:lpstr>EJECUCIÓN ACUMULADA DE GASTOS A ENERO DE 2019  PARTIDA 27 MINISTERIO DE LA MUJER Y EQUIDAD DE GÉNERO</vt:lpstr>
      <vt:lpstr>EJECUCIÓN ACUMULADA DE GASTOS A ENERO DE 2019  PARTIDA 27 MINISTERIO DE LA MUJER Y EQUIDAD DE GÉNERO</vt:lpstr>
      <vt:lpstr>Presentación de PowerPoint</vt:lpstr>
      <vt:lpstr>Presentación de PowerPoint</vt:lpstr>
      <vt:lpstr>EJECUCIÓN ACUMULADA DE GASTOS A ENERO DE 2019  PARTIDA 27 MINISTERIO DE LA MUJER Y EQUIDAD DE GÉNERO</vt:lpstr>
      <vt:lpstr>EJECUCIÓN ACUMULADA DE GASTOS A ENERO DE 2019  PARTIDA 27 RESUMEN POR CAPÍTULOS</vt:lpstr>
      <vt:lpstr>EJECUCIÓN ACUMULADA DE GASTOS A ENERO DE 2019  PARTIDA 27. CAPÍTULO 01. PROGRAMA 01:  SUBSECRETARÍA DE LA MUJER Y LA EQUIDAD DE GÉNERO</vt:lpstr>
      <vt:lpstr>EJECUCIÓN ACUMULADA DE GASTOS A ENERO DE 2019  PARTIDA 27. CAPÍTULO 02. PROGRAMA 01:  SERVICIO NACIONAL DE LA MUJER Y LA EQUIDAD DE GÉNERO</vt:lpstr>
      <vt:lpstr>EJECUCIÓN ACUMULADA DE GASTOS A ENERO DE 2019  PARTIDA 27. CAPÍTULO 02. PROGRAMA 02:  MUJER Y TRABAJO </vt:lpstr>
      <vt:lpstr>EJECUCIÓN ACUMULADA DE GASTOS A ENERO DE 2019  PARTIDA 27. CAPÍTULO 02. PROGRAMA 03:  PREVENCION Y ATENCION DE VIOLENCIA CONTRA LAS MUJERES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206</cp:revision>
  <cp:lastPrinted>2016-10-11T11:56:42Z</cp:lastPrinted>
  <dcterms:created xsi:type="dcterms:W3CDTF">2016-06-23T13:38:47Z</dcterms:created>
  <dcterms:modified xsi:type="dcterms:W3CDTF">2019-06-14T20:08:27Z</dcterms:modified>
</cp:coreProperties>
</file>