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7" r:id="rId5"/>
    <p:sldId id="306" r:id="rId6"/>
    <p:sldId id="308" r:id="rId7"/>
    <p:sldId id="305" r:id="rId8"/>
    <p:sldId id="264" r:id="rId9"/>
    <p:sldId id="263" r:id="rId10"/>
    <p:sldId id="302" r:id="rId11"/>
    <p:sldId id="303" r:id="rId12"/>
    <p:sldId id="299" r:id="rId1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FC-43B5-9452-A5BC97078E08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FC-43B5-9452-A5BC97078E08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</c:f>
              <c:numCache>
                <c:formatCode>0.0%</c:formatCode>
                <c:ptCount val="1"/>
                <c:pt idx="0">
                  <c:v>3.0195850253888556E-2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FC-43B5-9452-A5BC97078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26'!$D$28:$O$28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D6-4EC9-B656-B56AB3CBCA2C}"/>
            </c:ext>
          </c:extLst>
        </c:ser>
        <c:ser>
          <c:idx val="1"/>
          <c:order val="1"/>
          <c:tx>
            <c:strRef>
              <c:f>'Partida 26'!$C$29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26'!$D$29:$O$29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D6-4EC9-B656-B56AB3CBCA2C}"/>
            </c:ext>
          </c:extLst>
        </c:ser>
        <c:ser>
          <c:idx val="2"/>
          <c:order val="2"/>
          <c:tx>
            <c:strRef>
              <c:f>'Partida 26'!$C$30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2.5109855618330196E-3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D6-4EC9-B656-B56AB3CBC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</c:f>
              <c:numCache>
                <c:formatCode>0.0%</c:formatCode>
                <c:ptCount val="1"/>
                <c:pt idx="0">
                  <c:v>3.0195850253888556E-2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D6-4EC9-B656-B56AB3CBC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ENERO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2740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A4A05D-C728-4A65-A6BF-08E7DE186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80046"/>
              </p:ext>
            </p:extLst>
          </p:nvPr>
        </p:nvGraphicFramePr>
        <p:xfrm>
          <a:off x="1043608" y="1825618"/>
          <a:ext cx="7572215" cy="4351353"/>
        </p:xfrm>
        <a:graphic>
          <a:graphicData uri="http://schemas.openxmlformats.org/drawingml/2006/table">
            <a:tbl>
              <a:tblPr/>
              <a:tblGrid>
                <a:gridCol w="644239">
                  <a:extLst>
                    <a:ext uri="{9D8B030D-6E8A-4147-A177-3AD203B41FA5}">
                      <a16:colId xmlns:a16="http://schemas.microsoft.com/office/drawing/2014/main" val="959546274"/>
                    </a:ext>
                  </a:extLst>
                </a:gridCol>
                <a:gridCol w="237984">
                  <a:extLst>
                    <a:ext uri="{9D8B030D-6E8A-4147-A177-3AD203B41FA5}">
                      <a16:colId xmlns:a16="http://schemas.microsoft.com/office/drawing/2014/main" val="2135114795"/>
                    </a:ext>
                  </a:extLst>
                </a:gridCol>
                <a:gridCol w="237984">
                  <a:extLst>
                    <a:ext uri="{9D8B030D-6E8A-4147-A177-3AD203B41FA5}">
                      <a16:colId xmlns:a16="http://schemas.microsoft.com/office/drawing/2014/main" val="1134152622"/>
                    </a:ext>
                  </a:extLst>
                </a:gridCol>
                <a:gridCol w="2711574">
                  <a:extLst>
                    <a:ext uri="{9D8B030D-6E8A-4147-A177-3AD203B41FA5}">
                      <a16:colId xmlns:a16="http://schemas.microsoft.com/office/drawing/2014/main" val="1569124550"/>
                    </a:ext>
                  </a:extLst>
                </a:gridCol>
                <a:gridCol w="644239">
                  <a:extLst>
                    <a:ext uri="{9D8B030D-6E8A-4147-A177-3AD203B41FA5}">
                      <a16:colId xmlns:a16="http://schemas.microsoft.com/office/drawing/2014/main" val="1828759717"/>
                    </a:ext>
                  </a:extLst>
                </a:gridCol>
                <a:gridCol w="644239">
                  <a:extLst>
                    <a:ext uri="{9D8B030D-6E8A-4147-A177-3AD203B41FA5}">
                      <a16:colId xmlns:a16="http://schemas.microsoft.com/office/drawing/2014/main" val="2966558097"/>
                    </a:ext>
                  </a:extLst>
                </a:gridCol>
                <a:gridCol w="644239">
                  <a:extLst>
                    <a:ext uri="{9D8B030D-6E8A-4147-A177-3AD203B41FA5}">
                      <a16:colId xmlns:a16="http://schemas.microsoft.com/office/drawing/2014/main" val="21857958"/>
                    </a:ext>
                  </a:extLst>
                </a:gridCol>
                <a:gridCol w="644239">
                  <a:extLst>
                    <a:ext uri="{9D8B030D-6E8A-4147-A177-3AD203B41FA5}">
                      <a16:colId xmlns:a16="http://schemas.microsoft.com/office/drawing/2014/main" val="15320539"/>
                    </a:ext>
                  </a:extLst>
                </a:gridCol>
                <a:gridCol w="586547">
                  <a:extLst>
                    <a:ext uri="{9D8B030D-6E8A-4147-A177-3AD203B41FA5}">
                      <a16:colId xmlns:a16="http://schemas.microsoft.com/office/drawing/2014/main" val="2568184555"/>
                    </a:ext>
                  </a:extLst>
                </a:gridCol>
                <a:gridCol w="576931">
                  <a:extLst>
                    <a:ext uri="{9D8B030D-6E8A-4147-A177-3AD203B41FA5}">
                      <a16:colId xmlns:a16="http://schemas.microsoft.com/office/drawing/2014/main" val="2202591513"/>
                    </a:ext>
                  </a:extLst>
                </a:gridCol>
              </a:tblGrid>
              <a:tr h="755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357849"/>
                  </a:ext>
                </a:extLst>
              </a:tr>
              <a:tr h="231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94165"/>
                  </a:ext>
                </a:extLst>
              </a:tr>
              <a:tr h="992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3.586.684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8184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1.554.579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18867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90.915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31996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71681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96282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1.938.745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96493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1.849.085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30123"/>
                  </a:ext>
                </a:extLst>
              </a:tr>
              <a:tr h="165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278.471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7860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2988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8289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952.492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971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844132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42133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6537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81597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9886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044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8839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275.558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04303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284.265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53192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44258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89.660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6164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51.404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34132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44452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95131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4488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1993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0384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70554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1724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72999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70543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80955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5092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395872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7008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5683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34085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2806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9265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784245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7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802" y="6304235"/>
            <a:ext cx="79544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2019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A33EFE-F829-4EB9-9191-ED66B130F106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9916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974721043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81537789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560743232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02862857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3383318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63446091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57119402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430067544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4051362349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275498988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8031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4978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79192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2580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0385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6086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3285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9925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7010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4988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02716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2936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3519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0253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63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/>
            <a:endParaRPr lang="es-MX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200" dirty="0">
                <a:solidFill>
                  <a:prstClr val="black"/>
                </a:solidFill>
              </a:rPr>
              <a:t>Para el año 2019, el Ministerio del Deporte cuenta con un presupuesto aprobado de $132.282 millones, 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es-CL" sz="1200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200" dirty="0">
                <a:solidFill>
                  <a:prstClr val="black"/>
                </a:solidFill>
              </a:rPr>
              <a:t>Su distribución por Subtítulos considera: un </a:t>
            </a:r>
            <a:r>
              <a:rPr lang="es-CL" sz="1200" b="1" dirty="0">
                <a:solidFill>
                  <a:prstClr val="black"/>
                </a:solidFill>
              </a:rPr>
              <a:t>57% para Transferencias Corrientes</a:t>
            </a:r>
            <a:r>
              <a:rPr lang="es-CL" sz="1200" dirty="0">
                <a:solidFill>
                  <a:prstClr val="black"/>
                </a:solidFill>
              </a:rPr>
              <a:t>, 20% en Gastos en Personal, 11% Transferencias de Capital y 7% Iniciativas de Inversión. 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es-CL" sz="1200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MX" sz="1200" dirty="0">
                <a:solidFill>
                  <a:prstClr val="black"/>
                </a:solidFill>
              </a:rPr>
              <a:t>En cuanto a los Servicios, los recursos  se destinan en un </a:t>
            </a:r>
            <a:r>
              <a:rPr lang="es-MX" sz="1200" b="1" dirty="0">
                <a:solidFill>
                  <a:prstClr val="black"/>
                </a:solidFill>
              </a:rPr>
              <a:t>90% al Instituto Nacional del Deporte (IND)</a:t>
            </a:r>
            <a:r>
              <a:rPr lang="es-MX" sz="1200" dirty="0">
                <a:solidFill>
                  <a:prstClr val="black"/>
                </a:solidFill>
              </a:rPr>
              <a:t>, 5,9% a Secretaría del Deporte y 3,7% a Fondo del Fomento Deportivo (FFD).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F6B159-0EF5-4663-81D0-2E00D1433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429000"/>
            <a:ext cx="3467375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343A0F5-45C4-4F7F-ABEF-6FEDAA93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429000"/>
            <a:ext cx="4104456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</a:rPr>
              <a:t>Inversiones:</a:t>
            </a:r>
            <a:r>
              <a:rPr lang="es-CL" sz="1100" dirty="0">
                <a:solidFill>
                  <a:prstClr val="black"/>
                </a:solidFill>
              </a:rPr>
              <a:t>  Proyectos de Infraestructura (Iniciativas de Inversión + Transferencias de Capital).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Total 2019  $24.361 millones, (reducción de 18,2% respecto de 2018).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Proyectos de Infraestructura inversiones en recintos deportivos de propiedad fiscal y no fiscales (municipales y otros):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CFB6FA-D1E9-4FF5-9987-01D878054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363293"/>
              </p:ext>
            </p:extLst>
          </p:nvPr>
        </p:nvGraphicFramePr>
        <p:xfrm>
          <a:off x="2267744" y="2924944"/>
          <a:ext cx="3695700" cy="3006090"/>
        </p:xfrm>
        <a:graphic>
          <a:graphicData uri="http://schemas.openxmlformats.org/drawingml/2006/table">
            <a:tbl>
              <a:tblPr/>
              <a:tblGrid>
                <a:gridCol w="2845530">
                  <a:extLst>
                    <a:ext uri="{9D8B030D-6E8A-4147-A177-3AD203B41FA5}">
                      <a16:colId xmlns:a16="http://schemas.microsoft.com/office/drawing/2014/main" val="895895065"/>
                    </a:ext>
                  </a:extLst>
                </a:gridCol>
                <a:gridCol w="850170">
                  <a:extLst>
                    <a:ext uri="{9D8B030D-6E8A-4147-A177-3AD203B41FA5}">
                      <a16:colId xmlns:a16="http://schemas.microsoft.com/office/drawing/2014/main" val="35927284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31 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9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ade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1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312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548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36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909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06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534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88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 29 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31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532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608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194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1584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13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52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65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02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100" dirty="0">
                <a:solidFill>
                  <a:prstClr val="black"/>
                </a:solidFill>
              </a:rPr>
              <a:t>El presupuesto 2019 implicó un incremento de 6,4% respecto de 2018. </a:t>
            </a:r>
          </a:p>
          <a:p>
            <a:pPr lvl="0" algn="just"/>
            <a:endParaRPr lang="es-CL" sz="1100" dirty="0">
              <a:solidFill>
                <a:prstClr val="black"/>
              </a:solidFill>
            </a:endParaRPr>
          </a:p>
          <a:p>
            <a:pPr lvl="0" algn="just"/>
            <a:r>
              <a:rPr lang="es-CL" sz="1100" dirty="0">
                <a:solidFill>
                  <a:prstClr val="black"/>
                </a:solidFill>
              </a:rPr>
              <a:t>Dicho crecimiento está relacionado a: los juegos Panamericanos y  </a:t>
            </a:r>
            <a:r>
              <a:rPr lang="es-CL" sz="1100" dirty="0" err="1">
                <a:solidFill>
                  <a:prstClr val="black"/>
                </a:solidFill>
              </a:rPr>
              <a:t>Parapanamericanos</a:t>
            </a:r>
            <a:r>
              <a:rPr lang="es-CL" sz="1100" dirty="0">
                <a:solidFill>
                  <a:prstClr val="black"/>
                </a:solidFill>
              </a:rPr>
              <a:t> 2023, los juegos Binacionales, el Rally Dakar y 2 nuevos centros de Elige Vivir Sano. </a:t>
            </a:r>
          </a:p>
          <a:p>
            <a:pPr lvl="0" algn="just"/>
            <a:endParaRPr lang="es-CL" sz="1100" dirty="0">
              <a:solidFill>
                <a:prstClr val="black"/>
              </a:solidFill>
            </a:endParaRPr>
          </a:p>
          <a:p>
            <a:pPr lvl="0" algn="just"/>
            <a:r>
              <a:rPr lang="es-CL" sz="1100" dirty="0">
                <a:solidFill>
                  <a:prstClr val="black"/>
                </a:solidFill>
              </a:rPr>
              <a:t>Dado que el 90% del Presupuesto está en </a:t>
            </a:r>
            <a:r>
              <a:rPr lang="es-CL" sz="1100" b="1" dirty="0">
                <a:solidFill>
                  <a:prstClr val="black"/>
                </a:solidFill>
              </a:rPr>
              <a:t>Transferencias corrientes del IND</a:t>
            </a:r>
            <a:r>
              <a:rPr lang="es-CL" sz="1100" dirty="0">
                <a:solidFill>
                  <a:prstClr val="black"/>
                </a:solidFill>
              </a:rPr>
              <a:t>, a continuación se detalla las principales transferencias: </a:t>
            </a:r>
          </a:p>
          <a:p>
            <a:pPr lvl="0" algn="just"/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>
                <a:solidFill>
                  <a:prstClr val="black"/>
                </a:solidFill>
              </a:rPr>
              <a:t>Fortalecimiento del Deporte de Rendimiento Convencional y Paralímpico</a:t>
            </a:r>
            <a:r>
              <a:rPr lang="es-CL" sz="1100" dirty="0">
                <a:solidFill>
                  <a:prstClr val="black"/>
                </a:solidFill>
              </a:rPr>
              <a:t>: $20.040 millones, para el deporte de alto rendimiento nacional en grandes eventos deportivos olímpicos. Plan Piloto Detección de Talentos Regiones del Bío </a:t>
            </a:r>
            <a:r>
              <a:rPr lang="es-CL" sz="1100" dirty="0" err="1">
                <a:solidFill>
                  <a:prstClr val="black"/>
                </a:solidFill>
              </a:rPr>
              <a:t>Bío</a:t>
            </a:r>
            <a:r>
              <a:rPr lang="es-CL" sz="1100" dirty="0">
                <a:solidFill>
                  <a:prstClr val="black"/>
                </a:solidFill>
              </a:rPr>
              <a:t>, Coquimbo y de Aysén); Rally Dakar ($1.314 millones), Grandes eventos ($515 millones) ATP Tour $319 millones, PGA Tour $41 millones, Vuelta </a:t>
            </a:r>
            <a:r>
              <a:rPr lang="es-CL" sz="1100" dirty="0" err="1">
                <a:solidFill>
                  <a:prstClr val="black"/>
                </a:solidFill>
              </a:rPr>
              <a:t>Ciclistica</a:t>
            </a:r>
            <a:r>
              <a:rPr lang="es-CL" sz="1100" dirty="0">
                <a:solidFill>
                  <a:prstClr val="black"/>
                </a:solidFill>
              </a:rPr>
              <a:t> $154 millones.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Sistema Nacional de Competencias Deportivas </a:t>
            </a:r>
            <a:r>
              <a:rPr lang="es-CL" sz="1100" dirty="0"/>
              <a:t>($12.590 millones). </a:t>
            </a:r>
            <a:r>
              <a:rPr lang="es-CL" sz="1100" dirty="0">
                <a:solidFill>
                  <a:prstClr val="black"/>
                </a:solidFill>
              </a:rPr>
              <a:t>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Gestión de Recintos Deportivos: </a:t>
            </a:r>
            <a:r>
              <a:rPr lang="es-CL" sz="1100" dirty="0"/>
              <a:t>Nuevo programa con $7.988 millones para a) Operación Centro Deportivos Integrales de Caldera, San Ramón, Lo Espejo, Punta Arenas, Independencia, Mariquina y Graneros;  b) Centros de Alto Rendimiento de los deportistas de elite (3.300 deportistas); c) Recintos en movimiento: mantención del Parque Peñalolén, Polideportivo Renato Raggio en Valparaíso y el Polideportivo Rufino Bernedo de Temuco. d) Estadio Nacional y; e) Otros Recintos Deportivos.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b="1" dirty="0"/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Juegos Panamericanos y Parapanamericanos2023</a:t>
            </a:r>
            <a:r>
              <a:rPr lang="es-CL" sz="1100" dirty="0"/>
              <a:t>: $5.021 millones.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Deporte Participación Público</a:t>
            </a:r>
            <a:r>
              <a:rPr lang="es-CL" sz="1100" dirty="0"/>
              <a:t>: $8.325 millones. 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Crecer en Movimiento</a:t>
            </a:r>
            <a:r>
              <a:rPr lang="es-CL" sz="1100" dirty="0"/>
              <a:t>: $7.209 millones. ex Escuelas Deportivas Integrales, se reformula el programa incorporando el nivel de enseñanza media. Su objetivo es mejorar la condición física de los beneficiarios a través de juegos, deporte escolar y una estructura articulada. Durante el año 2019, este programa proyecta beneficiar a 221.397 niñas, niños y adolescentes.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361950" lvl="0" algn="just"/>
            <a:endParaRPr lang="es-C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676C24-F0DE-4B77-B26C-9932C2A77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738"/>
            <a:ext cx="8229600" cy="472542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En el mes de enero de 2019, la ejecución de la Partida fue de $</a:t>
            </a:r>
            <a:r>
              <a:rPr lang="es-CL" sz="1100" b="1" dirty="0">
                <a:solidFill>
                  <a:prstClr val="black"/>
                </a:solidFill>
              </a:rPr>
              <a:t>3.994 millones</a:t>
            </a:r>
            <a:r>
              <a:rPr lang="es-CL" sz="1100" dirty="0">
                <a:solidFill>
                  <a:prstClr val="black"/>
                </a:solidFill>
              </a:rPr>
              <a:t>, equivalente a un 3% respecto del presupuesto vigente. Esta ejecución es similar a la ejecución del mes mismo mes del año anterior (2,8%). 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Del comportamiento del gasto mensual de años anteriores del Ministerio, se observa que normalmente inicia el año con una ejecución entre el 2% y 3%, para luego acelerar en el segundo semestre y terminar en diciembre ejecutando en torno al 18%. 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5760D5-E8B1-4D9F-81CC-8AE2A398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DADB35D-B172-4CC2-925C-70DA48B8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E6A414D2-3672-4B04-864D-935A1A9D99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328750"/>
              </p:ext>
            </p:extLst>
          </p:nvPr>
        </p:nvGraphicFramePr>
        <p:xfrm>
          <a:off x="1547664" y="3212976"/>
          <a:ext cx="5544616" cy="2913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059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4211" y="5373216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7A86A63-3F2C-4231-9671-F390E6196613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734469"/>
          <a:ext cx="7543798" cy="2533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1564780749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409540155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8757821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33746351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60691520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536875420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89025641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83419068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2721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8914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5396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1.862.810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98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27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618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206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2679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713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297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522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7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5157192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0FAEF0D-8823-4C70-988C-7007E5B04C3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354477"/>
          <a:ext cx="7886699" cy="1293634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2130275639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1433040167"/>
                    </a:ext>
                  </a:extLst>
                </a:gridCol>
                <a:gridCol w="2508642">
                  <a:extLst>
                    <a:ext uri="{9D8B030D-6E8A-4147-A177-3AD203B41FA5}">
                      <a16:colId xmlns:a16="http://schemas.microsoft.com/office/drawing/2014/main" val="387307906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09507034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25767832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133234530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499019997"/>
                    </a:ext>
                  </a:extLst>
                </a:gridCol>
                <a:gridCol w="682396">
                  <a:extLst>
                    <a:ext uri="{9D8B030D-6E8A-4147-A177-3AD203B41FA5}">
                      <a16:colId xmlns:a16="http://schemas.microsoft.com/office/drawing/2014/main" val="959966036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286152858"/>
                    </a:ext>
                  </a:extLst>
                </a:gridCol>
              </a:tblGrid>
              <a:tr h="14274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216456"/>
                  </a:ext>
                </a:extLst>
              </a:tr>
              <a:tr h="43715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944853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588321"/>
                  </a:ext>
                </a:extLst>
              </a:tr>
              <a:tr h="22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3.601.867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27116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394336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163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523" y="5517232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980D4C2-4DA8-4A21-9B17-5F54F8F448D7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9916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79907969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20018338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78387163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27313056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39577896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4987483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2703752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7222789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947788467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874273955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378748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60845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01949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82939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7884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28381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8640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79002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6856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68440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77148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3473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29562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053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123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2188</Words>
  <Application>Microsoft Office PowerPoint</Application>
  <PresentationFormat>Presentación en pantalla (4:3)</PresentationFormat>
  <Paragraphs>981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ENERO 2019 PARTIDA 26: MINISTERIO DEL DEPORTE</vt:lpstr>
      <vt:lpstr>EJECUCIÓN ACUMULADA DE GASTOS A ENERO 2019  PARTIDA 26 MINISTERIO DEL DEPORTE</vt:lpstr>
      <vt:lpstr>EJECUCIÓN ACUMULADA DE GASTOS A ENERO 2019  PARTIDA 26 MINISTERIO DEL DEPORTE</vt:lpstr>
      <vt:lpstr>EJECUCIÓN ACUMULADA DE GASTOS A ENERO 2019  PARTIDA 26 MINISTERIO DEL DEPORTE</vt:lpstr>
      <vt:lpstr>EJECUCIÓN ACUMULADA DE GASTOS A ENERO 2019  PARTIDA 26 MINISTERIO DEL DEPORTE</vt:lpstr>
      <vt:lpstr>COMPORTAMIENTO DE LA EJCUCIÓN ACUMULADA DE GASTOS A ENERO 2019  PARTIDA 26 MINISTERIO DEL DEPORTE</vt:lpstr>
      <vt:lpstr>EJECUCIÓN ACUMULADA DE GASTOS A ENERO 2019  PARTIDA 26 MINISTERIO DEL DEPORTE</vt:lpstr>
      <vt:lpstr>EJECUCIÓN ACUMULADA DE GASTOS A ENERO 2019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241</cp:revision>
  <cp:lastPrinted>2016-07-14T20:27:16Z</cp:lastPrinted>
  <dcterms:created xsi:type="dcterms:W3CDTF">2016-06-23T13:38:47Z</dcterms:created>
  <dcterms:modified xsi:type="dcterms:W3CDTF">2019-05-31T20:43:27Z</dcterms:modified>
</cp:coreProperties>
</file>