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14"/>
  </p:notesMasterIdLst>
  <p:handoutMasterIdLst>
    <p:handoutMasterId r:id="rId15"/>
  </p:handoutMasterIdLst>
  <p:sldIdLst>
    <p:sldId id="256" r:id="rId3"/>
    <p:sldId id="298" r:id="rId4"/>
    <p:sldId id="307" r:id="rId5"/>
    <p:sldId id="305" r:id="rId6"/>
    <p:sldId id="304" r:id="rId7"/>
    <p:sldId id="306" r:id="rId8"/>
    <p:sldId id="264" r:id="rId9"/>
    <p:sldId id="263" r:id="rId10"/>
    <p:sldId id="302" r:id="rId11"/>
    <p:sldId id="303" r:id="rId12"/>
    <p:sldId id="299" r:id="rId13"/>
  </p:sldIdLst>
  <p:sldSz cx="9144000" cy="6858000" type="screen4x3"/>
  <p:notesSz cx="7010400" cy="9236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0" d="100"/>
          <a:sy n="120" d="100"/>
        </p:scale>
        <p:origin x="1344" y="102"/>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09"/>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Mensual 2017 - 2018 - 2019</a:t>
            </a:r>
          </a:p>
        </c:rich>
      </c:tx>
      <c:overlay val="0"/>
    </c:title>
    <c:autoTitleDeleted val="0"/>
    <c:plotArea>
      <c:layout>
        <c:manualLayout>
          <c:layoutTarget val="inner"/>
          <c:xMode val="edge"/>
          <c:yMode val="edge"/>
          <c:x val="3.326935380678183E-2"/>
          <c:y val="0.14252099737532806"/>
          <c:w val="0.9436980166346769"/>
          <c:h val="0.63158366141732281"/>
        </c:manualLayout>
      </c:layout>
      <c:barChart>
        <c:barDir val="col"/>
        <c:grouping val="clustered"/>
        <c:varyColors val="0"/>
        <c:ser>
          <c:idx val="0"/>
          <c:order val="0"/>
          <c:tx>
            <c:strRef>
              <c:f>'Partida 25'!$C$32</c:f>
              <c:strCache>
                <c:ptCount val="1"/>
                <c:pt idx="0">
                  <c:v>% Ejecución Ppto. Vigente 2017</c:v>
                </c:pt>
              </c:strCache>
            </c:strRef>
          </c:tx>
          <c:spPr>
            <a:solidFill>
              <a:srgbClr val="9BBB59"/>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25'!$D$32:$O$32</c:f>
              <c:numCache>
                <c:formatCode>0.0%</c:formatCode>
                <c:ptCount val="12"/>
                <c:pt idx="0">
                  <c:v>5.8000000000000003E-2</c:v>
                </c:pt>
                <c:pt idx="1">
                  <c:v>5.2999999999999999E-2</c:v>
                </c:pt>
                <c:pt idx="2">
                  <c:v>7.9000000000000001E-2</c:v>
                </c:pt>
                <c:pt idx="3">
                  <c:v>7.0999999999999994E-2</c:v>
                </c:pt>
                <c:pt idx="4">
                  <c:v>7.2999999999999995E-2</c:v>
                </c:pt>
                <c:pt idx="5">
                  <c:v>8.5999999999999993E-2</c:v>
                </c:pt>
                <c:pt idx="6">
                  <c:v>7.3999999999999996E-2</c:v>
                </c:pt>
                <c:pt idx="7">
                  <c:v>9.1999999999999998E-2</c:v>
                </c:pt>
                <c:pt idx="8">
                  <c:v>9.9000000000000005E-2</c:v>
                </c:pt>
                <c:pt idx="9">
                  <c:v>7.1999999999999995E-2</c:v>
                </c:pt>
                <c:pt idx="10">
                  <c:v>8.6999999999999994E-2</c:v>
                </c:pt>
                <c:pt idx="11">
                  <c:v>0.17</c:v>
                </c:pt>
              </c:numCache>
            </c:numRef>
          </c:val>
          <c:extLst>
            <c:ext xmlns:c16="http://schemas.microsoft.com/office/drawing/2014/chart" uri="{C3380CC4-5D6E-409C-BE32-E72D297353CC}">
              <c16:uniqueId val="{00000000-6FD9-4AC2-BACD-9D05AAE2AA4E}"/>
            </c:ext>
          </c:extLst>
        </c:ser>
        <c:ser>
          <c:idx val="1"/>
          <c:order val="1"/>
          <c:tx>
            <c:strRef>
              <c:f>'Partida 25'!$C$33</c:f>
              <c:strCache>
                <c:ptCount val="1"/>
                <c:pt idx="0">
                  <c:v>% Ejecución Ppto. Vigente 2018</c:v>
                </c:pt>
              </c:strCache>
            </c:strRef>
          </c:tx>
          <c:spPr>
            <a:solidFill>
              <a:srgbClr val="0070C0"/>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25'!$D$33:$O$33</c:f>
              <c:numCache>
                <c:formatCode>0.0%</c:formatCode>
                <c:ptCount val="12"/>
                <c:pt idx="0">
                  <c:v>5.3999999999999999E-2</c:v>
                </c:pt>
                <c:pt idx="1">
                  <c:v>5.1999999999999998E-2</c:v>
                </c:pt>
                <c:pt idx="2">
                  <c:v>8.7999999999999995E-2</c:v>
                </c:pt>
                <c:pt idx="3">
                  <c:v>7.1999999999999995E-2</c:v>
                </c:pt>
                <c:pt idx="4">
                  <c:v>6.6000000000000003E-2</c:v>
                </c:pt>
                <c:pt idx="5">
                  <c:v>0.08</c:v>
                </c:pt>
                <c:pt idx="6">
                  <c:v>6.4000000000000001E-2</c:v>
                </c:pt>
                <c:pt idx="7">
                  <c:v>7.4999999999999997E-2</c:v>
                </c:pt>
                <c:pt idx="8">
                  <c:v>9.2999999999999999E-2</c:v>
                </c:pt>
                <c:pt idx="9">
                  <c:v>8.1000000000000003E-2</c:v>
                </c:pt>
                <c:pt idx="10">
                  <c:v>8.5000000000000006E-2</c:v>
                </c:pt>
                <c:pt idx="11">
                  <c:v>0.187</c:v>
                </c:pt>
              </c:numCache>
            </c:numRef>
          </c:val>
          <c:extLst>
            <c:ext xmlns:c16="http://schemas.microsoft.com/office/drawing/2014/chart" uri="{C3380CC4-5D6E-409C-BE32-E72D297353CC}">
              <c16:uniqueId val="{00000001-6FD9-4AC2-BACD-9D05AAE2AA4E}"/>
            </c:ext>
          </c:extLst>
        </c:ser>
        <c:ser>
          <c:idx val="2"/>
          <c:order val="2"/>
          <c:tx>
            <c:strRef>
              <c:f>'Partida 25'!$C$34</c:f>
              <c:strCache>
                <c:ptCount val="1"/>
                <c:pt idx="0">
                  <c:v>% Ejecución Ppto. Vigente 2019</c:v>
                </c:pt>
              </c:strCache>
            </c:strRef>
          </c:tx>
          <c:spPr>
            <a:solidFill>
              <a:srgbClr val="C0504D"/>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25'!$D$34</c:f>
              <c:numCache>
                <c:formatCode>0.0%</c:formatCode>
                <c:ptCount val="1"/>
                <c:pt idx="0">
                  <c:v>5.3696579100964793E-2</c:v>
                </c:pt>
              </c:numCache>
            </c:numRef>
          </c:val>
          <c:extLst>
            <c:ext xmlns:c16="http://schemas.microsoft.com/office/drawing/2014/chart" uri="{C3380CC4-5D6E-409C-BE32-E72D297353CC}">
              <c16:uniqueId val="{00000002-6FD9-4AC2-BACD-9D05AAE2AA4E}"/>
            </c:ext>
          </c:extLst>
        </c:ser>
        <c:dLbls>
          <c:showLegendKey val="0"/>
          <c:showVal val="0"/>
          <c:showCatName val="0"/>
          <c:showSerName val="0"/>
          <c:showPercent val="0"/>
          <c:showBubbleSize val="0"/>
        </c:dLbls>
        <c:gapWidth val="150"/>
        <c:overlap val="-49"/>
        <c:axId val="129076608"/>
        <c:axId val="129090688"/>
      </c:barChart>
      <c:catAx>
        <c:axId val="129076608"/>
        <c:scaling>
          <c:orientation val="minMax"/>
        </c:scaling>
        <c:delete val="0"/>
        <c:axPos val="b"/>
        <c:numFmt formatCode="General" sourceLinked="1"/>
        <c:majorTickMark val="none"/>
        <c:minorTickMark val="none"/>
        <c:tickLblPos val="nextTo"/>
        <c:txPr>
          <a:bodyPr rot="-2160000" vert="horz" anchor="ctr" anchorCtr="0"/>
          <a:lstStyle/>
          <a:p>
            <a:pPr>
              <a:defRPr sz="800" b="0" i="0" u="none" strike="noStrike" baseline="0">
                <a:solidFill>
                  <a:srgbClr val="000000"/>
                </a:solidFill>
                <a:latin typeface="Calibri"/>
                <a:ea typeface="Calibri"/>
                <a:cs typeface="Calibri"/>
              </a:defRPr>
            </a:pPr>
            <a:endParaRPr lang="es-CL"/>
          </a:p>
        </c:txPr>
        <c:crossAx val="129090688"/>
        <c:crosses val="autoZero"/>
        <c:auto val="0"/>
        <c:lblAlgn val="ctr"/>
        <c:lblOffset val="100"/>
        <c:noMultiLvlLbl val="0"/>
      </c:catAx>
      <c:valAx>
        <c:axId val="129090688"/>
        <c:scaling>
          <c:orientation val="minMax"/>
        </c:scaling>
        <c:delete val="0"/>
        <c:axPos val="l"/>
        <c:numFmt formatCode="0.0%" sourceLinked="1"/>
        <c:majorTickMark val="out"/>
        <c:minorTickMark val="none"/>
        <c:tickLblPos val="nextTo"/>
        <c:txPr>
          <a:bodyPr/>
          <a:lstStyle/>
          <a:p>
            <a:pPr>
              <a:defRPr sz="800"/>
            </a:pPr>
            <a:endParaRPr lang="es-CL"/>
          </a:p>
        </c:txPr>
        <c:crossAx val="129076608"/>
        <c:crosses val="autoZero"/>
        <c:crossBetween val="between"/>
      </c:valAx>
    </c:plotArea>
    <c:legend>
      <c:legendPos val="b"/>
      <c:overlay val="0"/>
      <c:txPr>
        <a:bodyPr/>
        <a:lstStyle/>
        <a:p>
          <a:pPr>
            <a:defRPr sz="800" b="0" i="0" u="none" strike="noStrike" baseline="0">
              <a:solidFill>
                <a:srgbClr val="000000"/>
              </a:solidFill>
              <a:latin typeface="Calibri"/>
              <a:ea typeface="Calibri"/>
              <a:cs typeface="Calibri"/>
            </a:defRPr>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Acumulada 2017 - 2018 - 2019</a:t>
            </a:r>
          </a:p>
        </c:rich>
      </c:tx>
      <c:overlay val="0"/>
    </c:title>
    <c:autoTitleDeleted val="0"/>
    <c:plotArea>
      <c:layout/>
      <c:lineChart>
        <c:grouping val="standard"/>
        <c:varyColors val="0"/>
        <c:ser>
          <c:idx val="0"/>
          <c:order val="0"/>
          <c:tx>
            <c:strRef>
              <c:f>'Partida 25'!$C$28</c:f>
              <c:strCache>
                <c:ptCount val="1"/>
                <c:pt idx="0">
                  <c:v>% Ejecución Ppto. Vigente 2017</c:v>
                </c:pt>
              </c:strCache>
            </c:strRef>
          </c:tx>
          <c:spPr>
            <a:ln>
              <a:solidFill>
                <a:srgbClr val="9BBB59"/>
              </a:solidFill>
            </a:ln>
          </c:spPr>
          <c:marker>
            <c:symbol val="none"/>
          </c:marker>
          <c:cat>
            <c:strRef>
              <c:f>'Partida 25'!$D$27:$O$27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25'!$D$28:$O$28</c:f>
              <c:numCache>
                <c:formatCode>0.0%</c:formatCode>
                <c:ptCount val="12"/>
                <c:pt idx="0">
                  <c:v>5.8000000000000003E-2</c:v>
                </c:pt>
                <c:pt idx="1">
                  <c:v>0.11</c:v>
                </c:pt>
                <c:pt idx="2">
                  <c:v>0.189</c:v>
                </c:pt>
                <c:pt idx="3">
                  <c:v>0.25900000000000001</c:v>
                </c:pt>
                <c:pt idx="4">
                  <c:v>0.33200000000000002</c:v>
                </c:pt>
                <c:pt idx="5">
                  <c:v>0.41599999999999998</c:v>
                </c:pt>
                <c:pt idx="6">
                  <c:v>0.49</c:v>
                </c:pt>
                <c:pt idx="7">
                  <c:v>0.56499999999999995</c:v>
                </c:pt>
                <c:pt idx="8">
                  <c:v>0.66400000000000003</c:v>
                </c:pt>
                <c:pt idx="9">
                  <c:v>0.73599999999999999</c:v>
                </c:pt>
                <c:pt idx="10">
                  <c:v>0.82299999999999995</c:v>
                </c:pt>
                <c:pt idx="11">
                  <c:v>0.99199999999999999</c:v>
                </c:pt>
              </c:numCache>
            </c:numRef>
          </c:val>
          <c:smooth val="0"/>
          <c:extLst>
            <c:ext xmlns:c16="http://schemas.microsoft.com/office/drawing/2014/chart" uri="{C3380CC4-5D6E-409C-BE32-E72D297353CC}">
              <c16:uniqueId val="{00000000-1516-4719-B55B-71BD7F364390}"/>
            </c:ext>
          </c:extLst>
        </c:ser>
        <c:ser>
          <c:idx val="1"/>
          <c:order val="1"/>
          <c:tx>
            <c:strRef>
              <c:f>'Partida 25'!$C$29</c:f>
              <c:strCache>
                <c:ptCount val="1"/>
                <c:pt idx="0">
                  <c:v>% Ejecución Ppto. Vigente 2018</c:v>
                </c:pt>
              </c:strCache>
            </c:strRef>
          </c:tx>
          <c:spPr>
            <a:ln>
              <a:solidFill>
                <a:srgbClr val="0070C0"/>
              </a:solidFill>
            </a:ln>
          </c:spPr>
          <c:marker>
            <c:symbol val="none"/>
          </c:marker>
          <c:cat>
            <c:strRef>
              <c:f>'Partida 25'!$D$27:$O$27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25'!$D$29:$O$29</c:f>
              <c:numCache>
                <c:formatCode>0.0%</c:formatCode>
                <c:ptCount val="12"/>
                <c:pt idx="0">
                  <c:v>5.3999999999999999E-2</c:v>
                </c:pt>
                <c:pt idx="1">
                  <c:v>0.106</c:v>
                </c:pt>
                <c:pt idx="2">
                  <c:v>0.193</c:v>
                </c:pt>
                <c:pt idx="3">
                  <c:v>0.26500000000000001</c:v>
                </c:pt>
                <c:pt idx="4">
                  <c:v>0.33100000000000002</c:v>
                </c:pt>
                <c:pt idx="5">
                  <c:v>0.41099999999999998</c:v>
                </c:pt>
                <c:pt idx="6">
                  <c:v>0.48799999999999999</c:v>
                </c:pt>
                <c:pt idx="7">
                  <c:v>0.56499999999999995</c:v>
                </c:pt>
                <c:pt idx="8">
                  <c:v>0.65800000000000003</c:v>
                </c:pt>
                <c:pt idx="9">
                  <c:v>0.73799999999999999</c:v>
                </c:pt>
                <c:pt idx="10">
                  <c:v>0.82199999999999995</c:v>
                </c:pt>
                <c:pt idx="11">
                  <c:v>0.98199999999999998</c:v>
                </c:pt>
              </c:numCache>
            </c:numRef>
          </c:val>
          <c:smooth val="0"/>
          <c:extLst>
            <c:ext xmlns:c16="http://schemas.microsoft.com/office/drawing/2014/chart" uri="{C3380CC4-5D6E-409C-BE32-E72D297353CC}">
              <c16:uniqueId val="{00000001-1516-4719-B55B-71BD7F364390}"/>
            </c:ext>
          </c:extLst>
        </c:ser>
        <c:ser>
          <c:idx val="2"/>
          <c:order val="2"/>
          <c:tx>
            <c:strRef>
              <c:f>'Partida 25'!$C$30</c:f>
              <c:strCache>
                <c:ptCount val="1"/>
                <c:pt idx="0">
                  <c:v>% Ejecución Ppto. Vigente 2019</c:v>
                </c:pt>
              </c:strCache>
            </c:strRef>
          </c:tx>
          <c:spPr>
            <a:ln>
              <a:solidFill>
                <a:srgbClr val="C00000"/>
              </a:solidFill>
            </a:ln>
          </c:spPr>
          <c:marker>
            <c:symbol val="none"/>
          </c:marker>
          <c:dLbls>
            <c:spPr>
              <a:noFill/>
              <a:ln>
                <a:noFill/>
              </a:ln>
              <a:effectLst/>
            </c:spPr>
            <c:txPr>
              <a:bodyPr/>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25'!$D$30</c:f>
              <c:numCache>
                <c:formatCode>0.0%</c:formatCode>
                <c:ptCount val="1"/>
                <c:pt idx="0">
                  <c:v>5.3696579100964793E-2</c:v>
                </c:pt>
              </c:numCache>
            </c:numRef>
          </c:val>
          <c:smooth val="0"/>
          <c:extLst>
            <c:ext xmlns:c16="http://schemas.microsoft.com/office/drawing/2014/chart" uri="{C3380CC4-5D6E-409C-BE32-E72D297353CC}">
              <c16:uniqueId val="{00000002-1516-4719-B55B-71BD7F364390}"/>
            </c:ext>
          </c:extLst>
        </c:ser>
        <c:dLbls>
          <c:showLegendKey val="0"/>
          <c:showVal val="0"/>
          <c:showCatName val="0"/>
          <c:showSerName val="0"/>
          <c:showPercent val="0"/>
          <c:showBubbleSize val="0"/>
        </c:dLbls>
        <c:smooth val="0"/>
        <c:axId val="129140992"/>
        <c:axId val="129146880"/>
      </c:lineChart>
      <c:catAx>
        <c:axId val="129140992"/>
        <c:scaling>
          <c:orientation val="minMax"/>
        </c:scaling>
        <c:delete val="0"/>
        <c:axPos val="b"/>
        <c:numFmt formatCode="General" sourceLinked="1"/>
        <c:majorTickMark val="none"/>
        <c:minorTickMark val="none"/>
        <c:tickLblPos val="low"/>
        <c:txPr>
          <a:bodyPr rot="-1620000" vert="horz"/>
          <a:lstStyle/>
          <a:p>
            <a:pPr>
              <a:defRPr sz="800" b="0" i="0" u="none" strike="noStrike" baseline="0">
                <a:ln>
                  <a:noFill/>
                  <a:headEnd type="none"/>
                </a:ln>
                <a:solidFill>
                  <a:srgbClr val="000000">
                    <a:alpha val="90000"/>
                  </a:srgbClr>
                </a:solidFill>
                <a:latin typeface="Calibri"/>
                <a:ea typeface="Calibri"/>
                <a:cs typeface="Calibri"/>
              </a:defRPr>
            </a:pPr>
            <a:endParaRPr lang="es-CL"/>
          </a:p>
        </c:txPr>
        <c:crossAx val="129146880"/>
        <c:crosses val="autoZero"/>
        <c:auto val="1"/>
        <c:lblAlgn val="ctr"/>
        <c:lblOffset val="100"/>
        <c:tickLblSkip val="1"/>
        <c:noMultiLvlLbl val="0"/>
      </c:catAx>
      <c:valAx>
        <c:axId val="129146880"/>
        <c:scaling>
          <c:orientation val="minMax"/>
        </c:scaling>
        <c:delete val="0"/>
        <c:axPos val="l"/>
        <c:majorGridlines/>
        <c:numFmt formatCode="0.0%" sourceLinked="1"/>
        <c:majorTickMark val="none"/>
        <c:minorTickMark val="none"/>
        <c:tickLblPos val="nextTo"/>
        <c:txPr>
          <a:bodyPr rot="0" vert="horz"/>
          <a:lstStyle/>
          <a:p>
            <a:pPr>
              <a:defRPr sz="800" b="0" i="0" u="none" strike="noStrike" baseline="0">
                <a:solidFill>
                  <a:srgbClr val="000000"/>
                </a:solidFill>
                <a:latin typeface="Calibri"/>
                <a:ea typeface="Calibri"/>
                <a:cs typeface="Calibri"/>
              </a:defRPr>
            </a:pPr>
            <a:endParaRPr lang="es-CL"/>
          </a:p>
        </c:txPr>
        <c:crossAx val="129140992"/>
        <c:crosses val="autoZero"/>
        <c:crossBetween val="between"/>
      </c:valAx>
    </c:plotArea>
    <c:legend>
      <c:legendPos val="b"/>
      <c:overlay val="0"/>
      <c:txPr>
        <a:bodyPr/>
        <a:lstStyle/>
        <a:p>
          <a:pPr>
            <a:defRPr sz="800"/>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37840" cy="461804"/>
          </a:xfrm>
          <a:prstGeom prst="rect">
            <a:avLst/>
          </a:prstGeom>
        </p:spPr>
        <p:txBody>
          <a:bodyPr vert="horz" lIns="91759" tIns="45879" rIns="91759" bIns="45879" rtlCol="0"/>
          <a:lstStyle>
            <a:lvl1pPr algn="l">
              <a:defRPr sz="1200"/>
            </a:lvl1pPr>
          </a:lstStyle>
          <a:p>
            <a:endParaRPr lang="es-CL"/>
          </a:p>
        </p:txBody>
      </p:sp>
      <p:sp>
        <p:nvSpPr>
          <p:cNvPr id="3" name="2 Marcador de fecha"/>
          <p:cNvSpPr>
            <a:spLocks noGrp="1"/>
          </p:cNvSpPr>
          <p:nvPr>
            <p:ph type="dt" sz="quarter" idx="1"/>
          </p:nvPr>
        </p:nvSpPr>
        <p:spPr>
          <a:xfrm>
            <a:off x="3970943" y="0"/>
            <a:ext cx="3037840" cy="461804"/>
          </a:xfrm>
          <a:prstGeom prst="rect">
            <a:avLst/>
          </a:prstGeom>
        </p:spPr>
        <p:txBody>
          <a:bodyPr vert="horz" lIns="91759" tIns="45879" rIns="91759" bIns="45879" rtlCol="0"/>
          <a:lstStyle>
            <a:lvl1pPr algn="r">
              <a:defRPr sz="1200"/>
            </a:lvl1pPr>
          </a:lstStyle>
          <a:p>
            <a:fld id="{616FA1BA-8A8E-4023-9C91-FC56F051C6FA}" type="datetimeFigureOut">
              <a:rPr lang="es-CL" smtClean="0"/>
              <a:t>29-04-2019</a:t>
            </a:fld>
            <a:endParaRPr lang="es-CL"/>
          </a:p>
        </p:txBody>
      </p:sp>
      <p:sp>
        <p:nvSpPr>
          <p:cNvPr id="4" name="3 Marcador de pie de página"/>
          <p:cNvSpPr>
            <a:spLocks noGrp="1"/>
          </p:cNvSpPr>
          <p:nvPr>
            <p:ph type="ftr" sz="quarter" idx="2"/>
          </p:nvPr>
        </p:nvSpPr>
        <p:spPr>
          <a:xfrm>
            <a:off x="5" y="8772668"/>
            <a:ext cx="3037840" cy="461804"/>
          </a:xfrm>
          <a:prstGeom prst="rect">
            <a:avLst/>
          </a:prstGeom>
        </p:spPr>
        <p:txBody>
          <a:bodyPr vert="horz" lIns="91759" tIns="45879" rIns="91759" bIns="45879"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3970943" y="8772668"/>
            <a:ext cx="3037840" cy="461804"/>
          </a:xfrm>
          <a:prstGeom prst="rect">
            <a:avLst/>
          </a:prstGeom>
        </p:spPr>
        <p:txBody>
          <a:bodyPr vert="horz" lIns="91759" tIns="45879" rIns="91759" bIns="45879"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37840" cy="461804"/>
          </a:xfrm>
          <a:prstGeom prst="rect">
            <a:avLst/>
          </a:prstGeom>
        </p:spPr>
        <p:txBody>
          <a:bodyPr vert="horz" lIns="91759" tIns="45879" rIns="91759" bIns="45879" rtlCol="0"/>
          <a:lstStyle>
            <a:lvl1pPr algn="l">
              <a:defRPr sz="1200"/>
            </a:lvl1pPr>
          </a:lstStyle>
          <a:p>
            <a:endParaRPr lang="es-CL"/>
          </a:p>
        </p:txBody>
      </p:sp>
      <p:sp>
        <p:nvSpPr>
          <p:cNvPr id="3" name="2 Marcador de fecha"/>
          <p:cNvSpPr>
            <a:spLocks noGrp="1"/>
          </p:cNvSpPr>
          <p:nvPr>
            <p:ph type="dt" idx="1"/>
          </p:nvPr>
        </p:nvSpPr>
        <p:spPr>
          <a:xfrm>
            <a:off x="3970943" y="0"/>
            <a:ext cx="3037840" cy="461804"/>
          </a:xfrm>
          <a:prstGeom prst="rect">
            <a:avLst/>
          </a:prstGeom>
        </p:spPr>
        <p:txBody>
          <a:bodyPr vert="horz" lIns="91759" tIns="45879" rIns="91759" bIns="45879" rtlCol="0"/>
          <a:lstStyle>
            <a:lvl1pPr algn="r">
              <a:defRPr sz="1200"/>
            </a:lvl1pPr>
          </a:lstStyle>
          <a:p>
            <a:fld id="{E2B5B10E-871D-42A9-AFA9-7078BA467708}" type="datetimeFigureOut">
              <a:rPr lang="es-CL" smtClean="0"/>
              <a:t>29-04-2019</a:t>
            </a:fld>
            <a:endParaRPr lang="es-CL"/>
          </a:p>
        </p:txBody>
      </p:sp>
      <p:sp>
        <p:nvSpPr>
          <p:cNvPr id="4" name="3 Marcador de imagen de diapositiva"/>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759" tIns="45879" rIns="91759" bIns="45879" rtlCol="0" anchor="ctr"/>
          <a:lstStyle/>
          <a:p>
            <a:endParaRPr lang="es-CL"/>
          </a:p>
        </p:txBody>
      </p:sp>
      <p:sp>
        <p:nvSpPr>
          <p:cNvPr id="5" name="4 Marcador de notas"/>
          <p:cNvSpPr>
            <a:spLocks noGrp="1"/>
          </p:cNvSpPr>
          <p:nvPr>
            <p:ph type="body" sz="quarter" idx="3"/>
          </p:nvPr>
        </p:nvSpPr>
        <p:spPr>
          <a:xfrm>
            <a:off x="701040" y="4387136"/>
            <a:ext cx="5608320" cy="4156234"/>
          </a:xfrm>
          <a:prstGeom prst="rect">
            <a:avLst/>
          </a:prstGeom>
        </p:spPr>
        <p:txBody>
          <a:bodyPr vert="horz" lIns="91759" tIns="45879" rIns="91759" bIns="45879"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5" y="8772668"/>
            <a:ext cx="3037840" cy="461804"/>
          </a:xfrm>
          <a:prstGeom prst="rect">
            <a:avLst/>
          </a:prstGeom>
        </p:spPr>
        <p:txBody>
          <a:bodyPr vert="horz" lIns="91759" tIns="45879" rIns="91759" bIns="45879"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970943" y="8772668"/>
            <a:ext cx="3037840" cy="461804"/>
          </a:xfrm>
          <a:prstGeom prst="rect">
            <a:avLst/>
          </a:prstGeom>
        </p:spPr>
        <p:txBody>
          <a:bodyPr vert="horz" lIns="91759" tIns="45879" rIns="91759" bIns="45879"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15CC87D2-554F-43C8-B789-DB86F48C67F4}" type="slidenum">
              <a:rPr lang="es-CL" smtClean="0"/>
              <a:t>5</a:t>
            </a:fld>
            <a:endParaRPr lang="es-CL"/>
          </a:p>
        </p:txBody>
      </p:sp>
    </p:spTree>
    <p:extLst>
      <p:ext uri="{BB962C8B-B14F-4D97-AF65-F5344CB8AC3E}">
        <p14:creationId xmlns:p14="http://schemas.microsoft.com/office/powerpoint/2010/main" val="353967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8</a:t>
            </a:fld>
            <a:endParaRPr lang="es-CL"/>
          </a:p>
        </p:txBody>
      </p:sp>
    </p:spTree>
    <p:extLst>
      <p:ext uri="{BB962C8B-B14F-4D97-AF65-F5344CB8AC3E}">
        <p14:creationId xmlns:p14="http://schemas.microsoft.com/office/powerpoint/2010/main" val="291297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15CC87D2-554F-43C8-B789-DB86F48C67F4}" type="slidenum">
              <a:rPr lang="es-CL" smtClean="0"/>
              <a:t>9</a:t>
            </a:fld>
            <a:endParaRPr lang="es-CL"/>
          </a:p>
        </p:txBody>
      </p:sp>
    </p:spTree>
    <p:extLst>
      <p:ext uri="{BB962C8B-B14F-4D97-AF65-F5344CB8AC3E}">
        <p14:creationId xmlns:p14="http://schemas.microsoft.com/office/powerpoint/2010/main" val="835399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29-04-2019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29-04-2019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29-04-2019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29-04-2019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29-04-2019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29-04-2019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29-04-2019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29-04-2019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29-04-2019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29-04-2019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29-04-2019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29-04-2019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29-04-2019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29-04-2019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29-04-2019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29-04-2019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29-04-2019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29-04-2019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29-04-2019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29-04-2019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29-04-2019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29-04-2019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29-04-2019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91"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a:extLst/>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29-04-2019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pic>
        <p:nvPicPr>
          <p:cNvPr id="2247" name="Picture 199"/>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508104" y="44624"/>
            <a:ext cx="36703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6529"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latin typeface="+mn-lt"/>
              </a:rPr>
              <a:t>EJECUCIÓN ACUMULADA DE GASTOS PRESUPUESTARIOS</a:t>
            </a:r>
            <a:br>
              <a:rPr lang="es-CL" sz="2000" b="1" dirty="0">
                <a:latin typeface="+mn-lt"/>
              </a:rPr>
            </a:br>
            <a:r>
              <a:rPr lang="es-CL" sz="2000" b="1" dirty="0">
                <a:latin typeface="+mn-lt"/>
              </a:rPr>
              <a:t>ENERO 2019</a:t>
            </a:r>
            <a:br>
              <a:rPr lang="es-CL" sz="2000" b="1" dirty="0">
                <a:latin typeface="+mn-lt"/>
              </a:rPr>
            </a:br>
            <a:r>
              <a:rPr lang="es-CL" sz="2000" b="1" dirty="0">
                <a:latin typeface="+mn-lt"/>
              </a:rPr>
              <a:t>PARTIDA 25:</a:t>
            </a:r>
            <a:br>
              <a:rPr lang="es-CL" sz="2000" b="1" dirty="0">
                <a:latin typeface="+mn-lt"/>
              </a:rPr>
            </a:br>
            <a:r>
              <a:rPr lang="es-CL" sz="2000" b="1" dirty="0">
                <a:latin typeface="+mn-lt"/>
              </a:rPr>
              <a:t>MINISTERIO DE MEDIO AMBIENTE</a:t>
            </a:r>
          </a:p>
        </p:txBody>
      </p:sp>
      <p:sp>
        <p:nvSpPr>
          <p:cNvPr id="7" name="6 CuadroTexto"/>
          <p:cNvSpPr txBox="1"/>
          <p:nvPr/>
        </p:nvSpPr>
        <p:spPr>
          <a:xfrm>
            <a:off x="3923928" y="5661248"/>
            <a:ext cx="4536504" cy="276999"/>
          </a:xfrm>
          <a:prstGeom prst="rect">
            <a:avLst/>
          </a:prstGeom>
          <a:noFill/>
        </p:spPr>
        <p:txBody>
          <a:bodyPr wrap="square" rtlCol="0">
            <a:spAutoFit/>
          </a:bodyPr>
          <a:lstStyle/>
          <a:p>
            <a:pPr algn="r"/>
            <a:r>
              <a:rPr lang="es-CL" sz="1200" dirty="0"/>
              <a:t>Valparaíso, marzo 2019</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7336" name="Picture 16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548680"/>
            <a:ext cx="4219602"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5282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54761" y="5885216"/>
            <a:ext cx="7545752"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7" name="1 Título"/>
          <p:cNvSpPr txBox="1">
            <a:spLocks/>
          </p:cNvSpPr>
          <p:nvPr/>
        </p:nvSpPr>
        <p:spPr>
          <a:xfrm>
            <a:off x="580298" y="764704"/>
            <a:ext cx="786024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a:t>
            </a:r>
            <a:r>
              <a:rPr lang="es-CL" sz="1600" b="1" dirty="0">
                <a:solidFill>
                  <a:schemeClr val="tx1"/>
                </a:solidFill>
                <a:ea typeface="Verdana" pitchFamily="34" charset="0"/>
                <a:cs typeface="Verdana" pitchFamily="34" charset="0"/>
              </a:rPr>
              <a:t>. CAPÍTULO 02. PROGRAMA 01:  SERVICIO DE EVALUACIÓN AMBIENTAL  </a:t>
            </a:r>
          </a:p>
        </p:txBody>
      </p:sp>
      <p:sp>
        <p:nvSpPr>
          <p:cNvPr id="8" name="1 Título"/>
          <p:cNvSpPr txBox="1">
            <a:spLocks/>
          </p:cNvSpPr>
          <p:nvPr/>
        </p:nvSpPr>
        <p:spPr>
          <a:xfrm>
            <a:off x="525504" y="1653975"/>
            <a:ext cx="7860248" cy="20240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A7AC15EC-FA5C-4EB0-AD7F-FD56F31848B8}"/>
              </a:ext>
            </a:extLst>
          </p:cNvPr>
          <p:cNvGraphicFramePr>
            <a:graphicFrameLocks noGrp="1"/>
          </p:cNvGraphicFramePr>
          <p:nvPr/>
        </p:nvGraphicFramePr>
        <p:xfrm>
          <a:off x="628650" y="2609369"/>
          <a:ext cx="7886700" cy="2783849"/>
        </p:xfrm>
        <a:graphic>
          <a:graphicData uri="http://schemas.openxmlformats.org/drawingml/2006/table">
            <a:tbl>
              <a:tblPr/>
              <a:tblGrid>
                <a:gridCol w="724096">
                  <a:extLst>
                    <a:ext uri="{9D8B030D-6E8A-4147-A177-3AD203B41FA5}">
                      <a16:colId xmlns:a16="http://schemas.microsoft.com/office/drawing/2014/main" val="399259896"/>
                    </a:ext>
                  </a:extLst>
                </a:gridCol>
                <a:gridCol w="267483">
                  <a:extLst>
                    <a:ext uri="{9D8B030D-6E8A-4147-A177-3AD203B41FA5}">
                      <a16:colId xmlns:a16="http://schemas.microsoft.com/office/drawing/2014/main" val="620830628"/>
                    </a:ext>
                  </a:extLst>
                </a:gridCol>
                <a:gridCol w="267483">
                  <a:extLst>
                    <a:ext uri="{9D8B030D-6E8A-4147-A177-3AD203B41FA5}">
                      <a16:colId xmlns:a16="http://schemas.microsoft.com/office/drawing/2014/main" val="3144739837"/>
                    </a:ext>
                  </a:extLst>
                </a:gridCol>
                <a:gridCol w="2423559">
                  <a:extLst>
                    <a:ext uri="{9D8B030D-6E8A-4147-A177-3AD203B41FA5}">
                      <a16:colId xmlns:a16="http://schemas.microsoft.com/office/drawing/2014/main" val="2720596826"/>
                    </a:ext>
                  </a:extLst>
                </a:gridCol>
                <a:gridCol w="724096">
                  <a:extLst>
                    <a:ext uri="{9D8B030D-6E8A-4147-A177-3AD203B41FA5}">
                      <a16:colId xmlns:a16="http://schemas.microsoft.com/office/drawing/2014/main" val="2441789715"/>
                    </a:ext>
                  </a:extLst>
                </a:gridCol>
                <a:gridCol w="724096">
                  <a:extLst>
                    <a:ext uri="{9D8B030D-6E8A-4147-A177-3AD203B41FA5}">
                      <a16:colId xmlns:a16="http://schemas.microsoft.com/office/drawing/2014/main" val="4021548665"/>
                    </a:ext>
                  </a:extLst>
                </a:gridCol>
                <a:gridCol w="724096">
                  <a:extLst>
                    <a:ext uri="{9D8B030D-6E8A-4147-A177-3AD203B41FA5}">
                      <a16:colId xmlns:a16="http://schemas.microsoft.com/office/drawing/2014/main" val="3044253468"/>
                    </a:ext>
                  </a:extLst>
                </a:gridCol>
                <a:gridCol w="724096">
                  <a:extLst>
                    <a:ext uri="{9D8B030D-6E8A-4147-A177-3AD203B41FA5}">
                      <a16:colId xmlns:a16="http://schemas.microsoft.com/office/drawing/2014/main" val="2361628719"/>
                    </a:ext>
                  </a:extLst>
                </a:gridCol>
                <a:gridCol w="659251">
                  <a:extLst>
                    <a:ext uri="{9D8B030D-6E8A-4147-A177-3AD203B41FA5}">
                      <a16:colId xmlns:a16="http://schemas.microsoft.com/office/drawing/2014/main" val="1915870075"/>
                    </a:ext>
                  </a:extLst>
                </a:gridCol>
                <a:gridCol w="648444">
                  <a:extLst>
                    <a:ext uri="{9D8B030D-6E8A-4147-A177-3AD203B41FA5}">
                      <a16:colId xmlns:a16="http://schemas.microsoft.com/office/drawing/2014/main" val="2161814416"/>
                    </a:ext>
                  </a:extLst>
                </a:gridCol>
              </a:tblGrid>
              <a:tr h="137559">
                <a:tc rowSpan="2" gridSpan="4">
                  <a:txBody>
                    <a:bodyPr/>
                    <a:lstStyle/>
                    <a:p>
                      <a:pPr algn="ctr" fontAlgn="ctr"/>
                      <a:r>
                        <a:rPr lang="es-CL" sz="800" b="1" i="0" u="none" strike="noStrike">
                          <a:solidFill>
                            <a:srgbClr val="FFFFFF"/>
                          </a:solidFill>
                          <a:effectLst/>
                          <a:latin typeface="Calibri" panose="020F0502020204030204" pitchFamily="34" charset="0"/>
                        </a:rPr>
                        <a:t>Subtítulo</a:t>
                      </a:r>
                    </a:p>
                  </a:txBody>
                  <a:tcPr marL="8597" marR="8597" marT="8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459810912"/>
                  </a:ext>
                </a:extLst>
              </a:tr>
              <a:tr h="421274">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597" marR="8597" marT="8597"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70540434"/>
                  </a:ext>
                </a:extLst>
              </a:tr>
              <a:tr h="180546">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14.660.758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14.660.758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1.048.076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7,1%</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7,1%</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22582207"/>
                  </a:ext>
                </a:extLst>
              </a:tr>
              <a:tr h="137559">
                <a:tc>
                  <a:txBody>
                    <a:bodyPr/>
                    <a:lstStyle/>
                    <a:p>
                      <a:pPr algn="ctr" fontAlgn="ctr"/>
                      <a:r>
                        <a:rPr lang="es-CL" sz="800" b="1" i="0" u="none" strike="noStrike">
                          <a:solidFill>
                            <a:srgbClr val="000000"/>
                          </a:solidFill>
                          <a:effectLst/>
                          <a:latin typeface="Calibri" panose="020F0502020204030204" pitchFamily="34" charset="0"/>
                        </a:rPr>
                        <a:t>21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10.262.691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10.262.691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712.252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6,9%</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6,9%</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07088951"/>
                  </a:ext>
                </a:extLst>
              </a:tr>
              <a:tr h="137559">
                <a:tc>
                  <a:txBody>
                    <a:bodyPr/>
                    <a:lstStyle/>
                    <a:p>
                      <a:pPr algn="ctr" fontAlgn="ctr"/>
                      <a:r>
                        <a:rPr lang="es-CL" sz="800" b="1" i="0" u="none" strike="noStrike">
                          <a:solidFill>
                            <a:srgbClr val="000000"/>
                          </a:solidFill>
                          <a:effectLst/>
                          <a:latin typeface="Calibri" panose="020F0502020204030204" pitchFamily="34" charset="0"/>
                        </a:rPr>
                        <a:t>22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2.105.636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2.105.636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62.369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0614727"/>
                  </a:ext>
                </a:extLst>
              </a:tr>
              <a:tr h="137559">
                <a:tc>
                  <a:txBody>
                    <a:bodyPr/>
                    <a:lstStyle/>
                    <a:p>
                      <a:pPr algn="ctr" fontAlgn="ctr"/>
                      <a:r>
                        <a:rPr lang="es-CL" sz="800" b="1" i="0" u="none" strike="noStrike">
                          <a:solidFill>
                            <a:srgbClr val="000000"/>
                          </a:solidFill>
                          <a:effectLst/>
                          <a:latin typeface="Calibri" panose="020F0502020204030204" pitchFamily="34" charset="0"/>
                        </a:rPr>
                        <a:t>24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1.941.304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1.941.304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53.151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24152252"/>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1.941.304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1.941.304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53.151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33359295"/>
                  </a:ext>
                </a:extLst>
              </a:tr>
              <a:tr h="256203">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Administración de Procesos de Evaluación de Impacto Ambiental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1.231.521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1.231.521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44.157</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95400781"/>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Administración Sistema SEIA Electrónico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709.783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709.783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8.994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17429075"/>
                  </a:ext>
                </a:extLst>
              </a:tr>
              <a:tr h="137559">
                <a:tc>
                  <a:txBody>
                    <a:bodyPr/>
                    <a:lstStyle/>
                    <a:p>
                      <a:pPr algn="ctr" fontAlgn="ctr"/>
                      <a:r>
                        <a:rPr lang="es-CL" sz="800" b="1" i="0" u="none" strike="noStrike">
                          <a:solidFill>
                            <a:srgbClr val="000000"/>
                          </a:solidFill>
                          <a:effectLst/>
                          <a:latin typeface="Calibri" panose="020F0502020204030204" pitchFamily="34" charset="0"/>
                        </a:rPr>
                        <a:t>29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350.127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350.127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12334379"/>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35.020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35.020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0161697"/>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7.725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7.725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59940385"/>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10.070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10.070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14866531"/>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119.769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119.769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14515782"/>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177.543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177.543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40660858"/>
                  </a:ext>
                </a:extLst>
              </a:tr>
              <a:tr h="137559">
                <a:tc>
                  <a:txBody>
                    <a:bodyPr/>
                    <a:lstStyle/>
                    <a:p>
                      <a:pPr algn="ctr" fontAlgn="ctr"/>
                      <a:r>
                        <a:rPr lang="es-CL" sz="800" b="1" i="0" u="none" strike="noStrike">
                          <a:solidFill>
                            <a:srgbClr val="000000"/>
                          </a:solidFill>
                          <a:effectLst/>
                          <a:latin typeface="Calibri" panose="020F0502020204030204" pitchFamily="34" charset="0"/>
                        </a:rPr>
                        <a:t>34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1.000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220.304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22030,4%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22030,4%</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96764376"/>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220.304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22030,4%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22030,4%</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550742645"/>
                  </a:ext>
                </a:extLst>
              </a:tr>
            </a:tbl>
          </a:graphicData>
        </a:graphic>
      </p:graphicFrame>
    </p:spTree>
    <p:extLst>
      <p:ext uri="{BB962C8B-B14F-4D97-AF65-F5344CB8AC3E}">
        <p14:creationId xmlns:p14="http://schemas.microsoft.com/office/powerpoint/2010/main" val="4196751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90106" y="5800846"/>
            <a:ext cx="7848872"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7" name="1 Título"/>
          <p:cNvSpPr txBox="1">
            <a:spLocks/>
          </p:cNvSpPr>
          <p:nvPr/>
        </p:nvSpPr>
        <p:spPr>
          <a:xfrm>
            <a:off x="590872" y="829312"/>
            <a:ext cx="7869560"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ENERO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a:t>
            </a:r>
            <a:r>
              <a:rPr lang="es-CL" sz="1600" b="1" dirty="0">
                <a:solidFill>
                  <a:schemeClr val="tx1"/>
                </a:solidFill>
                <a:ea typeface="Verdana" pitchFamily="34" charset="0"/>
                <a:cs typeface="Verdana" pitchFamily="34" charset="0"/>
              </a:rPr>
              <a:t> CAPÍTULO 03. PROGRAMA 01: SUPERINTENDENCIA DEL MEDIO AMBIENTE  </a:t>
            </a:r>
          </a:p>
        </p:txBody>
      </p:sp>
      <p:sp>
        <p:nvSpPr>
          <p:cNvPr id="8" name="1 Título"/>
          <p:cNvSpPr txBox="1">
            <a:spLocks/>
          </p:cNvSpPr>
          <p:nvPr/>
        </p:nvSpPr>
        <p:spPr>
          <a:xfrm>
            <a:off x="518864" y="1661035"/>
            <a:ext cx="786956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de 2019</a:t>
            </a:r>
          </a:p>
        </p:txBody>
      </p:sp>
      <p:graphicFrame>
        <p:nvGraphicFramePr>
          <p:cNvPr id="2" name="Tabla 1">
            <a:extLst>
              <a:ext uri="{FF2B5EF4-FFF2-40B4-BE49-F238E27FC236}">
                <a16:creationId xmlns:a16="http://schemas.microsoft.com/office/drawing/2014/main" id="{778C146E-7717-4942-8145-F6DB166E6C5D}"/>
              </a:ext>
            </a:extLst>
          </p:cNvPr>
          <p:cNvGraphicFramePr>
            <a:graphicFrameLocks noGrp="1"/>
          </p:cNvGraphicFramePr>
          <p:nvPr/>
        </p:nvGraphicFramePr>
        <p:xfrm>
          <a:off x="628650" y="2599912"/>
          <a:ext cx="7886700" cy="2802764"/>
        </p:xfrm>
        <a:graphic>
          <a:graphicData uri="http://schemas.openxmlformats.org/drawingml/2006/table">
            <a:tbl>
              <a:tblPr/>
              <a:tblGrid>
                <a:gridCol w="724096">
                  <a:extLst>
                    <a:ext uri="{9D8B030D-6E8A-4147-A177-3AD203B41FA5}">
                      <a16:colId xmlns:a16="http://schemas.microsoft.com/office/drawing/2014/main" val="2488055014"/>
                    </a:ext>
                  </a:extLst>
                </a:gridCol>
                <a:gridCol w="267483">
                  <a:extLst>
                    <a:ext uri="{9D8B030D-6E8A-4147-A177-3AD203B41FA5}">
                      <a16:colId xmlns:a16="http://schemas.microsoft.com/office/drawing/2014/main" val="1996303669"/>
                    </a:ext>
                  </a:extLst>
                </a:gridCol>
                <a:gridCol w="267483">
                  <a:extLst>
                    <a:ext uri="{9D8B030D-6E8A-4147-A177-3AD203B41FA5}">
                      <a16:colId xmlns:a16="http://schemas.microsoft.com/office/drawing/2014/main" val="228143772"/>
                    </a:ext>
                  </a:extLst>
                </a:gridCol>
                <a:gridCol w="2423559">
                  <a:extLst>
                    <a:ext uri="{9D8B030D-6E8A-4147-A177-3AD203B41FA5}">
                      <a16:colId xmlns:a16="http://schemas.microsoft.com/office/drawing/2014/main" val="4076598105"/>
                    </a:ext>
                  </a:extLst>
                </a:gridCol>
                <a:gridCol w="724096">
                  <a:extLst>
                    <a:ext uri="{9D8B030D-6E8A-4147-A177-3AD203B41FA5}">
                      <a16:colId xmlns:a16="http://schemas.microsoft.com/office/drawing/2014/main" val="2640641705"/>
                    </a:ext>
                  </a:extLst>
                </a:gridCol>
                <a:gridCol w="724096">
                  <a:extLst>
                    <a:ext uri="{9D8B030D-6E8A-4147-A177-3AD203B41FA5}">
                      <a16:colId xmlns:a16="http://schemas.microsoft.com/office/drawing/2014/main" val="3826478977"/>
                    </a:ext>
                  </a:extLst>
                </a:gridCol>
                <a:gridCol w="724096">
                  <a:extLst>
                    <a:ext uri="{9D8B030D-6E8A-4147-A177-3AD203B41FA5}">
                      <a16:colId xmlns:a16="http://schemas.microsoft.com/office/drawing/2014/main" val="349047987"/>
                    </a:ext>
                  </a:extLst>
                </a:gridCol>
                <a:gridCol w="724096">
                  <a:extLst>
                    <a:ext uri="{9D8B030D-6E8A-4147-A177-3AD203B41FA5}">
                      <a16:colId xmlns:a16="http://schemas.microsoft.com/office/drawing/2014/main" val="2924940750"/>
                    </a:ext>
                  </a:extLst>
                </a:gridCol>
                <a:gridCol w="659251">
                  <a:extLst>
                    <a:ext uri="{9D8B030D-6E8A-4147-A177-3AD203B41FA5}">
                      <a16:colId xmlns:a16="http://schemas.microsoft.com/office/drawing/2014/main" val="3793314330"/>
                    </a:ext>
                  </a:extLst>
                </a:gridCol>
                <a:gridCol w="648444">
                  <a:extLst>
                    <a:ext uri="{9D8B030D-6E8A-4147-A177-3AD203B41FA5}">
                      <a16:colId xmlns:a16="http://schemas.microsoft.com/office/drawing/2014/main" val="3789093765"/>
                    </a:ext>
                  </a:extLst>
                </a:gridCol>
              </a:tblGrid>
              <a:tr h="137559">
                <a:tc rowSpan="2" gridSpan="4">
                  <a:txBody>
                    <a:bodyPr/>
                    <a:lstStyle/>
                    <a:p>
                      <a:pPr algn="ctr" fontAlgn="ctr"/>
                      <a:r>
                        <a:rPr lang="es-CL" sz="800" b="1" i="0" u="none" strike="noStrike">
                          <a:solidFill>
                            <a:srgbClr val="FFFFFF"/>
                          </a:solidFill>
                          <a:effectLst/>
                          <a:latin typeface="Calibri" panose="020F0502020204030204" pitchFamily="34" charset="0"/>
                        </a:rPr>
                        <a:t>Subtítulo</a:t>
                      </a:r>
                    </a:p>
                  </a:txBody>
                  <a:tcPr marL="8597" marR="8597" marT="8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149274126"/>
                  </a:ext>
                </a:extLst>
              </a:tr>
              <a:tr h="421274">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597" marR="8597" marT="8597"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446307333"/>
                  </a:ext>
                </a:extLst>
              </a:tr>
              <a:tr h="180546">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11.188.796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11.188.796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827.125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7,4%</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7,4%</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56508552"/>
                  </a:ext>
                </a:extLst>
              </a:tr>
              <a:tr h="137559">
                <a:tc>
                  <a:txBody>
                    <a:bodyPr/>
                    <a:lstStyle/>
                    <a:p>
                      <a:pPr algn="ctr" fontAlgn="ctr"/>
                      <a:r>
                        <a:rPr lang="es-CL" sz="800" b="1" i="0" u="none" strike="noStrike">
                          <a:solidFill>
                            <a:srgbClr val="000000"/>
                          </a:solidFill>
                          <a:effectLst/>
                          <a:latin typeface="Calibri" panose="020F0502020204030204" pitchFamily="34" charset="0"/>
                        </a:rPr>
                        <a:t>21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8.067.738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8.067.738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579.274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7,2%</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7,2%</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83091301"/>
                  </a:ext>
                </a:extLst>
              </a:tr>
              <a:tr h="137559">
                <a:tc>
                  <a:txBody>
                    <a:bodyPr/>
                    <a:lstStyle/>
                    <a:p>
                      <a:pPr algn="ctr" fontAlgn="ctr"/>
                      <a:r>
                        <a:rPr lang="es-CL" sz="800" b="1" i="0" u="none" strike="noStrike">
                          <a:solidFill>
                            <a:srgbClr val="000000"/>
                          </a:solidFill>
                          <a:effectLst/>
                          <a:latin typeface="Calibri" panose="020F0502020204030204" pitchFamily="34" charset="0"/>
                        </a:rPr>
                        <a:t>22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1.994.349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1.994.349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63.795</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81735918"/>
                  </a:ext>
                </a:extLst>
              </a:tr>
              <a:tr h="137559">
                <a:tc>
                  <a:txBody>
                    <a:bodyPr/>
                    <a:lstStyle/>
                    <a:p>
                      <a:pPr algn="ctr" fontAlgn="ctr"/>
                      <a:r>
                        <a:rPr lang="es-CL" sz="800" b="1" i="0" u="none" strike="noStrike">
                          <a:solidFill>
                            <a:srgbClr val="000000"/>
                          </a:solidFill>
                          <a:effectLst/>
                          <a:latin typeface="Calibri" panose="020F0502020204030204" pitchFamily="34" charset="0"/>
                        </a:rPr>
                        <a:t>23</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25.264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42197675"/>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Previsionales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25.264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68507816"/>
                  </a:ext>
                </a:extLst>
              </a:tr>
              <a:tr h="137559">
                <a:tc>
                  <a:txBody>
                    <a:bodyPr/>
                    <a:lstStyle/>
                    <a:p>
                      <a:pPr algn="ctr" fontAlgn="ctr"/>
                      <a:r>
                        <a:rPr lang="es-CL" sz="800" b="1" i="0" u="none" strike="noStrike">
                          <a:solidFill>
                            <a:srgbClr val="000000"/>
                          </a:solidFill>
                          <a:effectLst/>
                          <a:latin typeface="Calibri" panose="020F0502020204030204" pitchFamily="34" charset="0"/>
                        </a:rPr>
                        <a:t>24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873.084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873.084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4.808</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0,6%</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41348"/>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873.084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873.084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4.808</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0,6%</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00265605"/>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de Fiscalización Ambiental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873.084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873.084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4.808</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0,6%</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88472349"/>
                  </a:ext>
                </a:extLst>
              </a:tr>
              <a:tr h="137559">
                <a:tc>
                  <a:txBody>
                    <a:bodyPr/>
                    <a:lstStyle/>
                    <a:p>
                      <a:pPr algn="ctr" fontAlgn="ctr"/>
                      <a:r>
                        <a:rPr lang="es-CL" sz="800" b="1" i="0" u="none" strike="noStrike">
                          <a:solidFill>
                            <a:srgbClr val="000000"/>
                          </a:solidFill>
                          <a:effectLst/>
                          <a:latin typeface="Calibri" panose="020F0502020204030204" pitchFamily="34" charset="0"/>
                        </a:rPr>
                        <a:t>29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252.625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252.625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27524316"/>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47.283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47.283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20906707"/>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7.823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7.823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74668446"/>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2.760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2.760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71094784"/>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62.372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62.372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21969067"/>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132.387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132.387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81859666"/>
                  </a:ext>
                </a:extLst>
              </a:tr>
              <a:tr h="137559">
                <a:tc>
                  <a:txBody>
                    <a:bodyPr/>
                    <a:lstStyle/>
                    <a:p>
                      <a:pPr algn="ctr" fontAlgn="ctr"/>
                      <a:r>
                        <a:rPr lang="es-CL" sz="800" b="1" i="0" u="none" strike="noStrike">
                          <a:solidFill>
                            <a:srgbClr val="000000"/>
                          </a:solidFill>
                          <a:effectLst/>
                          <a:latin typeface="Calibri" panose="020F0502020204030204" pitchFamily="34" charset="0"/>
                        </a:rPr>
                        <a:t>34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1.000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153.984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15398,4%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15398,4%</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31305664"/>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153.984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15398,4%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15398,4%</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231550071"/>
                  </a:ext>
                </a:extLst>
              </a:tr>
            </a:tbl>
          </a:graphicData>
        </a:graphic>
      </p:graphicFrame>
    </p:spTree>
    <p:extLst>
      <p:ext uri="{BB962C8B-B14F-4D97-AF65-F5344CB8AC3E}">
        <p14:creationId xmlns:p14="http://schemas.microsoft.com/office/powerpoint/2010/main" val="1619528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ENERO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a:latin typeface="+mn-lt"/>
            </a:endParaRPr>
          </a:p>
        </p:txBody>
      </p:sp>
      <p:sp>
        <p:nvSpPr>
          <p:cNvPr id="7" name="2 Marcador de contenido"/>
          <p:cNvSpPr>
            <a:spLocks noGrp="1"/>
          </p:cNvSpPr>
          <p:nvPr>
            <p:ph idx="1"/>
          </p:nvPr>
        </p:nvSpPr>
        <p:spPr>
          <a:xfrm>
            <a:off x="386224" y="1844824"/>
            <a:ext cx="8229600" cy="4608512"/>
          </a:xfrm>
        </p:spPr>
        <p:txBody>
          <a:bodyPr/>
          <a:lstStyle/>
          <a:p>
            <a:pPr marL="0" lvl="0" indent="0" algn="just">
              <a:spcBef>
                <a:spcPts val="0"/>
              </a:spcBef>
              <a:buNone/>
            </a:pPr>
            <a:r>
              <a:rPr lang="es-MX" sz="1050" b="1" dirty="0">
                <a:solidFill>
                  <a:prstClr val="black"/>
                </a:solidFill>
              </a:rPr>
              <a:t>Principales hallazgos</a:t>
            </a:r>
            <a:endParaRPr lang="es-CL" sz="1050" b="1" dirty="0">
              <a:solidFill>
                <a:prstClr val="black"/>
              </a:solidFill>
            </a:endParaRPr>
          </a:p>
          <a:p>
            <a:pPr marL="285750" lvl="0" indent="-285750" algn="just">
              <a:spcBef>
                <a:spcPts val="0"/>
              </a:spcBef>
            </a:pPr>
            <a:endParaRPr lang="es-CL" sz="1050" dirty="0">
              <a:solidFill>
                <a:prstClr val="black"/>
              </a:solidFill>
            </a:endParaRPr>
          </a:p>
          <a:p>
            <a:pPr lvl="0" algn="just">
              <a:spcBef>
                <a:spcPts val="0"/>
              </a:spcBef>
              <a:buFont typeface="+mj-lt"/>
              <a:buAutoNum type="arabicPeriod"/>
            </a:pPr>
            <a:r>
              <a:rPr lang="es-CL" sz="1050" dirty="0">
                <a:solidFill>
                  <a:prstClr val="black"/>
                </a:solidFill>
              </a:rPr>
              <a:t>El presupuesto 2019 de la Partida asciende a $57.496 millones. En enero la ejecución fue de </a:t>
            </a:r>
            <a:r>
              <a:rPr lang="es-CL" sz="1050" b="1" dirty="0">
                <a:solidFill>
                  <a:prstClr val="black"/>
                </a:solidFill>
              </a:rPr>
              <a:t>$3.087 millones, equivalente a un 5,4%, similar al presentado en el mismo mes del año anterior. </a:t>
            </a:r>
          </a:p>
          <a:p>
            <a:pPr lvl="0" algn="just">
              <a:spcBef>
                <a:spcPts val="0"/>
              </a:spcBef>
              <a:buFont typeface="+mj-lt"/>
              <a:buAutoNum type="arabicPeriod"/>
            </a:pPr>
            <a:endParaRPr lang="es-MX" sz="1050" dirty="0">
              <a:solidFill>
                <a:prstClr val="black"/>
              </a:solidFill>
            </a:endParaRPr>
          </a:p>
          <a:p>
            <a:pPr lvl="0" algn="just">
              <a:spcBef>
                <a:spcPts val="0"/>
              </a:spcBef>
              <a:buFont typeface="+mj-lt"/>
              <a:buAutoNum type="arabicPeriod"/>
            </a:pPr>
            <a:r>
              <a:rPr lang="es-MX" sz="1050" dirty="0">
                <a:solidFill>
                  <a:prstClr val="black"/>
                </a:solidFill>
              </a:rPr>
              <a:t>Este Presupuesto se distribuye, por Subtítulos, en: 60% Gastos en Personal, 20% Bienes y Servicios de Consumo, Transferencias corrientes con 18% y 2% Adquisición de Activos No Financieros. En cuanto a los Programas, el que concentra mayores recursos es la Subsecretaría de Medio Ambiente con $31.647 millones, seguido por el Servicio de Evaluación Ambiental con $14.660  millones, y  la Superintendencia del Medio Ambiente con $11.688 millones.</a:t>
            </a:r>
          </a:p>
          <a:p>
            <a:pPr lvl="0" algn="just">
              <a:spcBef>
                <a:spcPts val="0"/>
              </a:spcBef>
              <a:buFont typeface="+mj-lt"/>
              <a:buAutoNum type="arabicPeriod"/>
            </a:pPr>
            <a:endParaRPr lang="es-MX" sz="1050" dirty="0">
              <a:solidFill>
                <a:prstClr val="black"/>
              </a:solidFill>
            </a:endParaRPr>
          </a:p>
          <a:p>
            <a:pPr lvl="0" algn="just">
              <a:spcBef>
                <a:spcPts val="0"/>
              </a:spcBef>
              <a:buFont typeface="+mj-lt"/>
              <a:buAutoNum type="arabicPeriod"/>
            </a:pPr>
            <a:r>
              <a:rPr lang="es-MX" sz="1050" dirty="0">
                <a:solidFill>
                  <a:prstClr val="black"/>
                </a:solidFill>
              </a:rPr>
              <a:t>Según el informe de contenidos de la ley de presupuestos 2019, publicado por </a:t>
            </a:r>
            <a:r>
              <a:rPr lang="es-MX" sz="1050" dirty="0" err="1">
                <a:solidFill>
                  <a:prstClr val="black"/>
                </a:solidFill>
              </a:rPr>
              <a:t>Dipres</a:t>
            </a:r>
            <a:r>
              <a:rPr lang="es-MX" sz="1050" dirty="0">
                <a:solidFill>
                  <a:prstClr val="black"/>
                </a:solidFill>
              </a:rPr>
              <a:t>, en </a:t>
            </a:r>
            <a:r>
              <a:rPr lang="es-MX" sz="1050" b="1" dirty="0">
                <a:solidFill>
                  <a:prstClr val="black"/>
                </a:solidFill>
              </a:rPr>
              <a:t>Subsecretaría</a:t>
            </a:r>
            <a:r>
              <a:rPr lang="es-MX" sz="1050" dirty="0">
                <a:solidFill>
                  <a:prstClr val="black"/>
                </a:solidFill>
              </a:rPr>
              <a:t> “…</a:t>
            </a:r>
            <a:r>
              <a:rPr lang="es-CL" sz="1050" dirty="0">
                <a:solidFill>
                  <a:prstClr val="black"/>
                </a:solidFill>
              </a:rPr>
              <a:t>se incorporan recursos para gasto en personal adicional de 34 funcionarios, de los cuales 9 corresponden al traspaso de honorarios a contrata por M$51.285 y dotación de 25 nuevas personas, para reforzar la implementación de la Ley de Responsabilidad Extendida del Productor (Ley REP), PDL de Cambio Climático y la Ley de Impuestos Verdes (M$191.938)… Además, …”se financia la consulta indígena a nivel nacional para la elaboración del PDL de Cambio Climático por M$309.000. Se agregan recursos para el Sistema Nacional de Declaración de Residuos (SINADER) y RETC (Registro de Emisiones y Transferencias de Contaminantes) por M$47.895…”</a:t>
            </a:r>
          </a:p>
          <a:p>
            <a:pPr lvl="0" algn="just">
              <a:spcBef>
                <a:spcPts val="0"/>
              </a:spcBef>
              <a:buFont typeface="+mj-lt"/>
              <a:buAutoNum type="arabicPeriod"/>
            </a:pPr>
            <a:endParaRPr lang="es-CL" sz="1050" dirty="0">
              <a:solidFill>
                <a:prstClr val="black"/>
              </a:solidFill>
            </a:endParaRPr>
          </a:p>
          <a:p>
            <a:pPr lvl="0" algn="just">
              <a:spcBef>
                <a:spcPts val="0"/>
              </a:spcBef>
              <a:buFont typeface="+mj-lt"/>
              <a:buAutoNum type="arabicPeriod"/>
            </a:pPr>
            <a:r>
              <a:rPr lang="es-CL" sz="1050" dirty="0">
                <a:solidFill>
                  <a:prstClr val="black"/>
                </a:solidFill>
              </a:rPr>
              <a:t>Para el </a:t>
            </a:r>
            <a:r>
              <a:rPr lang="es-CL" sz="1050" b="1" dirty="0">
                <a:solidFill>
                  <a:prstClr val="black"/>
                </a:solidFill>
              </a:rPr>
              <a:t>Servicio de Evaluación Ambiental</a:t>
            </a:r>
            <a:r>
              <a:rPr lang="es-CL" sz="1050" dirty="0">
                <a:solidFill>
                  <a:prstClr val="black"/>
                </a:solidFill>
              </a:rPr>
              <a:t>,  se considera “…la incorporación de 12 funcionarios, para ello se otorgan recursos para 3 contratas reforzando el personal en las regiones de Valparaíso, RM y O’Higgins, por M$76.685, debido al alto volumen de trabajo en las Direcciones regionales del SEA. Para la oficina en la región de Ñuble, se agrega gasto del Director Regional por M$45.280, y 1 técnico por M$11.927 como apoyo de la Unidad de DAF. Traspaso de 7 honorarios a contrata por M$116.666. Se financia el servicio de comunicaciones de red MPLS (</a:t>
            </a:r>
            <a:r>
              <a:rPr lang="es-CL" sz="1050" dirty="0" err="1">
                <a:solidFill>
                  <a:prstClr val="black"/>
                </a:solidFill>
              </a:rPr>
              <a:t>Multiprotocol</a:t>
            </a:r>
            <a:r>
              <a:rPr lang="es-CL" sz="1050" dirty="0">
                <a:solidFill>
                  <a:prstClr val="black"/>
                </a:solidFill>
              </a:rPr>
              <a:t> </a:t>
            </a:r>
            <a:r>
              <a:rPr lang="es-CL" sz="1050" dirty="0" err="1">
                <a:solidFill>
                  <a:prstClr val="black"/>
                </a:solidFill>
              </a:rPr>
              <a:t>Label</a:t>
            </a:r>
            <a:r>
              <a:rPr lang="es-CL" sz="1050" dirty="0">
                <a:solidFill>
                  <a:prstClr val="black"/>
                </a:solidFill>
              </a:rPr>
              <a:t> </a:t>
            </a:r>
            <a:r>
              <a:rPr lang="es-CL" sz="1050" dirty="0" err="1">
                <a:solidFill>
                  <a:prstClr val="black"/>
                </a:solidFill>
              </a:rPr>
              <a:t>Switching</a:t>
            </a:r>
            <a:r>
              <a:rPr lang="es-CL" sz="1050" dirty="0">
                <a:solidFill>
                  <a:prstClr val="black"/>
                </a:solidFill>
              </a:rPr>
              <a:t>), para el funcionamiento de plataforma tecnológica, ancho de banda de la red MPLS, enlace de datos para la</a:t>
            </a:r>
          </a:p>
          <a:p>
            <a:pPr lvl="0" algn="just">
              <a:spcBef>
                <a:spcPts val="0"/>
              </a:spcBef>
              <a:buFont typeface="+mj-lt"/>
              <a:buAutoNum type="arabicPeriod"/>
            </a:pPr>
            <a:r>
              <a:rPr lang="es-CL" sz="1050" dirty="0">
                <a:solidFill>
                  <a:prstClr val="black"/>
                </a:solidFill>
              </a:rPr>
              <a:t>Dirección Regional del Ñuble, y para el contrato del servicio de operatividad del sistema tecnológico del SEIA por M$91.155.”</a:t>
            </a:r>
          </a:p>
          <a:p>
            <a:pPr lvl="0" algn="just">
              <a:spcBef>
                <a:spcPts val="0"/>
              </a:spcBef>
              <a:buFont typeface="+mj-lt"/>
              <a:buAutoNum type="arabicPeriod"/>
            </a:pPr>
            <a:endParaRPr lang="es-CL" sz="1050" dirty="0">
              <a:solidFill>
                <a:prstClr val="black"/>
              </a:solidFill>
            </a:endParaRPr>
          </a:p>
          <a:p>
            <a:pPr lvl="0" algn="just">
              <a:spcBef>
                <a:spcPts val="0"/>
              </a:spcBef>
              <a:buFont typeface="+mj-lt"/>
              <a:buAutoNum type="arabicPeriod"/>
            </a:pPr>
            <a:r>
              <a:rPr lang="es-CL" sz="1100" dirty="0">
                <a:solidFill>
                  <a:prstClr val="black"/>
                </a:solidFill>
              </a:rPr>
              <a:t>Finalmente, para la </a:t>
            </a:r>
            <a:r>
              <a:rPr lang="es-CL" sz="1100" b="1" dirty="0">
                <a:solidFill>
                  <a:prstClr val="black"/>
                </a:solidFill>
              </a:rPr>
              <a:t>Superintendencia del Medio Ambiente</a:t>
            </a:r>
            <a:r>
              <a:rPr lang="es-CL" sz="1100" dirty="0">
                <a:solidFill>
                  <a:prstClr val="black"/>
                </a:solidFill>
              </a:rPr>
              <a:t>, se informa que: “… se otorgan recursos para gasto en personal adicional de 14 personas, de los cuales corresponden a 6 profesionales destinados para el fortalecimiento de la plataforma tecnológica (proyecto TIC)” Se agrega gasto operacional para las 3 últimas oficinas de la SMA </a:t>
            </a:r>
            <a:r>
              <a:rPr lang="es-CL" sz="1100" dirty="0" err="1">
                <a:solidFill>
                  <a:prstClr val="black"/>
                </a:solidFill>
              </a:rPr>
              <a:t>aperturadas</a:t>
            </a:r>
            <a:r>
              <a:rPr lang="es-CL" sz="1100" dirty="0">
                <a:solidFill>
                  <a:prstClr val="black"/>
                </a:solidFill>
              </a:rPr>
              <a:t> en 2018 en las regiones de Arica y </a:t>
            </a:r>
            <a:r>
              <a:rPr lang="es-CL" sz="1100" dirty="0" err="1">
                <a:solidFill>
                  <a:prstClr val="black"/>
                </a:solidFill>
              </a:rPr>
              <a:t>Paricanota</a:t>
            </a:r>
            <a:r>
              <a:rPr lang="es-CL" sz="1100" dirty="0">
                <a:solidFill>
                  <a:prstClr val="black"/>
                </a:solidFill>
              </a:rPr>
              <a:t>, Araucanía, y Magallanes por M$114.605.</a:t>
            </a:r>
            <a:endParaRPr lang="es-MX" sz="1100" dirty="0">
              <a:solidFill>
                <a:prstClr val="black"/>
              </a:solidFill>
            </a:endParaRPr>
          </a:p>
          <a:p>
            <a:pPr lvl="0" algn="just">
              <a:spcBef>
                <a:spcPts val="0"/>
              </a:spcBef>
              <a:buFont typeface="+mj-lt"/>
              <a:buAutoNum type="arabicPeriod"/>
            </a:pPr>
            <a:endParaRPr lang="es-MX" sz="1400" dirty="0">
              <a:solidFill>
                <a:prstClr val="black"/>
              </a:solidFill>
            </a:endParaRPr>
          </a:p>
          <a:p>
            <a:pPr marL="0" lvl="0" indent="0" algn="just">
              <a:spcBef>
                <a:spcPts val="0"/>
              </a:spcBef>
              <a:buNone/>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CL" sz="1400" dirty="0">
              <a:solidFill>
                <a:prstClr val="black"/>
              </a:solidFill>
            </a:endParaRPr>
          </a:p>
        </p:txBody>
      </p:sp>
    </p:spTree>
    <p:extLst>
      <p:ext uri="{BB962C8B-B14F-4D97-AF65-F5344CB8AC3E}">
        <p14:creationId xmlns:p14="http://schemas.microsoft.com/office/powerpoint/2010/main" val="320506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AD41CC9-49D3-4C78-9451-A104542358DE}"/>
              </a:ext>
            </a:extLst>
          </p:cNvPr>
          <p:cNvSpPr>
            <a:spLocks noGrp="1"/>
          </p:cNvSpPr>
          <p:nvPr>
            <p:ph idx="1"/>
          </p:nvPr>
        </p:nvSpPr>
        <p:spPr/>
        <p:txBody>
          <a:bodyPr/>
          <a:lstStyle/>
          <a:p>
            <a:pPr marL="0" indent="0">
              <a:buNone/>
            </a:pPr>
            <a:r>
              <a:rPr lang="es-CL" sz="1100" dirty="0"/>
              <a:t>En Subsecretaría se observan transferencias destinadas a:</a:t>
            </a:r>
          </a:p>
          <a:p>
            <a:endParaRPr lang="es-CL" sz="1100" dirty="0"/>
          </a:p>
          <a:p>
            <a:pPr algn="just"/>
            <a:r>
              <a:rPr lang="es-CL" sz="1100" b="1" dirty="0"/>
              <a:t>Calefacción Sustentable  $</a:t>
            </a:r>
            <a:r>
              <a:rPr lang="es-CL" sz="1100" dirty="0"/>
              <a:t>4.178 millones para recambio de calefactores a leña con altos niveles de emisión, por otros modernos que cumplan con estándares más eficientes y menos contaminantes. Permitirán beneficiar a 3.460 hogares para el año 2019.</a:t>
            </a:r>
          </a:p>
          <a:p>
            <a:pPr algn="just"/>
            <a:r>
              <a:rPr lang="es-CL" sz="1100" b="1" dirty="0"/>
              <a:t>Fondo de Protección Ambiental   $</a:t>
            </a:r>
            <a:r>
              <a:rPr lang="es-CL" sz="1100" dirty="0"/>
              <a:t>963 millones para Fondo concursable para apoyar iniciativas ciudadanas de protección o reparación ambiental.  Está dirigido a organizaciones de derecho privado sin fines de lucro, comunidades territoriales y funcionales como juntas de vecinos, asociaciones indígenas, ambientales, agrupaciones culturales, entre otras. Su finalidad es fomentar actividades para la protección o reparación del medio ambiente. Se financian 140 proyectos.</a:t>
            </a:r>
          </a:p>
          <a:p>
            <a:pPr algn="just"/>
            <a:r>
              <a:rPr lang="es-CL" sz="1100" b="1" dirty="0"/>
              <a:t>Fondo del Reciclaje</a:t>
            </a:r>
            <a:r>
              <a:rPr lang="es-CL" sz="1100" dirty="0"/>
              <a:t> $739 millones para Fondo destinado a financiar proyectos, programas y acciones para prevenir la generación de residuos y fomentar su reutilización, reciclaje, ejecutados por municipalidades o asociación de estas (345 comunas y 53 asociaciones). Se espera financiar 50 proyectos.</a:t>
            </a:r>
          </a:p>
          <a:p>
            <a:pPr algn="just"/>
            <a:r>
              <a:rPr lang="es-CL" sz="1100" b="1" dirty="0"/>
              <a:t>Estudios Medioambientales </a:t>
            </a:r>
            <a:r>
              <a:rPr lang="es-CL" sz="1100" dirty="0"/>
              <a:t>$2.341 millones para realización de estudios en las áreas de Gestión de Calidad del Aire, Recursos Hídricos, Residuos Sólidos, Pasivos Ambientales, Recursos Naturales, entre otros, y así desarrollar los Planes de descontaminación, las normas de emisión y las normas de calidad. Incluye M$657.624 que financia estudios para elaboración del PDL de cambio climático, Planes de Recuperación, Conservación y Gestión de Especies (RECOGE), humedales y planes de manejo de áreas protegidas, y Ley de </a:t>
            </a:r>
            <a:r>
              <a:rPr lang="es-CL" sz="1100" dirty="0" err="1"/>
              <a:t>polimetales</a:t>
            </a:r>
            <a:r>
              <a:rPr lang="es-CL" sz="1100" dirty="0"/>
              <a:t> de Arica.</a:t>
            </a:r>
          </a:p>
          <a:p>
            <a:pPr algn="just"/>
            <a:r>
              <a:rPr lang="es-CL" sz="1100" b="1" dirty="0"/>
              <a:t>Planes de Descontaminación </a:t>
            </a:r>
            <a:r>
              <a:rPr lang="es-CL" sz="1100" dirty="0"/>
              <a:t>$1.262 millones para Programas que permiten la implementación de medidas para disminuir los niveles de contaminación atmosférica, donde las concentraciones máximas de los contaminantes del aire nocivos para la salud, respecto a material particulado, son MP10, y MP2,5, y episodios críticos en zonas saturadas.</a:t>
            </a:r>
          </a:p>
        </p:txBody>
      </p:sp>
      <p:sp>
        <p:nvSpPr>
          <p:cNvPr id="5" name="Marcador de número de diapositiva 4">
            <a:extLst>
              <a:ext uri="{FF2B5EF4-FFF2-40B4-BE49-F238E27FC236}">
                <a16:creationId xmlns:a16="http://schemas.microsoft.com/office/drawing/2014/main" id="{0C914FE7-085C-4CF8-B58A-1AE4DCA0A2B3}"/>
              </a:ext>
            </a:extLst>
          </p:cNvPr>
          <p:cNvSpPr>
            <a:spLocks noGrp="1"/>
          </p:cNvSpPr>
          <p:nvPr>
            <p:ph type="sldNum" sz="quarter" idx="12"/>
          </p:nvPr>
        </p:nvSpPr>
        <p:spPr/>
        <p:txBody>
          <a:bodyPr/>
          <a:lstStyle/>
          <a:p>
            <a:fld id="{66452F03-F775-4AB4-A3E9-A5A78C748C69}" type="slidenum">
              <a:rPr lang="es-CL" smtClean="0"/>
              <a:t>3</a:t>
            </a:fld>
            <a:endParaRPr lang="es-CL"/>
          </a:p>
        </p:txBody>
      </p:sp>
      <p:sp>
        <p:nvSpPr>
          <p:cNvPr id="6" name="1 Título">
            <a:extLst>
              <a:ext uri="{FF2B5EF4-FFF2-40B4-BE49-F238E27FC236}">
                <a16:creationId xmlns:a16="http://schemas.microsoft.com/office/drawing/2014/main" id="{A34693A6-6889-4718-8F50-CEB127C1682C}"/>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ENERO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Tree>
    <p:extLst>
      <p:ext uri="{BB962C8B-B14F-4D97-AF65-F5344CB8AC3E}">
        <p14:creationId xmlns:p14="http://schemas.microsoft.com/office/powerpoint/2010/main" val="226425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4</a:t>
            </a:fld>
            <a:endParaRPr lang="es-CL"/>
          </a:p>
        </p:txBody>
      </p:sp>
      <p:sp>
        <p:nvSpPr>
          <p:cNvPr id="6"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ENERO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
        <p:nvSpPr>
          <p:cNvPr id="7" name="6 Rectángulo"/>
          <p:cNvSpPr/>
          <p:nvPr/>
        </p:nvSpPr>
        <p:spPr>
          <a:xfrm>
            <a:off x="755576" y="1429363"/>
            <a:ext cx="8064896" cy="3570208"/>
          </a:xfrm>
          <a:prstGeom prst="rect">
            <a:avLst/>
          </a:prstGeom>
        </p:spPr>
        <p:txBody>
          <a:bodyPr wrap="square">
            <a:spAutoFit/>
          </a:bodyPr>
          <a:lstStyle/>
          <a:p>
            <a:pPr algn="just"/>
            <a:endParaRPr lang="es-CL" sz="1600" b="1" dirty="0"/>
          </a:p>
          <a:p>
            <a:pPr algn="just"/>
            <a:endParaRPr lang="es-CL" sz="1400" dirty="0"/>
          </a:p>
          <a:p>
            <a:pPr marL="285750" indent="-285750" algn="just">
              <a:buFont typeface="Arial" pitchFamily="34" charset="0"/>
              <a:buChar char="•"/>
            </a:pPr>
            <a:endParaRPr lang="es-CL"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CL" sz="1400" dirty="0"/>
          </a:p>
          <a:p>
            <a:pPr marL="285750" indent="-285750" algn="just">
              <a:buFont typeface="Arial" pitchFamily="34" charset="0"/>
              <a:buChar char="•"/>
            </a:pPr>
            <a:endParaRPr lang="es-CL" sz="1400" dirty="0"/>
          </a:p>
        </p:txBody>
      </p:sp>
      <p:pic>
        <p:nvPicPr>
          <p:cNvPr id="2" name="Imagen 1">
            <a:extLst>
              <a:ext uri="{FF2B5EF4-FFF2-40B4-BE49-F238E27FC236}">
                <a16:creationId xmlns:a16="http://schemas.microsoft.com/office/drawing/2014/main" id="{B258CD0F-374D-4A9F-8618-1BBAE2F32F10}"/>
              </a:ext>
            </a:extLst>
          </p:cNvPr>
          <p:cNvPicPr>
            <a:picLocks noChangeAspect="1"/>
          </p:cNvPicPr>
          <p:nvPr/>
        </p:nvPicPr>
        <p:blipFill>
          <a:blip r:embed="rId2"/>
          <a:stretch>
            <a:fillRect/>
          </a:stretch>
        </p:blipFill>
        <p:spPr>
          <a:xfrm>
            <a:off x="755575" y="2243940"/>
            <a:ext cx="4032448" cy="2755631"/>
          </a:xfrm>
          <a:prstGeom prst="rect">
            <a:avLst/>
          </a:prstGeom>
        </p:spPr>
      </p:pic>
      <p:pic>
        <p:nvPicPr>
          <p:cNvPr id="3" name="Imagen 2">
            <a:extLst>
              <a:ext uri="{FF2B5EF4-FFF2-40B4-BE49-F238E27FC236}">
                <a16:creationId xmlns:a16="http://schemas.microsoft.com/office/drawing/2014/main" id="{96A7AFD6-7139-46CC-B444-DA92744265F3}"/>
              </a:ext>
            </a:extLst>
          </p:cNvPr>
          <p:cNvPicPr>
            <a:picLocks noChangeAspect="1"/>
          </p:cNvPicPr>
          <p:nvPr/>
        </p:nvPicPr>
        <p:blipFill>
          <a:blip r:embed="rId3"/>
          <a:stretch>
            <a:fillRect/>
          </a:stretch>
        </p:blipFill>
        <p:spPr>
          <a:xfrm>
            <a:off x="4772009" y="2243940"/>
            <a:ext cx="4032448" cy="2755631"/>
          </a:xfrm>
          <a:prstGeom prst="rect">
            <a:avLst/>
          </a:prstGeom>
        </p:spPr>
      </p:pic>
    </p:spTree>
    <p:extLst>
      <p:ext uri="{BB962C8B-B14F-4D97-AF65-F5344CB8AC3E}">
        <p14:creationId xmlns:p14="http://schemas.microsoft.com/office/powerpoint/2010/main" val="3164794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Título"/>
          <p:cNvSpPr>
            <a:spLocks noGrp="1"/>
          </p:cNvSpPr>
          <p:nvPr>
            <p:ph type="title"/>
          </p:nvPr>
        </p:nvSpPr>
        <p:spPr>
          <a:xfrm>
            <a:off x="457200" y="550591"/>
            <a:ext cx="807524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DE GASTOS A ENERO 2019</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25 MINISTERIO DE MEDIO AMBIENTE</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5</a:t>
            </a:fld>
            <a:endParaRPr lang="es-CL"/>
          </a:p>
        </p:txBody>
      </p:sp>
      <p:graphicFrame>
        <p:nvGraphicFramePr>
          <p:cNvPr id="6" name="2 Gráfico">
            <a:extLst>
              <a:ext uri="{FF2B5EF4-FFF2-40B4-BE49-F238E27FC236}">
                <a16:creationId xmlns:a16="http://schemas.microsoft.com/office/drawing/2014/main" id="{07E64580-E7A6-4D61-803A-558CCE8D2DC5}"/>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98246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6</a:t>
            </a:fld>
            <a:endParaRPr lang="es-CL"/>
          </a:p>
        </p:txBody>
      </p:sp>
      <p:sp>
        <p:nvSpPr>
          <p:cNvPr id="6" name="1 Título"/>
          <p:cNvSpPr>
            <a:spLocks noGrp="1"/>
          </p:cNvSpPr>
          <p:nvPr>
            <p:ph type="title"/>
          </p:nvPr>
        </p:nvSpPr>
        <p:spPr>
          <a:xfrm>
            <a:off x="457200" y="550591"/>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ENERO 2019</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25 MINISTERIO DE MEDIO AMBIENTE</a:t>
            </a:r>
          </a:p>
        </p:txBody>
      </p:sp>
      <p:graphicFrame>
        <p:nvGraphicFramePr>
          <p:cNvPr id="8" name="1 Gráfico">
            <a:extLst>
              <a:ext uri="{FF2B5EF4-FFF2-40B4-BE49-F238E27FC236}">
                <a16:creationId xmlns:a16="http://schemas.microsoft.com/office/drawing/2014/main" id="{5DEE9E19-4B2C-479D-89DB-FF54FBE7F2B2}"/>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17598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908720"/>
            <a:ext cx="72008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2019</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25 MINISTERIO DEL MEDIO AMBIENTE</a:t>
            </a:r>
          </a:p>
        </p:txBody>
      </p:sp>
      <p:sp>
        <p:nvSpPr>
          <p:cNvPr id="4" name="3 Marcador de pie de página"/>
          <p:cNvSpPr>
            <a:spLocks noGrp="1"/>
          </p:cNvSpPr>
          <p:nvPr>
            <p:ph type="ftr" sz="quarter" idx="11"/>
          </p:nvPr>
        </p:nvSpPr>
        <p:spPr>
          <a:xfrm>
            <a:off x="724525" y="5157192"/>
            <a:ext cx="7190893" cy="432048"/>
          </a:xfrm>
        </p:spPr>
        <p:txBody>
          <a:bodyPr/>
          <a:lstStyle/>
          <a:p>
            <a:pPr lvl="0"/>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7</a:t>
            </a:fld>
            <a:endParaRPr lang="es-CL"/>
          </a:p>
        </p:txBody>
      </p:sp>
      <p:sp>
        <p:nvSpPr>
          <p:cNvPr id="6" name="1 Título"/>
          <p:cNvSpPr txBox="1">
            <a:spLocks/>
          </p:cNvSpPr>
          <p:nvPr/>
        </p:nvSpPr>
        <p:spPr>
          <a:xfrm>
            <a:off x="755576" y="2060848"/>
            <a:ext cx="7128792"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de 2019</a:t>
            </a:r>
          </a:p>
        </p:txBody>
      </p:sp>
      <p:graphicFrame>
        <p:nvGraphicFramePr>
          <p:cNvPr id="7" name="Tabla 6">
            <a:extLst>
              <a:ext uri="{FF2B5EF4-FFF2-40B4-BE49-F238E27FC236}">
                <a16:creationId xmlns:a16="http://schemas.microsoft.com/office/drawing/2014/main" id="{5FB9F239-F3C5-4F23-B16D-0DAB1B79B3B7}"/>
              </a:ext>
            </a:extLst>
          </p:cNvPr>
          <p:cNvGraphicFramePr>
            <a:graphicFrameLocks noGrp="1"/>
          </p:cNvGraphicFramePr>
          <p:nvPr/>
        </p:nvGraphicFramePr>
        <p:xfrm>
          <a:off x="800101" y="3020219"/>
          <a:ext cx="7543798" cy="1962150"/>
        </p:xfrm>
        <a:graphic>
          <a:graphicData uri="http://schemas.openxmlformats.org/drawingml/2006/table">
            <a:tbl>
              <a:tblPr/>
              <a:tblGrid>
                <a:gridCol w="794708">
                  <a:extLst>
                    <a:ext uri="{9D8B030D-6E8A-4147-A177-3AD203B41FA5}">
                      <a16:colId xmlns:a16="http://schemas.microsoft.com/office/drawing/2014/main" val="4112505666"/>
                    </a:ext>
                  </a:extLst>
                </a:gridCol>
                <a:gridCol w="2123176">
                  <a:extLst>
                    <a:ext uri="{9D8B030D-6E8A-4147-A177-3AD203B41FA5}">
                      <a16:colId xmlns:a16="http://schemas.microsoft.com/office/drawing/2014/main" val="2617890484"/>
                    </a:ext>
                  </a:extLst>
                </a:gridCol>
                <a:gridCol w="794708">
                  <a:extLst>
                    <a:ext uri="{9D8B030D-6E8A-4147-A177-3AD203B41FA5}">
                      <a16:colId xmlns:a16="http://schemas.microsoft.com/office/drawing/2014/main" val="29046353"/>
                    </a:ext>
                  </a:extLst>
                </a:gridCol>
                <a:gridCol w="794708">
                  <a:extLst>
                    <a:ext uri="{9D8B030D-6E8A-4147-A177-3AD203B41FA5}">
                      <a16:colId xmlns:a16="http://schemas.microsoft.com/office/drawing/2014/main" val="752766669"/>
                    </a:ext>
                  </a:extLst>
                </a:gridCol>
                <a:gridCol w="794708">
                  <a:extLst>
                    <a:ext uri="{9D8B030D-6E8A-4147-A177-3AD203B41FA5}">
                      <a16:colId xmlns:a16="http://schemas.microsoft.com/office/drawing/2014/main" val="2883075362"/>
                    </a:ext>
                  </a:extLst>
                </a:gridCol>
                <a:gridCol w="794708">
                  <a:extLst>
                    <a:ext uri="{9D8B030D-6E8A-4147-A177-3AD203B41FA5}">
                      <a16:colId xmlns:a16="http://schemas.microsoft.com/office/drawing/2014/main" val="564837889"/>
                    </a:ext>
                  </a:extLst>
                </a:gridCol>
                <a:gridCol w="723541">
                  <a:extLst>
                    <a:ext uri="{9D8B030D-6E8A-4147-A177-3AD203B41FA5}">
                      <a16:colId xmlns:a16="http://schemas.microsoft.com/office/drawing/2014/main" val="2603816547"/>
                    </a:ext>
                  </a:extLst>
                </a:gridCol>
                <a:gridCol w="723541">
                  <a:extLst>
                    <a:ext uri="{9D8B030D-6E8A-4147-A177-3AD203B41FA5}">
                      <a16:colId xmlns:a16="http://schemas.microsoft.com/office/drawing/2014/main" val="1809678388"/>
                    </a:ext>
                  </a:extLst>
                </a:gridCol>
              </a:tblGrid>
              <a:tr h="152400">
                <a:tc rowSpan="2" gridSpan="2">
                  <a:txBody>
                    <a:bodyPr/>
                    <a:lstStyle/>
                    <a:p>
                      <a:pPr algn="ctr" fontAlgn="ctr"/>
                      <a:r>
                        <a:rPr lang="es-CL" sz="900" b="1" i="0" u="none" strike="noStrike">
                          <a:solidFill>
                            <a:srgbClr val="FFFFFF"/>
                          </a:solidFill>
                          <a:effectLst/>
                          <a:latin typeface="Calibri" panose="020F0502020204030204" pitchFamily="34" charset="0"/>
                        </a:rPr>
                        <a:t>Subtítulo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Presupuesto 2019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Ejecución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250684105"/>
                  </a:ext>
                </a:extLst>
              </a:tr>
              <a:tr h="466725">
                <a:tc gridSpan="2"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panose="020F0502020204030204" pitchFamily="34" charset="0"/>
                        </a:rPr>
                        <a:t>Ley 2019</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9525" marR="9525" marT="9525"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Ley 2019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Ppto. Vigente </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481774680"/>
                  </a:ext>
                </a:extLst>
              </a:tr>
              <a:tr h="200025">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57.496.903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57.496.903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3.087.387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5,4%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5,4%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17589864"/>
                  </a:ext>
                </a:extLst>
              </a:tr>
              <a:tr h="190500">
                <a:tc>
                  <a:txBody>
                    <a:bodyPr/>
                    <a:lstStyle/>
                    <a:p>
                      <a:pPr algn="ctr" fontAlgn="ctr"/>
                      <a:r>
                        <a:rPr lang="es-CL" sz="900" b="0"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GASTOS EN PERSONAL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34.243.167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34.243.167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2.377.170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6,9%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6,9%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25519599"/>
                  </a:ext>
                </a:extLst>
              </a:tr>
              <a:tr h="190500">
                <a:tc>
                  <a:txBody>
                    <a:bodyPr/>
                    <a:lstStyle/>
                    <a:p>
                      <a:pPr algn="ctr" fontAlgn="ctr"/>
                      <a:r>
                        <a:rPr lang="es-CL" sz="900" b="0"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BIENES Y SERVICIOS DE CONSUMO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11.479.319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11.479.319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238.079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49395671"/>
                  </a:ext>
                </a:extLst>
              </a:tr>
              <a:tr h="190500">
                <a:tc>
                  <a:txBody>
                    <a:bodyPr/>
                    <a:lstStyle/>
                    <a:p>
                      <a:pPr algn="ctr" fontAlgn="ctr"/>
                      <a:r>
                        <a:rPr lang="es-CL" sz="900" b="0"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PRESTACIONES DE SEGURIDAD SOCIAL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25.264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76774122"/>
                  </a:ext>
                </a:extLst>
              </a:tr>
              <a:tr h="190500">
                <a:tc>
                  <a:txBody>
                    <a:bodyPr/>
                    <a:lstStyle/>
                    <a:p>
                      <a:pPr algn="ctr" fontAlgn="ctr"/>
                      <a:r>
                        <a:rPr lang="es-CL" sz="900" b="0"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TRANSFERENCIAS CORRIENTES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10.170.630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10.170.630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72.586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63083132"/>
                  </a:ext>
                </a:extLst>
              </a:tr>
              <a:tr h="190500">
                <a:tc>
                  <a:txBody>
                    <a:bodyPr/>
                    <a:lstStyle/>
                    <a:p>
                      <a:pPr algn="ctr" fontAlgn="ctr"/>
                      <a:r>
                        <a:rPr lang="es-CL" sz="900" b="0" i="0" u="none" strike="noStrike">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ADQUISICIÓN DE ACTIVOS NO FINANCIEROS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1.600.787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1.600.787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92480256"/>
                  </a:ext>
                </a:extLst>
              </a:tr>
              <a:tr h="190500">
                <a:tc>
                  <a:txBody>
                    <a:bodyPr/>
                    <a:lstStyle/>
                    <a:p>
                      <a:pPr algn="ctr" fontAlgn="ctr"/>
                      <a:r>
                        <a:rPr lang="es-CL" sz="900" b="0" i="0" u="none" strike="noStrike">
                          <a:solidFill>
                            <a:srgbClr val="000000"/>
                          </a:solidFill>
                          <a:effectLst/>
                          <a:latin typeface="Calibri" panose="020F0502020204030204" pitchFamily="34" charset="0"/>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SERVICIO DE LA DEUDA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3.000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3.000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374.288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12476,3%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dirty="0">
                          <a:solidFill>
                            <a:srgbClr val="000000"/>
                          </a:solidFill>
                          <a:effectLst/>
                          <a:latin typeface="Calibri" panose="020F0502020204030204" pitchFamily="34" charset="0"/>
                        </a:rPr>
                        <a:t>12476,3%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002117737"/>
                  </a:ext>
                </a:extLst>
              </a:tr>
            </a:tbl>
          </a:graphicData>
        </a:graphic>
      </p:graphicFrame>
    </p:spTree>
    <p:extLst>
      <p:ext uri="{BB962C8B-B14F-4D97-AF65-F5344CB8AC3E}">
        <p14:creationId xmlns:p14="http://schemas.microsoft.com/office/powerpoint/2010/main" val="524812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96765" y="887814"/>
            <a:ext cx="7776865"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a:t>
            </a:r>
            <a:r>
              <a:rPr lang="es-CL" sz="1600" b="1" dirty="0">
                <a:solidFill>
                  <a:schemeClr val="tx1"/>
                </a:solidFill>
                <a:ea typeface="Verdana" pitchFamily="34" charset="0"/>
                <a:cs typeface="Verdana" pitchFamily="34" charset="0"/>
              </a:rPr>
              <a:t> RESUMEN POR CAPÍTULOS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dirty="0"/>
          </a:p>
        </p:txBody>
      </p:sp>
      <p:sp>
        <p:nvSpPr>
          <p:cNvPr id="8" name="3 Marcador de pie de página"/>
          <p:cNvSpPr txBox="1">
            <a:spLocks/>
          </p:cNvSpPr>
          <p:nvPr/>
        </p:nvSpPr>
        <p:spPr>
          <a:xfrm>
            <a:off x="539553" y="4581128"/>
            <a:ext cx="7848872"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sp>
        <p:nvSpPr>
          <p:cNvPr id="6" name="1 Título"/>
          <p:cNvSpPr txBox="1">
            <a:spLocks/>
          </p:cNvSpPr>
          <p:nvPr/>
        </p:nvSpPr>
        <p:spPr>
          <a:xfrm>
            <a:off x="539553" y="1916832"/>
            <a:ext cx="7848872" cy="305825"/>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de 2019</a:t>
            </a:r>
          </a:p>
        </p:txBody>
      </p:sp>
      <p:graphicFrame>
        <p:nvGraphicFramePr>
          <p:cNvPr id="4" name="Tabla 3">
            <a:extLst>
              <a:ext uri="{FF2B5EF4-FFF2-40B4-BE49-F238E27FC236}">
                <a16:creationId xmlns:a16="http://schemas.microsoft.com/office/drawing/2014/main" id="{18FCBB28-8554-4FFE-89AF-1D288E7908CF}"/>
              </a:ext>
            </a:extLst>
          </p:cNvPr>
          <p:cNvGraphicFramePr>
            <a:graphicFrameLocks noGrp="1"/>
          </p:cNvGraphicFramePr>
          <p:nvPr/>
        </p:nvGraphicFramePr>
        <p:xfrm>
          <a:off x="628650" y="3465997"/>
          <a:ext cx="7886699" cy="1070594"/>
        </p:xfrm>
        <a:graphic>
          <a:graphicData uri="http://schemas.openxmlformats.org/drawingml/2006/table">
            <a:tbl>
              <a:tblPr/>
              <a:tblGrid>
                <a:gridCol w="749516">
                  <a:extLst>
                    <a:ext uri="{9D8B030D-6E8A-4147-A177-3AD203B41FA5}">
                      <a16:colId xmlns:a16="http://schemas.microsoft.com/office/drawing/2014/main" val="2169543441"/>
                    </a:ext>
                  </a:extLst>
                </a:gridCol>
                <a:gridCol w="276873">
                  <a:extLst>
                    <a:ext uri="{9D8B030D-6E8A-4147-A177-3AD203B41FA5}">
                      <a16:colId xmlns:a16="http://schemas.microsoft.com/office/drawing/2014/main" val="2459299754"/>
                    </a:ext>
                  </a:extLst>
                </a:gridCol>
                <a:gridCol w="2508642">
                  <a:extLst>
                    <a:ext uri="{9D8B030D-6E8A-4147-A177-3AD203B41FA5}">
                      <a16:colId xmlns:a16="http://schemas.microsoft.com/office/drawing/2014/main" val="1075567449"/>
                    </a:ext>
                  </a:extLst>
                </a:gridCol>
                <a:gridCol w="749516">
                  <a:extLst>
                    <a:ext uri="{9D8B030D-6E8A-4147-A177-3AD203B41FA5}">
                      <a16:colId xmlns:a16="http://schemas.microsoft.com/office/drawing/2014/main" val="792405642"/>
                    </a:ext>
                  </a:extLst>
                </a:gridCol>
                <a:gridCol w="749516">
                  <a:extLst>
                    <a:ext uri="{9D8B030D-6E8A-4147-A177-3AD203B41FA5}">
                      <a16:colId xmlns:a16="http://schemas.microsoft.com/office/drawing/2014/main" val="2000117150"/>
                    </a:ext>
                  </a:extLst>
                </a:gridCol>
                <a:gridCol w="749516">
                  <a:extLst>
                    <a:ext uri="{9D8B030D-6E8A-4147-A177-3AD203B41FA5}">
                      <a16:colId xmlns:a16="http://schemas.microsoft.com/office/drawing/2014/main" val="1771069043"/>
                    </a:ext>
                  </a:extLst>
                </a:gridCol>
                <a:gridCol w="749516">
                  <a:extLst>
                    <a:ext uri="{9D8B030D-6E8A-4147-A177-3AD203B41FA5}">
                      <a16:colId xmlns:a16="http://schemas.microsoft.com/office/drawing/2014/main" val="730249410"/>
                    </a:ext>
                  </a:extLst>
                </a:gridCol>
                <a:gridCol w="682396">
                  <a:extLst>
                    <a:ext uri="{9D8B030D-6E8A-4147-A177-3AD203B41FA5}">
                      <a16:colId xmlns:a16="http://schemas.microsoft.com/office/drawing/2014/main" val="3079746793"/>
                    </a:ext>
                  </a:extLst>
                </a:gridCol>
                <a:gridCol w="671208">
                  <a:extLst>
                    <a:ext uri="{9D8B030D-6E8A-4147-A177-3AD203B41FA5}">
                      <a16:colId xmlns:a16="http://schemas.microsoft.com/office/drawing/2014/main" val="2394325553"/>
                    </a:ext>
                  </a:extLst>
                </a:gridCol>
              </a:tblGrid>
              <a:tr h="142746">
                <a:tc rowSpan="2" gridSpan="3">
                  <a:txBody>
                    <a:bodyPr/>
                    <a:lstStyle/>
                    <a:p>
                      <a:pPr algn="ctr" fontAlgn="ctr"/>
                      <a:r>
                        <a:rPr lang="es-CL" sz="800" b="1" i="0" u="none" strike="noStrike">
                          <a:solidFill>
                            <a:srgbClr val="FFFFFF"/>
                          </a:solidFill>
                          <a:effectLst/>
                          <a:latin typeface="Calibri" panose="020F0502020204030204" pitchFamily="34" charset="0"/>
                        </a:rPr>
                        <a:t>Subtítulo</a:t>
                      </a:r>
                    </a:p>
                  </a:txBody>
                  <a:tcPr marL="8922" marR="8922" marT="8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922" marR="8922" marT="89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922" marR="8922" marT="89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670687634"/>
                  </a:ext>
                </a:extLst>
              </a:tr>
              <a:tr h="437159">
                <a:tc gridSpan="3"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922" marR="8922" marT="8922"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922" marR="8922" marT="8922"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922" marR="8922" marT="892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922" marR="8922" marT="8922"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922" marR="8922" marT="8922"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922" marR="8922" marT="892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65360866"/>
                  </a:ext>
                </a:extLst>
              </a:tr>
              <a:tr h="187354">
                <a:tc>
                  <a:txBody>
                    <a:bodyPr/>
                    <a:lstStyle/>
                    <a:p>
                      <a:pPr algn="ctr" fontAlgn="ctr"/>
                      <a:r>
                        <a:rPr lang="es-CL" sz="800" b="1" i="0" u="none" strike="noStrike">
                          <a:solidFill>
                            <a:srgbClr val="000000"/>
                          </a:solidFill>
                          <a:effectLst/>
                          <a:latin typeface="Calibri" panose="020F0502020204030204" pitchFamily="34" charset="0"/>
                        </a:rPr>
                        <a:t>01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1" i="0" u="none" strike="noStrike">
                          <a:solidFill>
                            <a:srgbClr val="000000"/>
                          </a:solidFill>
                          <a:effectLst/>
                          <a:latin typeface="Calibri" panose="020F0502020204030204" pitchFamily="34" charset="0"/>
                        </a:rPr>
                        <a:t> </a:t>
                      </a:r>
                    </a:p>
                  </a:txBody>
                  <a:tcPr marL="8922" marR="8922" marT="892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Subsecretaría del Medio Ambiente</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31.647.349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31.647.349 </a:t>
                      </a:r>
                    </a:p>
                  </a:txBody>
                  <a:tcPr marL="8922" marR="8922" marT="892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1.212.186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a:t>
                      </a:r>
                    </a:p>
                  </a:txBody>
                  <a:tcPr marL="8922" marR="8922" marT="892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17607291"/>
                  </a:ext>
                </a:extLst>
              </a:tr>
              <a:tr h="142746">
                <a:tc>
                  <a:txBody>
                    <a:bodyPr/>
                    <a:lstStyle/>
                    <a:p>
                      <a:pPr algn="ctr" fontAlgn="ctr"/>
                      <a:r>
                        <a:rPr lang="es-CL" sz="800" b="1" i="0" u="none" strike="noStrike">
                          <a:solidFill>
                            <a:srgbClr val="000000"/>
                          </a:solidFill>
                          <a:effectLst/>
                          <a:latin typeface="Calibri" panose="020F0502020204030204" pitchFamily="34" charset="0"/>
                        </a:rPr>
                        <a:t>02</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Evaluación Ambiental</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14.660.758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14.660.758 </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1.048.076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7,1%</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7,1%</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42762265"/>
                  </a:ext>
                </a:extLst>
              </a:tr>
              <a:tr h="160589">
                <a:tc>
                  <a:txBody>
                    <a:bodyPr/>
                    <a:lstStyle/>
                    <a:p>
                      <a:pPr algn="ctr" fontAlgn="ctr"/>
                      <a:r>
                        <a:rPr lang="es-CL" sz="800" b="1" i="0" u="none" strike="noStrike">
                          <a:solidFill>
                            <a:srgbClr val="000000"/>
                          </a:solidFill>
                          <a:effectLst/>
                          <a:latin typeface="Calibri" panose="020F0502020204030204" pitchFamily="34" charset="0"/>
                        </a:rPr>
                        <a:t>03</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Superintendencia del Medio Ambiente</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11.188.796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11.188.796 </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827.125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7,4%</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000000"/>
                          </a:solidFill>
                          <a:effectLst/>
                          <a:latin typeface="Calibri" panose="020F0502020204030204" pitchFamily="34" charset="0"/>
                        </a:rPr>
                        <a:t>7,4%</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362589278"/>
                  </a:ext>
                </a:extLst>
              </a:tr>
            </a:tbl>
          </a:graphicData>
        </a:graphic>
      </p:graphicFrame>
    </p:spTree>
    <p:extLst>
      <p:ext uri="{BB962C8B-B14F-4D97-AF65-F5344CB8AC3E}">
        <p14:creationId xmlns:p14="http://schemas.microsoft.com/office/powerpoint/2010/main" val="178714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82633" y="6309320"/>
            <a:ext cx="7617760"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405024" y="592044"/>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ENERO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a:t>
            </a:r>
            <a:r>
              <a:rPr lang="es-CL" sz="1600" b="1" dirty="0">
                <a:solidFill>
                  <a:schemeClr val="tx1"/>
                </a:solidFill>
                <a:ea typeface="Verdana" pitchFamily="34" charset="0"/>
                <a:cs typeface="Verdana" pitchFamily="34" charset="0"/>
              </a:rPr>
              <a:t>. CAPÍTULO 01. PROGRAMA 01: SUBSECRETARÍA DEL MEDIO AMBIENTE   </a:t>
            </a:r>
          </a:p>
        </p:txBody>
      </p:sp>
      <p:sp>
        <p:nvSpPr>
          <p:cNvPr id="8" name="1 Título"/>
          <p:cNvSpPr txBox="1">
            <a:spLocks/>
          </p:cNvSpPr>
          <p:nvPr/>
        </p:nvSpPr>
        <p:spPr>
          <a:xfrm>
            <a:off x="580299" y="1183137"/>
            <a:ext cx="7860248" cy="20240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de 2019</a:t>
            </a:r>
          </a:p>
        </p:txBody>
      </p:sp>
      <p:graphicFrame>
        <p:nvGraphicFramePr>
          <p:cNvPr id="2" name="Tabla 1">
            <a:extLst>
              <a:ext uri="{FF2B5EF4-FFF2-40B4-BE49-F238E27FC236}">
                <a16:creationId xmlns:a16="http://schemas.microsoft.com/office/drawing/2014/main" id="{12C94030-A6E9-4018-B290-F6D6E6AA4101}"/>
              </a:ext>
            </a:extLst>
          </p:cNvPr>
          <p:cNvGraphicFramePr>
            <a:graphicFrameLocks noGrp="1"/>
          </p:cNvGraphicFramePr>
          <p:nvPr/>
        </p:nvGraphicFramePr>
        <p:xfrm>
          <a:off x="899174" y="1785926"/>
          <a:ext cx="7345652" cy="4430737"/>
        </p:xfrm>
        <a:graphic>
          <a:graphicData uri="http://schemas.openxmlformats.org/drawingml/2006/table">
            <a:tbl>
              <a:tblPr/>
              <a:tblGrid>
                <a:gridCol w="674421">
                  <a:extLst>
                    <a:ext uri="{9D8B030D-6E8A-4147-A177-3AD203B41FA5}">
                      <a16:colId xmlns:a16="http://schemas.microsoft.com/office/drawing/2014/main" val="3691892606"/>
                    </a:ext>
                  </a:extLst>
                </a:gridCol>
                <a:gridCol w="249133">
                  <a:extLst>
                    <a:ext uri="{9D8B030D-6E8A-4147-A177-3AD203B41FA5}">
                      <a16:colId xmlns:a16="http://schemas.microsoft.com/office/drawing/2014/main" val="3998920071"/>
                    </a:ext>
                  </a:extLst>
                </a:gridCol>
                <a:gridCol w="249133">
                  <a:extLst>
                    <a:ext uri="{9D8B030D-6E8A-4147-A177-3AD203B41FA5}">
                      <a16:colId xmlns:a16="http://schemas.microsoft.com/office/drawing/2014/main" val="3762644566"/>
                    </a:ext>
                  </a:extLst>
                </a:gridCol>
                <a:gridCol w="2257297">
                  <a:extLst>
                    <a:ext uri="{9D8B030D-6E8A-4147-A177-3AD203B41FA5}">
                      <a16:colId xmlns:a16="http://schemas.microsoft.com/office/drawing/2014/main" val="2762379435"/>
                    </a:ext>
                  </a:extLst>
                </a:gridCol>
                <a:gridCol w="674421">
                  <a:extLst>
                    <a:ext uri="{9D8B030D-6E8A-4147-A177-3AD203B41FA5}">
                      <a16:colId xmlns:a16="http://schemas.microsoft.com/office/drawing/2014/main" val="751185607"/>
                    </a:ext>
                  </a:extLst>
                </a:gridCol>
                <a:gridCol w="674421">
                  <a:extLst>
                    <a:ext uri="{9D8B030D-6E8A-4147-A177-3AD203B41FA5}">
                      <a16:colId xmlns:a16="http://schemas.microsoft.com/office/drawing/2014/main" val="1194948937"/>
                    </a:ext>
                  </a:extLst>
                </a:gridCol>
                <a:gridCol w="674421">
                  <a:extLst>
                    <a:ext uri="{9D8B030D-6E8A-4147-A177-3AD203B41FA5}">
                      <a16:colId xmlns:a16="http://schemas.microsoft.com/office/drawing/2014/main" val="4015421093"/>
                    </a:ext>
                  </a:extLst>
                </a:gridCol>
                <a:gridCol w="674421">
                  <a:extLst>
                    <a:ext uri="{9D8B030D-6E8A-4147-A177-3AD203B41FA5}">
                      <a16:colId xmlns:a16="http://schemas.microsoft.com/office/drawing/2014/main" val="411826439"/>
                    </a:ext>
                  </a:extLst>
                </a:gridCol>
                <a:gridCol w="614025">
                  <a:extLst>
                    <a:ext uri="{9D8B030D-6E8A-4147-A177-3AD203B41FA5}">
                      <a16:colId xmlns:a16="http://schemas.microsoft.com/office/drawing/2014/main" val="4088215297"/>
                    </a:ext>
                  </a:extLst>
                </a:gridCol>
                <a:gridCol w="603959">
                  <a:extLst>
                    <a:ext uri="{9D8B030D-6E8A-4147-A177-3AD203B41FA5}">
                      <a16:colId xmlns:a16="http://schemas.microsoft.com/office/drawing/2014/main" val="2178337968"/>
                    </a:ext>
                  </a:extLst>
                </a:gridCol>
              </a:tblGrid>
              <a:tr h="128122">
                <a:tc rowSpan="2" gridSpan="4">
                  <a:txBody>
                    <a:bodyPr/>
                    <a:lstStyle/>
                    <a:p>
                      <a:pPr algn="ctr" fontAlgn="ctr"/>
                      <a:r>
                        <a:rPr lang="es-CL" sz="800" b="1" i="0" u="none" strike="noStrike">
                          <a:solidFill>
                            <a:srgbClr val="FFFFFF"/>
                          </a:solidFill>
                          <a:effectLst/>
                          <a:latin typeface="Calibri" panose="020F0502020204030204" pitchFamily="34" charset="0"/>
                        </a:rPr>
                        <a:t>Subtítulo</a:t>
                      </a:r>
                    </a:p>
                  </a:txBody>
                  <a:tcPr marL="8008" marR="8008" marT="80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008" marR="8008" marT="80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008" marR="8008" marT="80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81677164"/>
                  </a:ext>
                </a:extLst>
              </a:tr>
              <a:tr h="392373">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008" marR="8008" marT="8008"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008" marR="8008" marT="8008"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008" marR="8008" marT="8008"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008" marR="8008" marT="8008"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008" marR="8008" marT="8008"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008" marR="8008" marT="8008"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771370013"/>
                  </a:ext>
                </a:extLst>
              </a:tr>
              <a:tr h="168160">
                <a:tc>
                  <a:txBody>
                    <a:bodyPr/>
                    <a:lstStyle/>
                    <a:p>
                      <a:pPr algn="l" fontAlgn="ctr"/>
                      <a:r>
                        <a:rPr lang="es-CL" sz="9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31.647.349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31.647.349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1.212.186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a:t>
                      </a:r>
                    </a:p>
                  </a:txBody>
                  <a:tcPr marL="8008" marR="8008" marT="8008"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18228008"/>
                  </a:ext>
                </a:extLst>
              </a:tr>
              <a:tr h="128122">
                <a:tc>
                  <a:txBody>
                    <a:bodyPr/>
                    <a:lstStyle/>
                    <a:p>
                      <a:pPr algn="ctr" fontAlgn="ctr"/>
                      <a:r>
                        <a:rPr lang="es-CL" sz="800" b="1" i="0" u="none" strike="noStrike">
                          <a:solidFill>
                            <a:srgbClr val="000000"/>
                          </a:solidFill>
                          <a:effectLst/>
                          <a:latin typeface="Calibri" panose="020F0502020204030204" pitchFamily="34" charset="0"/>
                        </a:rPr>
                        <a:t>21</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15.912.738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15.912.738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1.085.644</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6,8%</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6,8%</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76601500"/>
                  </a:ext>
                </a:extLst>
              </a:tr>
              <a:tr h="128122">
                <a:tc>
                  <a:txBody>
                    <a:bodyPr/>
                    <a:lstStyle/>
                    <a:p>
                      <a:pPr algn="ctr" fontAlgn="ctr"/>
                      <a:r>
                        <a:rPr lang="es-CL" sz="800" b="1" i="0" u="none" strike="noStrike">
                          <a:solidFill>
                            <a:srgbClr val="000000"/>
                          </a:solidFill>
                          <a:effectLst/>
                          <a:latin typeface="Calibri" panose="020F0502020204030204" pitchFamily="34" charset="0"/>
                        </a:rPr>
                        <a:t>22</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7.379.334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7.379.334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111.915</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55631992"/>
                  </a:ext>
                </a:extLst>
              </a:tr>
              <a:tr h="128122">
                <a:tc>
                  <a:txBody>
                    <a:bodyPr/>
                    <a:lstStyle/>
                    <a:p>
                      <a:pPr algn="ctr" fontAlgn="ctr"/>
                      <a:r>
                        <a:rPr lang="es-CL" sz="800" b="1" i="0" u="none" strike="noStrike">
                          <a:solidFill>
                            <a:srgbClr val="000000"/>
                          </a:solidFill>
                          <a:effectLst/>
                          <a:latin typeface="Calibri" panose="020F0502020204030204" pitchFamily="34" charset="0"/>
                        </a:rPr>
                        <a:t>24</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7.356.242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7.356.242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14.627</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0,2%</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0,2%</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29001534"/>
                  </a:ext>
                </a:extLst>
              </a:tr>
              <a:tr h="128122">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173.182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173.182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41138084"/>
                  </a:ext>
                </a:extLst>
              </a:tr>
              <a:tr h="128122">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Instituciones Colaboradoras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173.182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173.182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93375735"/>
                  </a:ext>
                </a:extLst>
              </a:tr>
              <a:tr h="128122">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7.126.051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7.126.051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14.627</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0,2%</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0,2%</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01931020"/>
                  </a:ext>
                </a:extLst>
              </a:tr>
              <a:tr h="128122">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de Protección Ambiental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963.463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963.463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04591846"/>
                  </a:ext>
                </a:extLst>
              </a:tr>
              <a:tr h="128122">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004</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Certificación Ambiental Municipal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155.624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155.624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13010037"/>
                  </a:ext>
                </a:extLst>
              </a:tr>
              <a:tr h="128122">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009</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Modelo de Pronóstico de Calidad del Aire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88.676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88.676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17800253"/>
                  </a:ext>
                </a:extLst>
              </a:tr>
              <a:tr h="128122">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011</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Calefacción Sustentable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4.178.542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4.178.542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14.608</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0,3%</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0,3%</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79675992"/>
                  </a:ext>
                </a:extLst>
              </a:tr>
              <a:tr h="128122">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017</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del Reciclaje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739.746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739.746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18672417"/>
                  </a:ext>
                </a:extLst>
              </a:tr>
              <a:tr h="128122">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018</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de Recuperación Ambiental y Social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1.000.000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1.000.000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71676704"/>
                  </a:ext>
                </a:extLst>
              </a:tr>
              <a:tr h="128122">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Organismos Internacionales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57.009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57.009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50722867"/>
                  </a:ext>
                </a:extLst>
              </a:tr>
              <a:tr h="238627">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Infraestructura Mundial de Información en Biodiversidad (GBIF)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30.516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30.516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37901255"/>
                  </a:ext>
                </a:extLst>
              </a:tr>
              <a:tr h="238627">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Plataforma Intergubernamental sobre Biodiversidad y Servicios de los Ecosistemas (IPBES)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8.994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8.994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95634574"/>
                  </a:ext>
                </a:extLst>
              </a:tr>
              <a:tr h="238627">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las Naciones Unidas para el Medio Ambiente (PNUMA)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7.923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7.923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18372086"/>
                  </a:ext>
                </a:extLst>
              </a:tr>
              <a:tr h="256244">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004</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Organización para la Cooperación y el Desarrollo Económico (OCDE)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9.576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9.576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36629860"/>
                  </a:ext>
                </a:extLst>
              </a:tr>
              <a:tr h="128122">
                <a:tc>
                  <a:txBody>
                    <a:bodyPr/>
                    <a:lstStyle/>
                    <a:p>
                      <a:pPr algn="ctr" fontAlgn="ctr"/>
                      <a:r>
                        <a:rPr lang="es-CL" sz="800" b="1" i="0" u="none" strike="noStrike">
                          <a:solidFill>
                            <a:srgbClr val="000000"/>
                          </a:solidFill>
                          <a:effectLst/>
                          <a:latin typeface="Calibri" panose="020F0502020204030204" pitchFamily="34" charset="0"/>
                        </a:rPr>
                        <a:t>29</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998.035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998.035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51450859"/>
                  </a:ext>
                </a:extLst>
              </a:tr>
              <a:tr h="128122">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55.620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55.620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88116472"/>
                  </a:ext>
                </a:extLst>
              </a:tr>
              <a:tr h="128122">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27.295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27.295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30036507"/>
                  </a:ext>
                </a:extLst>
              </a:tr>
              <a:tr h="128122">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433.595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433.595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18244129"/>
                  </a:ext>
                </a:extLst>
              </a:tr>
              <a:tr h="128122">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136.475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136.475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94802275"/>
                  </a:ext>
                </a:extLst>
              </a:tr>
              <a:tr h="128122">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345.050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345.050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03377339"/>
                  </a:ext>
                </a:extLst>
              </a:tr>
              <a:tr h="128122">
                <a:tc>
                  <a:txBody>
                    <a:bodyPr/>
                    <a:lstStyle/>
                    <a:p>
                      <a:pPr algn="ctr" fontAlgn="ctr"/>
                      <a:r>
                        <a:rPr lang="es-CL" sz="800" b="1" i="0" u="none" strike="noStrike">
                          <a:solidFill>
                            <a:srgbClr val="000000"/>
                          </a:solidFill>
                          <a:effectLst/>
                          <a:latin typeface="Calibri" panose="020F0502020204030204" pitchFamily="34" charset="0"/>
                        </a:rPr>
                        <a:t>34</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1.000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77284228"/>
                  </a:ext>
                </a:extLst>
              </a:tr>
              <a:tr h="128122">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1.000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4074908697"/>
                  </a:ext>
                </a:extLst>
              </a:tr>
            </a:tbl>
          </a:graphicData>
        </a:graphic>
      </p:graphicFrame>
    </p:spTree>
    <p:extLst>
      <p:ext uri="{BB962C8B-B14F-4D97-AF65-F5344CB8AC3E}">
        <p14:creationId xmlns:p14="http://schemas.microsoft.com/office/powerpoint/2010/main" val="4266054793"/>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2157</TotalTime>
  <Words>2084</Words>
  <Application>Microsoft Office PowerPoint</Application>
  <PresentationFormat>Presentación en pantalla (4:3)</PresentationFormat>
  <Paragraphs>778</Paragraphs>
  <Slides>11</Slides>
  <Notes>3</Notes>
  <HiddenSlides>0</HiddenSlides>
  <MMClips>0</MMClips>
  <ScaleCrop>false</ScaleCrop>
  <HeadingPairs>
    <vt:vector size="8" baseType="variant">
      <vt:variant>
        <vt:lpstr>Fuentes usadas</vt:lpstr>
      </vt:variant>
      <vt:variant>
        <vt:i4>4</vt:i4>
      </vt:variant>
      <vt:variant>
        <vt:lpstr>Tema</vt:lpstr>
      </vt:variant>
      <vt:variant>
        <vt:i4>2</vt:i4>
      </vt:variant>
      <vt:variant>
        <vt:lpstr>Servidores OLE incrustados</vt:lpstr>
      </vt:variant>
      <vt:variant>
        <vt:i4>1</vt:i4>
      </vt:variant>
      <vt:variant>
        <vt:lpstr>Títulos de diapositiva</vt:lpstr>
      </vt:variant>
      <vt:variant>
        <vt:i4>11</vt:i4>
      </vt:variant>
    </vt:vector>
  </HeadingPairs>
  <TitlesOfParts>
    <vt:vector size="18" baseType="lpstr">
      <vt:lpstr>Andalus</vt:lpstr>
      <vt:lpstr>Arial</vt:lpstr>
      <vt:lpstr>Calibri</vt:lpstr>
      <vt:lpstr>Times New Roman</vt:lpstr>
      <vt:lpstr>1_Tema de Office</vt:lpstr>
      <vt:lpstr>Tema de Office</vt:lpstr>
      <vt:lpstr>Imagen de mapa de bits</vt:lpstr>
      <vt:lpstr>EJECUCIÓN ACUMULADA DE GASTOS PRESUPUESTARIOS ENERO 2019 PARTIDA 25: MINISTERIO DE MEDIO AMBIENTE</vt:lpstr>
      <vt:lpstr>EJECUCIÓN PRESUPUESTARIA DE GASTOS ACUMULADA A ENERO 2019 PARTIDA 25 MINISTERIO DEL MEDIO AMBIENTE</vt:lpstr>
      <vt:lpstr>EJECUCIÓN PRESUPUESTARIA DE GASTOS ACUMULADA A ENERO 2019 PARTIDA 25 MINISTERIO DEL MEDIO AMBIENTE</vt:lpstr>
      <vt:lpstr>EJECUCIÓN PRESUPUESTARIA DE GASTOS ACUMULADA A ENERO 2019 PARTIDA 25 MINISTERIO DEL MEDIO AMBIENTE</vt:lpstr>
      <vt:lpstr>COMPORTAMIENTO DE LA EJECUCIÓN DE GASTOS A ENERO 2019 PARTIDA 25 MINISTERIO DE MEDIO AMBIENTE</vt:lpstr>
      <vt:lpstr>COMPORTAMIENTO DE LA EJECUCIÓN ACUMULADA DE GASTOS A ENERO 2019 PARTIDA 25 MINISTERIO DE MEDIO AMBIENTE</vt:lpstr>
      <vt:lpstr>EJECUCIÓN ACUMULADA DE GASTOS A ENERO 2019 PARTIDA 25 MINISTERIO DEL MEDIO AMBIENTE</vt:lpstr>
      <vt:lpstr>EJECUCIÓN ACUMULADA DE GASTOS A ENERO 2019 PARTIDA 25  RESUMEN POR CAPÍTULOS</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RCATALAN</cp:lastModifiedBy>
  <cp:revision>222</cp:revision>
  <cp:lastPrinted>2016-07-14T20:27:16Z</cp:lastPrinted>
  <dcterms:created xsi:type="dcterms:W3CDTF">2016-06-23T13:38:47Z</dcterms:created>
  <dcterms:modified xsi:type="dcterms:W3CDTF">2019-04-29T21:04:36Z</dcterms:modified>
</cp:coreProperties>
</file>