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3"/>
  </p:notesMasterIdLst>
  <p:sldIdLst>
    <p:sldId id="257" r:id="rId8"/>
    <p:sldId id="258" r:id="rId9"/>
    <p:sldId id="270" r:id="rId10"/>
    <p:sldId id="271" r:id="rId11"/>
    <p:sldId id="269" r:id="rId12"/>
    <p:sldId id="26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24'!$C$29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24'!$D$29:$O$29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0.11309158098651877</c:v>
                </c:pt>
                <c:pt idx="2">
                  <c:v>9.7272137543129272E-2</c:v>
                </c:pt>
                <c:pt idx="3">
                  <c:v>6.8793711522485271E-2</c:v>
                </c:pt>
                <c:pt idx="4">
                  <c:v>6.6096972249457001E-2</c:v>
                </c:pt>
                <c:pt idx="5">
                  <c:v>0.10053393315579869</c:v>
                </c:pt>
                <c:pt idx="6">
                  <c:v>7.6465325447276189E-2</c:v>
                </c:pt>
                <c:pt idx="7">
                  <c:v>7.9563452242164101E-2</c:v>
                </c:pt>
                <c:pt idx="8">
                  <c:v>7.5332575724533238E-2</c:v>
                </c:pt>
                <c:pt idx="9">
                  <c:v>5.7902222741153905E-2</c:v>
                </c:pt>
                <c:pt idx="10">
                  <c:v>6.2441051254779896E-2</c:v>
                </c:pt>
                <c:pt idx="11">
                  <c:v>0.12359688982015732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62-4763-AD6D-8BF264C17543}"/>
            </c:ext>
          </c:extLst>
        </c:ser>
        <c:ser>
          <c:idx val="0"/>
          <c:order val="1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62-4763-AD6D-8BF264C17543}"/>
            </c:ext>
          </c:extLst>
        </c:ser>
        <c:ser>
          <c:idx val="1"/>
          <c:order val="2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</c:f>
              <c:numCache>
                <c:formatCode>0.0%</c:formatCode>
                <c:ptCount val="1"/>
                <c:pt idx="0">
                  <c:v>2.9489514965630573E-2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62-4763-AD6D-8BF264C175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24'!$C$22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24'!$D$22:$O$22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0.18364545040240726</c:v>
                </c:pt>
                <c:pt idx="2">
                  <c:v>0.27871553604413846</c:v>
                </c:pt>
                <c:pt idx="3">
                  <c:v>0.34750924756662371</c:v>
                </c:pt>
                <c:pt idx="4">
                  <c:v>0.40656418303787623</c:v>
                </c:pt>
                <c:pt idx="5">
                  <c:v>0.50510224548372629</c:v>
                </c:pt>
                <c:pt idx="6">
                  <c:v>0.58126631256780303</c:v>
                </c:pt>
                <c:pt idx="7">
                  <c:v>0.66082976480996714</c:v>
                </c:pt>
                <c:pt idx="8">
                  <c:v>0.73616234053450036</c:v>
                </c:pt>
                <c:pt idx="9">
                  <c:v>0.78641682809211777</c:v>
                </c:pt>
                <c:pt idx="10">
                  <c:v>0.84829223013833721</c:v>
                </c:pt>
                <c:pt idx="11">
                  <c:v>0.99731688882963865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A9-4AC8-90E3-9D643090DF03}"/>
            </c:ext>
          </c:extLst>
        </c:ser>
        <c:ser>
          <c:idx val="0"/>
          <c:order val="1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A9-4AC8-90E3-9D643090DF03}"/>
            </c:ext>
          </c:extLst>
        </c:ser>
        <c:ser>
          <c:idx val="1"/>
          <c:order val="2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4A9-4AC8-90E3-9D643090DF03}"/>
              </c:ext>
            </c:extLst>
          </c:dPt>
          <c:dLbls>
            <c:dLbl>
              <c:idx val="0"/>
              <c:layout>
                <c:manualLayout>
                  <c:x val="-5.2325461779966838E-2"/>
                  <c:y val="-1.5206900879326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A9-4AC8-90E3-9D643090DF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</c:f>
              <c:numCache>
                <c:formatCode>0.0%</c:formatCode>
                <c:ptCount val="1"/>
                <c:pt idx="0">
                  <c:v>2.9489514965630573E-2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A9-4AC8-90E3-9D643090D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149080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C8EC78-138F-4A6F-A05F-B2D556059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39828"/>
              </p:ext>
            </p:extLst>
          </p:nvPr>
        </p:nvGraphicFramePr>
        <p:xfrm>
          <a:off x="414338" y="1953375"/>
          <a:ext cx="8190111" cy="2081746"/>
        </p:xfrm>
        <a:graphic>
          <a:graphicData uri="http://schemas.openxmlformats.org/drawingml/2006/table">
            <a:tbl>
              <a:tblPr/>
              <a:tblGrid>
                <a:gridCol w="751953">
                  <a:extLst>
                    <a:ext uri="{9D8B030D-6E8A-4147-A177-3AD203B41FA5}">
                      <a16:colId xmlns:a16="http://schemas.microsoft.com/office/drawing/2014/main" val="1958535586"/>
                    </a:ext>
                  </a:extLst>
                </a:gridCol>
                <a:gridCol w="277773">
                  <a:extLst>
                    <a:ext uri="{9D8B030D-6E8A-4147-A177-3AD203B41FA5}">
                      <a16:colId xmlns:a16="http://schemas.microsoft.com/office/drawing/2014/main" val="437147683"/>
                    </a:ext>
                  </a:extLst>
                </a:gridCol>
                <a:gridCol w="277773">
                  <a:extLst>
                    <a:ext uri="{9D8B030D-6E8A-4147-A177-3AD203B41FA5}">
                      <a16:colId xmlns:a16="http://schemas.microsoft.com/office/drawing/2014/main" val="3119146978"/>
                    </a:ext>
                  </a:extLst>
                </a:gridCol>
                <a:gridCol w="2516796">
                  <a:extLst>
                    <a:ext uri="{9D8B030D-6E8A-4147-A177-3AD203B41FA5}">
                      <a16:colId xmlns:a16="http://schemas.microsoft.com/office/drawing/2014/main" val="396388625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2501914730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2892228833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2528553640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626832352"/>
                    </a:ext>
                  </a:extLst>
                </a:gridCol>
                <a:gridCol w="684613">
                  <a:extLst>
                    <a:ext uri="{9D8B030D-6E8A-4147-A177-3AD203B41FA5}">
                      <a16:colId xmlns:a16="http://schemas.microsoft.com/office/drawing/2014/main" val="1140010778"/>
                    </a:ext>
                  </a:extLst>
                </a:gridCol>
                <a:gridCol w="673391">
                  <a:extLst>
                    <a:ext uri="{9D8B030D-6E8A-4147-A177-3AD203B41FA5}">
                      <a16:colId xmlns:a16="http://schemas.microsoft.com/office/drawing/2014/main" val="1110915175"/>
                    </a:ext>
                  </a:extLst>
                </a:gridCol>
              </a:tblGrid>
              <a:tr h="1353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764257"/>
                  </a:ext>
                </a:extLst>
              </a:tr>
              <a:tr h="4146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089364"/>
                  </a:ext>
                </a:extLst>
              </a:tr>
              <a:tr h="177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05843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704.434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704.434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59881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23933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2.982.861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2.982.861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47140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5985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56407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62131"/>
                  </a:ext>
                </a:extLst>
              </a:tr>
              <a:tr h="270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326959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164963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679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386" y="3843351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F67FA2-E239-476C-98B2-4F8A1C607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992574"/>
              </p:ext>
            </p:extLst>
          </p:nvPr>
        </p:nvGraphicFramePr>
        <p:xfrm>
          <a:off x="467544" y="1700808"/>
          <a:ext cx="8208911" cy="1977409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1052241961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619561229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4279437005"/>
                    </a:ext>
                  </a:extLst>
                </a:gridCol>
                <a:gridCol w="2522573">
                  <a:extLst>
                    <a:ext uri="{9D8B030D-6E8A-4147-A177-3AD203B41FA5}">
                      <a16:colId xmlns:a16="http://schemas.microsoft.com/office/drawing/2014/main" val="142860824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908704111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009614149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3711558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939338071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685513045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388340839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75452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1187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4453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43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289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4489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237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917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4748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6032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679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5810" y="3842613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B65912-8174-4ACA-B90C-E824A14CA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110164"/>
              </p:ext>
            </p:extLst>
          </p:nvPr>
        </p:nvGraphicFramePr>
        <p:xfrm>
          <a:off x="467544" y="1569318"/>
          <a:ext cx="8136904" cy="2114969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4047169907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273922589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4234320986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4183306253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354942216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880887574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984672284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529005863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307249630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36747570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251616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03799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590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1.813.119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1.813.119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938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323.008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146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3.163.132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7568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0241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675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3044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323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397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713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618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48" y="342900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86BDA7-64CC-41EB-AFB7-C2A910564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080426"/>
              </p:ext>
            </p:extLst>
          </p:nvPr>
        </p:nvGraphicFramePr>
        <p:xfrm>
          <a:off x="467544" y="1755254"/>
          <a:ext cx="8136904" cy="1564733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379728534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53982742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736824506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545959209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87209217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06484297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93138269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860371705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2649259378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413347294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928626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3768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108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4.983.710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4.983.710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671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1.530.784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1.530.784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60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80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6473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6985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2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61" y="530346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38C3AB-E5B4-4D91-9C17-7674AD01F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58299"/>
              </p:ext>
            </p:extLst>
          </p:nvPr>
        </p:nvGraphicFramePr>
        <p:xfrm>
          <a:off x="467544" y="1700808"/>
          <a:ext cx="8136904" cy="3517449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3474734260"/>
                    </a:ext>
                  </a:extLst>
                </a:gridCol>
                <a:gridCol w="275968">
                  <a:extLst>
                    <a:ext uri="{9D8B030D-6E8A-4147-A177-3AD203B41FA5}">
                      <a16:colId xmlns:a16="http://schemas.microsoft.com/office/drawing/2014/main" val="4122441924"/>
                    </a:ext>
                  </a:extLst>
                </a:gridCol>
                <a:gridCol w="275968">
                  <a:extLst>
                    <a:ext uri="{9D8B030D-6E8A-4147-A177-3AD203B41FA5}">
                      <a16:colId xmlns:a16="http://schemas.microsoft.com/office/drawing/2014/main" val="2755866491"/>
                    </a:ext>
                  </a:extLst>
                </a:gridCol>
                <a:gridCol w="2500446">
                  <a:extLst>
                    <a:ext uri="{9D8B030D-6E8A-4147-A177-3AD203B41FA5}">
                      <a16:colId xmlns:a16="http://schemas.microsoft.com/office/drawing/2014/main" val="815195936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520165279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17780420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74258926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345775417"/>
                    </a:ext>
                  </a:extLst>
                </a:gridCol>
                <a:gridCol w="680166">
                  <a:extLst>
                    <a:ext uri="{9D8B030D-6E8A-4147-A177-3AD203B41FA5}">
                      <a16:colId xmlns:a16="http://schemas.microsoft.com/office/drawing/2014/main" val="3922329344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4082120129"/>
                    </a:ext>
                  </a:extLst>
                </a:gridCol>
              </a:tblGrid>
              <a:tr h="1382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4487"/>
                  </a:ext>
                </a:extLst>
              </a:tr>
              <a:tr h="4234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71065"/>
                  </a:ext>
                </a:extLst>
              </a:tr>
              <a:tr h="181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5833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7.908.725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7.908.725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429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2.857.400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1876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1357150,0%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1357150,0%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2031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7121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1650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28112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79708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9809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5273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343509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203.940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2511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78522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33133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86684"/>
                  </a:ext>
                </a:extLst>
              </a:tr>
              <a:tr h="146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85831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7144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453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18701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395.637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949520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395.637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9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30303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DBBBB8-F7B8-47EA-81F6-46BA1B921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74992"/>
              </p:ext>
            </p:extLst>
          </p:nvPr>
        </p:nvGraphicFramePr>
        <p:xfrm>
          <a:off x="395536" y="1930599"/>
          <a:ext cx="8208911" cy="2252528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2785815209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2438914046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376304391"/>
                    </a:ext>
                  </a:extLst>
                </a:gridCol>
                <a:gridCol w="2522574">
                  <a:extLst>
                    <a:ext uri="{9D8B030D-6E8A-4147-A177-3AD203B41FA5}">
                      <a16:colId xmlns:a16="http://schemas.microsoft.com/office/drawing/2014/main" val="1320401246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652309157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540192037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914543202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24328536"/>
                    </a:ext>
                  </a:extLst>
                </a:gridCol>
                <a:gridCol w="686184">
                  <a:extLst>
                    <a:ext uri="{9D8B030D-6E8A-4147-A177-3AD203B41FA5}">
                      <a16:colId xmlns:a16="http://schemas.microsoft.com/office/drawing/2014/main" val="1288139144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330740099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7949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668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2180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11.196.960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11.196.960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895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2.271.255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2.271.255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146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5734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34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347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1852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3635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321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231.750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838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963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64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ENERO 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$157.180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96% respecto de la ley 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la </a:t>
            </a:r>
            <a:r>
              <a:rPr lang="es-CL" sz="1400" b="1" dirty="0">
                <a:solidFill>
                  <a:prstClr val="black"/>
                </a:solidFill>
              </a:rPr>
              <a:t>Subsecretaría de Energía </a:t>
            </a:r>
            <a:r>
              <a:rPr lang="es-CL" sz="1400" dirty="0">
                <a:solidFill>
                  <a:prstClr val="black"/>
                </a:solidFill>
              </a:rPr>
              <a:t>se observó que la asignación “Prospectiva y Política Energética y Desarrollo Sustentable”, presentó un 100% de gasto, con $949 millones. La transferencia a la Empresa Nacional de Petróleo ejecutó un 96% sus recursos con desembolsos por $58.099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programa presupuestario “Apoyo al Desarrollo de Energías Renovables No Convencionales”, con recursos vigentes por $4.569 millones, un 97% 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presentó un avance presupuestario de un 100%.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transferencia corriente para la Aplicación Plan de Acción de Eficiencia Energética, con recursos aprobados por $10.098 millones, ejecutó un 100% su presupuesto vigente, con un gasto total de $8.970 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Las Iniciativas de Inversión de la Comisión Chilena de Energía Nuclear, con recursos disponibles por $919 millones, presentaron ejecución presupuestaria de un 35%.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73206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50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554711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9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422136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524388"/>
              </p:ext>
            </p:extLst>
          </p:nvPr>
        </p:nvGraphicFramePr>
        <p:xfrm>
          <a:off x="611560" y="1628800"/>
          <a:ext cx="781286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37303"/>
              </p:ext>
            </p:extLst>
          </p:nvPr>
        </p:nvGraphicFramePr>
        <p:xfrm>
          <a:off x="611560" y="1556792"/>
          <a:ext cx="77768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2980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B61C79-D1CD-439E-AC3D-9B8F78F09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13412"/>
              </p:ext>
            </p:extLst>
          </p:nvPr>
        </p:nvGraphicFramePr>
        <p:xfrm>
          <a:off x="467544" y="1700808"/>
          <a:ext cx="8136903" cy="2151518"/>
        </p:xfrm>
        <a:graphic>
          <a:graphicData uri="http://schemas.openxmlformats.org/drawingml/2006/table">
            <a:tbl>
              <a:tblPr/>
              <a:tblGrid>
                <a:gridCol w="857189">
                  <a:extLst>
                    <a:ext uri="{9D8B030D-6E8A-4147-A177-3AD203B41FA5}">
                      <a16:colId xmlns:a16="http://schemas.microsoft.com/office/drawing/2014/main" val="593554414"/>
                    </a:ext>
                  </a:extLst>
                </a:gridCol>
                <a:gridCol w="2290104">
                  <a:extLst>
                    <a:ext uri="{9D8B030D-6E8A-4147-A177-3AD203B41FA5}">
                      <a16:colId xmlns:a16="http://schemas.microsoft.com/office/drawing/2014/main" val="2779751069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14914489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1147800951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1982210732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1932775616"/>
                    </a:ext>
                  </a:extLst>
                </a:gridCol>
                <a:gridCol w="780427">
                  <a:extLst>
                    <a:ext uri="{9D8B030D-6E8A-4147-A177-3AD203B41FA5}">
                      <a16:colId xmlns:a16="http://schemas.microsoft.com/office/drawing/2014/main" val="2299717437"/>
                    </a:ext>
                  </a:extLst>
                </a:gridCol>
                <a:gridCol w="780427">
                  <a:extLst>
                    <a:ext uri="{9D8B030D-6E8A-4147-A177-3AD203B41FA5}">
                      <a16:colId xmlns:a16="http://schemas.microsoft.com/office/drawing/2014/main" val="406108141"/>
                    </a:ext>
                  </a:extLst>
                </a:gridCol>
              </a:tblGrid>
              <a:tr h="15232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30030"/>
                  </a:ext>
                </a:extLst>
              </a:tr>
              <a:tr h="46647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63420"/>
                  </a:ext>
                </a:extLst>
              </a:tr>
              <a:tr h="161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128.582.888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128.582.888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288185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38.222.770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38.222.770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2.595.343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75704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467815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678575,0%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678575,0%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35895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26634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869702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75231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17203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8.356.598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8.356.598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47644"/>
                  </a:ext>
                </a:extLst>
              </a:tr>
              <a:tr h="15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82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7818" y="4152847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5B6D4D-DE20-4A66-B4E1-AB91DF304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82086"/>
              </p:ext>
            </p:extLst>
          </p:nvPr>
        </p:nvGraphicFramePr>
        <p:xfrm>
          <a:off x="466601" y="1819857"/>
          <a:ext cx="8210798" cy="2186358"/>
        </p:xfrm>
        <a:graphic>
          <a:graphicData uri="http://schemas.openxmlformats.org/drawingml/2006/table">
            <a:tbl>
              <a:tblPr/>
              <a:tblGrid>
                <a:gridCol w="309492">
                  <a:extLst>
                    <a:ext uri="{9D8B030D-6E8A-4147-A177-3AD203B41FA5}">
                      <a16:colId xmlns:a16="http://schemas.microsoft.com/office/drawing/2014/main" val="3882909973"/>
                    </a:ext>
                  </a:extLst>
                </a:gridCol>
                <a:gridCol w="309492">
                  <a:extLst>
                    <a:ext uri="{9D8B030D-6E8A-4147-A177-3AD203B41FA5}">
                      <a16:colId xmlns:a16="http://schemas.microsoft.com/office/drawing/2014/main" val="1047040283"/>
                    </a:ext>
                  </a:extLst>
                </a:gridCol>
                <a:gridCol w="2776136">
                  <a:extLst>
                    <a:ext uri="{9D8B030D-6E8A-4147-A177-3AD203B41FA5}">
                      <a16:colId xmlns:a16="http://schemas.microsoft.com/office/drawing/2014/main" val="3158869101"/>
                    </a:ext>
                  </a:extLst>
                </a:gridCol>
                <a:gridCol w="829435">
                  <a:extLst>
                    <a:ext uri="{9D8B030D-6E8A-4147-A177-3AD203B41FA5}">
                      <a16:colId xmlns:a16="http://schemas.microsoft.com/office/drawing/2014/main" val="1943972512"/>
                    </a:ext>
                  </a:extLst>
                </a:gridCol>
                <a:gridCol w="829435">
                  <a:extLst>
                    <a:ext uri="{9D8B030D-6E8A-4147-A177-3AD203B41FA5}">
                      <a16:colId xmlns:a16="http://schemas.microsoft.com/office/drawing/2014/main" val="1354974839"/>
                    </a:ext>
                  </a:extLst>
                </a:gridCol>
                <a:gridCol w="829435">
                  <a:extLst>
                    <a:ext uri="{9D8B030D-6E8A-4147-A177-3AD203B41FA5}">
                      <a16:colId xmlns:a16="http://schemas.microsoft.com/office/drawing/2014/main" val="2050390596"/>
                    </a:ext>
                  </a:extLst>
                </a:gridCol>
                <a:gridCol w="829435">
                  <a:extLst>
                    <a:ext uri="{9D8B030D-6E8A-4147-A177-3AD203B41FA5}">
                      <a16:colId xmlns:a16="http://schemas.microsoft.com/office/drawing/2014/main" val="203611971"/>
                    </a:ext>
                  </a:extLst>
                </a:gridCol>
                <a:gridCol w="755159">
                  <a:extLst>
                    <a:ext uri="{9D8B030D-6E8A-4147-A177-3AD203B41FA5}">
                      <a16:colId xmlns:a16="http://schemas.microsoft.com/office/drawing/2014/main" val="779376693"/>
                    </a:ext>
                  </a:extLst>
                </a:gridCol>
                <a:gridCol w="742779">
                  <a:extLst>
                    <a:ext uri="{9D8B030D-6E8A-4147-A177-3AD203B41FA5}">
                      <a16:colId xmlns:a16="http://schemas.microsoft.com/office/drawing/2014/main" val="3202149176"/>
                    </a:ext>
                  </a:extLst>
                </a:gridCol>
              </a:tblGrid>
              <a:tr h="145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92593"/>
                  </a:ext>
                </a:extLst>
              </a:tr>
              <a:tr h="444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755751"/>
                  </a:ext>
                </a:extLst>
              </a:tr>
              <a:tr h="19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96.249.358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96.249.358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24764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811.542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21390"/>
                  </a:ext>
                </a:extLst>
              </a:tr>
              <a:tr h="281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36041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0564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104.114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791383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339.460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81073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1.129.832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919612"/>
                  </a:ext>
                </a:extLst>
              </a:tr>
              <a:tr h="19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02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144017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3123CE-DBB1-4398-A01E-EE409A6CB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38649"/>
              </p:ext>
            </p:extLst>
          </p:nvPr>
        </p:nvGraphicFramePr>
        <p:xfrm>
          <a:off x="467544" y="1847997"/>
          <a:ext cx="8208912" cy="3179063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1900037187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4251453002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16122797"/>
                    </a:ext>
                  </a:extLst>
                </a:gridCol>
                <a:gridCol w="2522574">
                  <a:extLst>
                    <a:ext uri="{9D8B030D-6E8A-4147-A177-3AD203B41FA5}">
                      <a16:colId xmlns:a16="http://schemas.microsoft.com/office/drawing/2014/main" val="1808728655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37164359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596784705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990314930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810529730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1680887792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132762300"/>
                    </a:ext>
                  </a:extLst>
                </a:gridCol>
              </a:tblGrid>
              <a:tr h="1356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198742"/>
                  </a:ext>
                </a:extLst>
              </a:tr>
              <a:tr h="415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935008"/>
                  </a:ext>
                </a:extLst>
              </a:tr>
              <a:tr h="178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921828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11.391.776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11.391.776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53015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5.712.893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5.712.893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78442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59.105.911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59.105.911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17735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46245"/>
                  </a:ext>
                </a:extLst>
              </a:tr>
              <a:tr h="271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669491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27506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9660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440938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339838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589929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1305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50759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232282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052255"/>
                  </a:ext>
                </a:extLst>
              </a:tr>
              <a:tr h="144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783116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24217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269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2290</Words>
  <Application>Microsoft Office PowerPoint</Application>
  <PresentationFormat>Presentación en pantalla (4:3)</PresentationFormat>
  <Paragraphs>1190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ENERO DE 2019 PARTIDA 24: MINISTERIO DE ENERGÍA</vt:lpstr>
      <vt:lpstr>EJECUCIÓN ACUMULADA DE GASTOS A ENERO DE 2019  PARTIDA 24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2019  PARTIDA 24 MINISTERIO DE ENERGÍA</vt:lpstr>
      <vt:lpstr>EJECUCIÓN ACUMULADA DE GASTOS A ENERO DE 2019  PARTIDA 24 RESUMEN POR CAPÍTULOS</vt:lpstr>
      <vt:lpstr>EJECUCIÓN ACUMULADA DE GASTOS A ENERO DE 2019  PARTIDA 24. CAPÍTULO 01. PROGRAMA 01:  SUBSECRETARÍA DE ENERGÍA</vt:lpstr>
      <vt:lpstr>EJECUCIÓN ACUMULADA DE GASTOS A ENERO DE 2019  PARTIDA 24. CAPÍTULO 01. PROGRAMA 03:  APOYO AL DESARROLLO DE ENERGÍAS RENOVABLES NO CONVENCIONALES</vt:lpstr>
      <vt:lpstr>EJECUCIÓN ACUMULADA DE GASTOS A ENERO DE 2019  PARTIDA 24. CAPÍTULO 01. PROGRAMA 04:  PROGRAMA ENERGIZACIÓN RURAL Y SOCIAL</vt:lpstr>
      <vt:lpstr>EJECUCIÓN ACUMULADA DE GASTOS A ENERO DE 2019  PARTIDA 24. CAPÍTULO 01. PROGRAMA 05:  PLAN DE ACCIÓN DE EFICIENCIA ENERGÉTICA</vt:lpstr>
      <vt:lpstr>EJECUCIÓN ACUMULADA DE GASTOS A ENERO DE 2019  PARTIDA 24. CAPÍTULO 02. PROGRAMA 01:  COMISIÓN NACIONAL DE ENERGÍA</vt:lpstr>
      <vt:lpstr>EJECUCIÓN ACUMULADA DE GASTOS A ENERO DE 2019  PARTIDA 24. CAPÍTULO 03. PROGRAMA 01:  COMISIÓN CHILENA DE ENERGÍA NUCLEAR</vt:lpstr>
      <vt:lpstr>EJECUCIÓN ACUMULADA DE GASTOS A ENERO DE 2019  PARTIDA 24. CAPÍTULO 04. PROGRAMA 01:  SUPERINTENDENCIA DE ELECTRICIDAD Y COMBUSTIBLES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</cp:lastModifiedBy>
  <cp:revision>64</cp:revision>
  <cp:lastPrinted>2016-08-01T15:51:15Z</cp:lastPrinted>
  <dcterms:created xsi:type="dcterms:W3CDTF">2016-08-01T15:22:37Z</dcterms:created>
  <dcterms:modified xsi:type="dcterms:W3CDTF">2019-04-29T13:11:27Z</dcterms:modified>
</cp:coreProperties>
</file>