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 id="2147483672" r:id="rId3"/>
  </p:sldMasterIdLst>
  <p:notesMasterIdLst>
    <p:notesMasterId r:id="rId15"/>
  </p:notesMasterIdLst>
  <p:handoutMasterIdLst>
    <p:handoutMasterId r:id="rId16"/>
  </p:handoutMasterIdLst>
  <p:sldIdLst>
    <p:sldId id="256" r:id="rId4"/>
    <p:sldId id="298" r:id="rId5"/>
    <p:sldId id="302" r:id="rId6"/>
    <p:sldId id="300" r:id="rId7"/>
    <p:sldId id="299" r:id="rId8"/>
    <p:sldId id="301" r:id="rId9"/>
    <p:sldId id="264" r:id="rId10"/>
    <p:sldId id="263" r:id="rId11"/>
    <p:sldId id="265" r:id="rId12"/>
    <p:sldId id="267" r:id="rId13"/>
    <p:sldId id="268" r:id="rId14"/>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98" y="7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22'!$C$32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22'!$D$32:$O$32</c:f>
              <c:numCache>
                <c:formatCode>0.0%</c:formatCode>
                <c:ptCount val="12"/>
                <c:pt idx="0">
                  <c:v>0.05</c:v>
                </c:pt>
                <c:pt idx="1">
                  <c:v>5.8999999999999997E-2</c:v>
                </c:pt>
                <c:pt idx="2">
                  <c:v>7.5999999999999998E-2</c:v>
                </c:pt>
                <c:pt idx="3">
                  <c:v>0.09</c:v>
                </c:pt>
                <c:pt idx="4">
                  <c:v>6.4000000000000001E-2</c:v>
                </c:pt>
                <c:pt idx="5">
                  <c:v>8.5000000000000006E-2</c:v>
                </c:pt>
                <c:pt idx="6">
                  <c:v>6.5000000000000002E-2</c:v>
                </c:pt>
                <c:pt idx="7">
                  <c:v>7.0000000000000007E-2</c:v>
                </c:pt>
                <c:pt idx="8">
                  <c:v>7.2999999999999995E-2</c:v>
                </c:pt>
                <c:pt idx="9">
                  <c:v>0.08</c:v>
                </c:pt>
                <c:pt idx="10">
                  <c:v>0.09</c:v>
                </c:pt>
                <c:pt idx="11">
                  <c:v>0.17299999999999999</c:v>
                </c:pt>
              </c:numCache>
            </c:numRef>
          </c:val>
          <c:extLst>
            <c:ext xmlns:c16="http://schemas.microsoft.com/office/drawing/2014/chart" uri="{C3380CC4-5D6E-409C-BE32-E72D297353CC}">
              <c16:uniqueId val="{00000000-2A1E-41D2-86B7-61334A2233EE}"/>
            </c:ext>
          </c:extLst>
        </c:ser>
        <c:ser>
          <c:idx val="1"/>
          <c:order val="1"/>
          <c:tx>
            <c:strRef>
              <c:f>'Partida 22'!$C$33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22'!$D$33:$O$33</c:f>
              <c:numCache>
                <c:formatCode>0.0%</c:formatCode>
                <c:ptCount val="12"/>
                <c:pt idx="0">
                  <c:v>6.4000000000000001E-2</c:v>
                </c:pt>
                <c:pt idx="1">
                  <c:v>7.0999999999999994E-2</c:v>
                </c:pt>
                <c:pt idx="2">
                  <c:v>0.09</c:v>
                </c:pt>
                <c:pt idx="3">
                  <c:v>6.2E-2</c:v>
                </c:pt>
                <c:pt idx="4">
                  <c:v>5.6000000000000001E-2</c:v>
                </c:pt>
                <c:pt idx="5">
                  <c:v>7.9000000000000001E-2</c:v>
                </c:pt>
                <c:pt idx="6">
                  <c:v>5.8000000000000003E-2</c:v>
                </c:pt>
                <c:pt idx="7">
                  <c:v>6.4000000000000001E-2</c:v>
                </c:pt>
                <c:pt idx="8">
                  <c:v>7.3999999999999996E-2</c:v>
                </c:pt>
                <c:pt idx="9">
                  <c:v>7.1999999999999995E-2</c:v>
                </c:pt>
                <c:pt idx="10">
                  <c:v>7.8E-2</c:v>
                </c:pt>
                <c:pt idx="11">
                  <c:v>0.13900000000000001</c:v>
                </c:pt>
              </c:numCache>
            </c:numRef>
          </c:val>
          <c:extLst>
            <c:ext xmlns:c16="http://schemas.microsoft.com/office/drawing/2014/chart" uri="{C3380CC4-5D6E-409C-BE32-E72D297353CC}">
              <c16:uniqueId val="{00000001-2A1E-41D2-86B7-61334A2233EE}"/>
            </c:ext>
          </c:extLst>
        </c:ser>
        <c:ser>
          <c:idx val="2"/>
          <c:order val="2"/>
          <c:tx>
            <c:strRef>
              <c:f>'Partida 22'!$C$34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22'!$D$34</c:f>
              <c:numCache>
                <c:formatCode>0.0%</c:formatCode>
                <c:ptCount val="1"/>
                <c:pt idx="0">
                  <c:v>4.8788274364109742E-2</c:v>
                </c:pt>
              </c:numCache>
            </c:numRef>
          </c:val>
          <c:extLst>
            <c:ext xmlns:c16="http://schemas.microsoft.com/office/drawing/2014/chart" uri="{C3380CC4-5D6E-409C-BE32-E72D297353CC}">
              <c16:uniqueId val="{00000002-2A1E-41D2-86B7-61334A2233EE}"/>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22'!$C$28</c:f>
              <c:strCache>
                <c:ptCount val="1"/>
                <c:pt idx="0">
                  <c:v>% Ejecución Ppto. Vigente 2017</c:v>
                </c:pt>
              </c:strCache>
            </c:strRef>
          </c:tx>
          <c:spPr>
            <a:ln>
              <a:solidFill>
                <a:srgbClr val="9BBB59"/>
              </a:solidFill>
            </a:ln>
          </c:spPr>
          <c:marker>
            <c:symbol val="none"/>
          </c:marker>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22'!$D$28:$O$28</c:f>
              <c:numCache>
                <c:formatCode>0.0%</c:formatCode>
                <c:ptCount val="12"/>
                <c:pt idx="0">
                  <c:v>0.05</c:v>
                </c:pt>
                <c:pt idx="1">
                  <c:v>0.108</c:v>
                </c:pt>
                <c:pt idx="2">
                  <c:v>0.184</c:v>
                </c:pt>
                <c:pt idx="3">
                  <c:v>0.27400000000000002</c:v>
                </c:pt>
                <c:pt idx="4">
                  <c:v>0.33800000000000002</c:v>
                </c:pt>
                <c:pt idx="5">
                  <c:v>0.42299999999999999</c:v>
                </c:pt>
                <c:pt idx="6">
                  <c:v>0.48799999999999999</c:v>
                </c:pt>
                <c:pt idx="7">
                  <c:v>0.55300000000000005</c:v>
                </c:pt>
                <c:pt idx="8">
                  <c:v>0.626</c:v>
                </c:pt>
                <c:pt idx="9">
                  <c:v>0.70599999999999996</c:v>
                </c:pt>
                <c:pt idx="10">
                  <c:v>0.79500000000000004</c:v>
                </c:pt>
                <c:pt idx="11">
                  <c:v>0.96699999999999997</c:v>
                </c:pt>
              </c:numCache>
            </c:numRef>
          </c:val>
          <c:smooth val="0"/>
          <c:extLst>
            <c:ext xmlns:c16="http://schemas.microsoft.com/office/drawing/2014/chart" uri="{C3380CC4-5D6E-409C-BE32-E72D297353CC}">
              <c16:uniqueId val="{00000000-7664-4A40-B667-CEFE72E298B9}"/>
            </c:ext>
          </c:extLst>
        </c:ser>
        <c:ser>
          <c:idx val="1"/>
          <c:order val="1"/>
          <c:tx>
            <c:strRef>
              <c:f>'Partida 22'!$C$29</c:f>
              <c:strCache>
                <c:ptCount val="1"/>
                <c:pt idx="0">
                  <c:v>% Ejecución Ppto. Vigente 2018</c:v>
                </c:pt>
              </c:strCache>
            </c:strRef>
          </c:tx>
          <c:spPr>
            <a:ln>
              <a:solidFill>
                <a:srgbClr val="0070C0"/>
              </a:solidFill>
            </a:ln>
          </c:spPr>
          <c:marker>
            <c:symbol val="none"/>
          </c:marker>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22'!$D$29:$O$29</c:f>
              <c:numCache>
                <c:formatCode>0.0%</c:formatCode>
                <c:ptCount val="12"/>
                <c:pt idx="0">
                  <c:v>6.4000000000000001E-2</c:v>
                </c:pt>
                <c:pt idx="1">
                  <c:v>0.13500000000000001</c:v>
                </c:pt>
                <c:pt idx="2">
                  <c:v>0.22500000000000001</c:v>
                </c:pt>
                <c:pt idx="3">
                  <c:v>0.28699999999999998</c:v>
                </c:pt>
                <c:pt idx="4">
                  <c:v>0.34300000000000003</c:v>
                </c:pt>
                <c:pt idx="5">
                  <c:v>0.42199999999999999</c:v>
                </c:pt>
                <c:pt idx="6">
                  <c:v>0.499</c:v>
                </c:pt>
                <c:pt idx="7">
                  <c:v>0.55100000000000005</c:v>
                </c:pt>
                <c:pt idx="8">
                  <c:v>0.63400000000000001</c:v>
                </c:pt>
                <c:pt idx="9">
                  <c:v>0.70599999999999996</c:v>
                </c:pt>
                <c:pt idx="10">
                  <c:v>0.78400000000000003</c:v>
                </c:pt>
                <c:pt idx="11">
                  <c:v>0.91200000000000003</c:v>
                </c:pt>
              </c:numCache>
            </c:numRef>
          </c:val>
          <c:smooth val="0"/>
          <c:extLst>
            <c:ext xmlns:c16="http://schemas.microsoft.com/office/drawing/2014/chart" uri="{C3380CC4-5D6E-409C-BE32-E72D297353CC}">
              <c16:uniqueId val="{00000001-7664-4A40-B667-CEFE72E298B9}"/>
            </c:ext>
          </c:extLst>
        </c:ser>
        <c:ser>
          <c:idx val="2"/>
          <c:order val="2"/>
          <c:tx>
            <c:strRef>
              <c:f>'Partida 22'!$C$30</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22'!$D$30</c:f>
              <c:numCache>
                <c:formatCode>0.0%</c:formatCode>
                <c:ptCount val="1"/>
                <c:pt idx="0">
                  <c:v>4.8788274364109742E-2</c:v>
                </c:pt>
              </c:numCache>
            </c:numRef>
          </c:val>
          <c:smooth val="0"/>
          <c:extLst>
            <c:ext xmlns:c16="http://schemas.microsoft.com/office/drawing/2014/chart" uri="{C3380CC4-5D6E-409C-BE32-E72D297353CC}">
              <c16:uniqueId val="{00000002-7664-4A40-B667-CEFE72E298B9}"/>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29-04-2019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29-04-2019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343938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312101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83410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85207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07179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3030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29-04-2019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512086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29-04-2019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460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29-04-2019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1630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85242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4695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336961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8672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8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72" name="Picture 2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96807" y="24118"/>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2244" name="Picture 19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05014"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702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5"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AL MES DE ENERO 2019</a:t>
            </a:r>
            <a:br>
              <a:rPr lang="es-CL" sz="2000" b="1" dirty="0">
                <a:latin typeface="+mn-lt"/>
              </a:rPr>
            </a:br>
            <a:r>
              <a:rPr lang="es-CL" sz="2000" b="1" dirty="0">
                <a:latin typeface="+mn-lt"/>
              </a:rPr>
              <a:t>PARTIDA 22:</a:t>
            </a:r>
            <a:br>
              <a:rPr lang="es-CL" sz="2000" b="1" dirty="0">
                <a:latin typeface="+mn-lt"/>
              </a:rPr>
            </a:br>
            <a:r>
              <a:rPr lang="es-CL" sz="2000" b="1" dirty="0">
                <a:latin typeface="+mn-lt"/>
              </a:rPr>
              <a:t>MINISTERIO SECRETARÍA DE LA PRESIDENCIA</a:t>
            </a:r>
          </a:p>
        </p:txBody>
      </p:sp>
      <p:sp>
        <p:nvSpPr>
          <p:cNvPr id="7" name="6 CuadroTexto"/>
          <p:cNvSpPr txBox="1"/>
          <p:nvPr/>
        </p:nvSpPr>
        <p:spPr>
          <a:xfrm>
            <a:off x="3955005" y="5661248"/>
            <a:ext cx="4536504" cy="276999"/>
          </a:xfrm>
          <a:prstGeom prst="rect">
            <a:avLst/>
          </a:prstGeom>
          <a:noFill/>
        </p:spPr>
        <p:txBody>
          <a:bodyPr wrap="square" rtlCol="0">
            <a:spAutoFit/>
          </a:bodyPr>
          <a:lstStyle/>
          <a:p>
            <a:pPr algn="r"/>
            <a:r>
              <a:rPr lang="es-CL" sz="1200" dirty="0"/>
              <a:t>Valparaíso, marzo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61" name="Picture 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548680"/>
            <a:ext cx="4603203"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34615" y="5406525"/>
            <a:ext cx="796477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632272" y="836712"/>
            <a:ext cx="7848873"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04: GOBIERNO DIGITAL</a:t>
            </a:r>
          </a:p>
        </p:txBody>
      </p:sp>
      <p:sp>
        <p:nvSpPr>
          <p:cNvPr id="8" name="1 Título"/>
          <p:cNvSpPr txBox="1">
            <a:spLocks/>
          </p:cNvSpPr>
          <p:nvPr/>
        </p:nvSpPr>
        <p:spPr>
          <a:xfrm>
            <a:off x="613528" y="2132856"/>
            <a:ext cx="780695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7" name="Tabla 6">
            <a:extLst>
              <a:ext uri="{FF2B5EF4-FFF2-40B4-BE49-F238E27FC236}">
                <a16:creationId xmlns:a16="http://schemas.microsoft.com/office/drawing/2014/main" id="{90DE0FFC-EB92-4CF5-A51C-80C67F00D4CD}"/>
              </a:ext>
            </a:extLst>
          </p:cNvPr>
          <p:cNvGraphicFramePr>
            <a:graphicFrameLocks noGrp="1"/>
          </p:cNvGraphicFramePr>
          <p:nvPr/>
        </p:nvGraphicFramePr>
        <p:xfrm>
          <a:off x="628650" y="3012589"/>
          <a:ext cx="7886700" cy="1977410"/>
        </p:xfrm>
        <a:graphic>
          <a:graphicData uri="http://schemas.openxmlformats.org/drawingml/2006/table">
            <a:tbl>
              <a:tblPr/>
              <a:tblGrid>
                <a:gridCol w="724096">
                  <a:extLst>
                    <a:ext uri="{9D8B030D-6E8A-4147-A177-3AD203B41FA5}">
                      <a16:colId xmlns:a16="http://schemas.microsoft.com/office/drawing/2014/main" val="2234520670"/>
                    </a:ext>
                  </a:extLst>
                </a:gridCol>
                <a:gridCol w="267483">
                  <a:extLst>
                    <a:ext uri="{9D8B030D-6E8A-4147-A177-3AD203B41FA5}">
                      <a16:colId xmlns:a16="http://schemas.microsoft.com/office/drawing/2014/main" val="1266143909"/>
                    </a:ext>
                  </a:extLst>
                </a:gridCol>
                <a:gridCol w="267483">
                  <a:extLst>
                    <a:ext uri="{9D8B030D-6E8A-4147-A177-3AD203B41FA5}">
                      <a16:colId xmlns:a16="http://schemas.microsoft.com/office/drawing/2014/main" val="158380639"/>
                    </a:ext>
                  </a:extLst>
                </a:gridCol>
                <a:gridCol w="2423559">
                  <a:extLst>
                    <a:ext uri="{9D8B030D-6E8A-4147-A177-3AD203B41FA5}">
                      <a16:colId xmlns:a16="http://schemas.microsoft.com/office/drawing/2014/main" val="1442900603"/>
                    </a:ext>
                  </a:extLst>
                </a:gridCol>
                <a:gridCol w="724096">
                  <a:extLst>
                    <a:ext uri="{9D8B030D-6E8A-4147-A177-3AD203B41FA5}">
                      <a16:colId xmlns:a16="http://schemas.microsoft.com/office/drawing/2014/main" val="3085528232"/>
                    </a:ext>
                  </a:extLst>
                </a:gridCol>
                <a:gridCol w="724096">
                  <a:extLst>
                    <a:ext uri="{9D8B030D-6E8A-4147-A177-3AD203B41FA5}">
                      <a16:colId xmlns:a16="http://schemas.microsoft.com/office/drawing/2014/main" val="539502395"/>
                    </a:ext>
                  </a:extLst>
                </a:gridCol>
                <a:gridCol w="724096">
                  <a:extLst>
                    <a:ext uri="{9D8B030D-6E8A-4147-A177-3AD203B41FA5}">
                      <a16:colId xmlns:a16="http://schemas.microsoft.com/office/drawing/2014/main" val="2683530776"/>
                    </a:ext>
                  </a:extLst>
                </a:gridCol>
                <a:gridCol w="724096">
                  <a:extLst>
                    <a:ext uri="{9D8B030D-6E8A-4147-A177-3AD203B41FA5}">
                      <a16:colId xmlns:a16="http://schemas.microsoft.com/office/drawing/2014/main" val="645503752"/>
                    </a:ext>
                  </a:extLst>
                </a:gridCol>
                <a:gridCol w="659251">
                  <a:extLst>
                    <a:ext uri="{9D8B030D-6E8A-4147-A177-3AD203B41FA5}">
                      <a16:colId xmlns:a16="http://schemas.microsoft.com/office/drawing/2014/main" val="143308741"/>
                    </a:ext>
                  </a:extLst>
                </a:gridCol>
                <a:gridCol w="648444">
                  <a:extLst>
                    <a:ext uri="{9D8B030D-6E8A-4147-A177-3AD203B41FA5}">
                      <a16:colId xmlns:a16="http://schemas.microsoft.com/office/drawing/2014/main" val="3357019603"/>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09841682"/>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458278208"/>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3.039.585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3.039.585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66.765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0159076"/>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1.299.419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1.299.419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63.719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0911008"/>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879.057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879.057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9294488"/>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238308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702280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Modernización del Estado - BID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612948"/>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243.109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243.109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2310966"/>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7107894"/>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638037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208.089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208.089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63304725"/>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9611" y="5085184"/>
            <a:ext cx="7742591" cy="437133"/>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589611" y="764704"/>
            <a:ext cx="7860248"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05: CONSEJO DE AUDITORÍA INTERNA GENERAL DE GOBIERNO</a:t>
            </a:r>
          </a:p>
        </p:txBody>
      </p:sp>
      <p:sp>
        <p:nvSpPr>
          <p:cNvPr id="8" name="1 Título"/>
          <p:cNvSpPr txBox="1">
            <a:spLocks/>
          </p:cNvSpPr>
          <p:nvPr/>
        </p:nvSpPr>
        <p:spPr>
          <a:xfrm>
            <a:off x="589611" y="2060848"/>
            <a:ext cx="7860248" cy="29967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7" name="Tabla 6">
            <a:extLst>
              <a:ext uri="{FF2B5EF4-FFF2-40B4-BE49-F238E27FC236}">
                <a16:creationId xmlns:a16="http://schemas.microsoft.com/office/drawing/2014/main" id="{A1BB9047-A3FF-480F-97BE-3BE99777A21C}"/>
              </a:ext>
            </a:extLst>
          </p:cNvPr>
          <p:cNvGraphicFramePr>
            <a:graphicFrameLocks noGrp="1"/>
          </p:cNvGraphicFramePr>
          <p:nvPr/>
        </p:nvGraphicFramePr>
        <p:xfrm>
          <a:off x="628650" y="3150148"/>
          <a:ext cx="7886700" cy="1702292"/>
        </p:xfrm>
        <a:graphic>
          <a:graphicData uri="http://schemas.openxmlformats.org/drawingml/2006/table">
            <a:tbl>
              <a:tblPr/>
              <a:tblGrid>
                <a:gridCol w="724096">
                  <a:extLst>
                    <a:ext uri="{9D8B030D-6E8A-4147-A177-3AD203B41FA5}">
                      <a16:colId xmlns:a16="http://schemas.microsoft.com/office/drawing/2014/main" val="2541304097"/>
                    </a:ext>
                  </a:extLst>
                </a:gridCol>
                <a:gridCol w="267483">
                  <a:extLst>
                    <a:ext uri="{9D8B030D-6E8A-4147-A177-3AD203B41FA5}">
                      <a16:colId xmlns:a16="http://schemas.microsoft.com/office/drawing/2014/main" val="1840686809"/>
                    </a:ext>
                  </a:extLst>
                </a:gridCol>
                <a:gridCol w="267483">
                  <a:extLst>
                    <a:ext uri="{9D8B030D-6E8A-4147-A177-3AD203B41FA5}">
                      <a16:colId xmlns:a16="http://schemas.microsoft.com/office/drawing/2014/main" val="398580653"/>
                    </a:ext>
                  </a:extLst>
                </a:gridCol>
                <a:gridCol w="2423559">
                  <a:extLst>
                    <a:ext uri="{9D8B030D-6E8A-4147-A177-3AD203B41FA5}">
                      <a16:colId xmlns:a16="http://schemas.microsoft.com/office/drawing/2014/main" val="2646815261"/>
                    </a:ext>
                  </a:extLst>
                </a:gridCol>
                <a:gridCol w="724096">
                  <a:extLst>
                    <a:ext uri="{9D8B030D-6E8A-4147-A177-3AD203B41FA5}">
                      <a16:colId xmlns:a16="http://schemas.microsoft.com/office/drawing/2014/main" val="1733211967"/>
                    </a:ext>
                  </a:extLst>
                </a:gridCol>
                <a:gridCol w="724096">
                  <a:extLst>
                    <a:ext uri="{9D8B030D-6E8A-4147-A177-3AD203B41FA5}">
                      <a16:colId xmlns:a16="http://schemas.microsoft.com/office/drawing/2014/main" val="583399584"/>
                    </a:ext>
                  </a:extLst>
                </a:gridCol>
                <a:gridCol w="724096">
                  <a:extLst>
                    <a:ext uri="{9D8B030D-6E8A-4147-A177-3AD203B41FA5}">
                      <a16:colId xmlns:a16="http://schemas.microsoft.com/office/drawing/2014/main" val="2920120566"/>
                    </a:ext>
                  </a:extLst>
                </a:gridCol>
                <a:gridCol w="724096">
                  <a:extLst>
                    <a:ext uri="{9D8B030D-6E8A-4147-A177-3AD203B41FA5}">
                      <a16:colId xmlns:a16="http://schemas.microsoft.com/office/drawing/2014/main" val="718202445"/>
                    </a:ext>
                  </a:extLst>
                </a:gridCol>
                <a:gridCol w="659251">
                  <a:extLst>
                    <a:ext uri="{9D8B030D-6E8A-4147-A177-3AD203B41FA5}">
                      <a16:colId xmlns:a16="http://schemas.microsoft.com/office/drawing/2014/main" val="327049673"/>
                    </a:ext>
                  </a:extLst>
                </a:gridCol>
                <a:gridCol w="648444">
                  <a:extLst>
                    <a:ext uri="{9D8B030D-6E8A-4147-A177-3AD203B41FA5}">
                      <a16:colId xmlns:a16="http://schemas.microsoft.com/office/drawing/2014/main" val="20526731"/>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93996464"/>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30585574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1.339.007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1.339.007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78.131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842718"/>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1.212.577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1.212.577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77.655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0160112"/>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109.228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109.228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6405865"/>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17.192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17.192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039390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10.682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10.682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490675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7151307"/>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201713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079923776"/>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1200"/>
              </a:spcBef>
              <a:spcAft>
                <a:spcPts val="1200"/>
              </a:spcAft>
            </a:pPr>
            <a:r>
              <a:rPr lang="es-CL" sz="1400" b="1" dirty="0">
                <a:latin typeface="+mn-lt"/>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a:pPr>
            <a:r>
              <a:rPr lang="es-CL" sz="1400" dirty="0">
                <a:solidFill>
                  <a:prstClr val="black"/>
                </a:solidFill>
                <a:ea typeface="+mn-ea"/>
                <a:cs typeface="+mn-cs"/>
              </a:rPr>
              <a:t>El Presupuesto 2019 de esta Partida asciende a $13.412 millones. En enero, el ministerio presentó un gasto por </a:t>
            </a:r>
            <a:r>
              <a:rPr lang="es-CL" sz="1400" b="1" dirty="0">
                <a:solidFill>
                  <a:prstClr val="black"/>
                </a:solidFill>
                <a:ea typeface="+mn-ea"/>
                <a:cs typeface="+mn-cs"/>
              </a:rPr>
              <a:t>$654 millones, equivalente a un 4,9%, inferior al 6,4% de ejecución registrado en el mismo mes del año anterior. </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Sin embargo, en esta baja ejecución presupuestaria, debe considerarse que el año 2018 existía en esta Partida el programa Consejo Nacional de la Infancia, que ya no se encuentra en 2019, y en su reemplazo en el ministerio de Desarrollo Social se creó la Subsecretaría de la Niñez.</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El Presupuesto 2019 se distribuye, por Subtítulos de gasto, en: Personal un 76%, en Bienes y Servicios de Consumo 17%, un 5% para transferencias corrientes y un 2% para Adquisición de Activos No Financieros. En cuanto a los programas, Secretaría de la Presidencia abarca el 67% de los recursos, mientras que Gobierno digital concentra el 22,7% y Consejo de Auditoría Interna un 10%.</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Según el contenido de la ley de presupuestos 2019, publicado por la DIPRES, la</a:t>
            </a:r>
            <a:r>
              <a:rPr lang="es-MX" sz="1400" b="1" dirty="0">
                <a:solidFill>
                  <a:prstClr val="black"/>
                </a:solidFill>
                <a:ea typeface="+mn-ea"/>
                <a:cs typeface="+mn-cs"/>
              </a:rPr>
              <a:t> Secretaría </a:t>
            </a:r>
            <a:r>
              <a:rPr lang="es-MX" sz="1400" dirty="0">
                <a:solidFill>
                  <a:prstClr val="black"/>
                </a:solidFill>
                <a:ea typeface="+mn-ea"/>
                <a:cs typeface="+mn-cs"/>
              </a:rPr>
              <a:t>contiene: “…</a:t>
            </a:r>
            <a:r>
              <a:rPr lang="es-CL" sz="1400" dirty="0">
                <a:solidFill>
                  <a:prstClr val="black"/>
                </a:solidFill>
                <a:ea typeface="+mn-ea"/>
                <a:cs typeface="+mn-cs"/>
              </a:rPr>
              <a:t>el financiamiento de 3 estudios Probidad y Transparencia, Reformas Políticas y Calidad de la Democracia (“Agenda </a:t>
            </a:r>
            <a:r>
              <a:rPr lang="es-CL" sz="1400" dirty="0" err="1">
                <a:solidFill>
                  <a:prstClr val="black"/>
                </a:solidFill>
                <a:ea typeface="+mn-ea"/>
                <a:cs typeface="+mn-cs"/>
              </a:rPr>
              <a:t>Segpres</a:t>
            </a:r>
            <a:r>
              <a:rPr lang="es-CL" sz="1400" dirty="0">
                <a:solidFill>
                  <a:prstClr val="black"/>
                </a:solidFill>
                <a:ea typeface="+mn-ea"/>
                <a:cs typeface="+mn-cs"/>
              </a:rPr>
              <a:t>”), Sociedad Civil, confianza social y construcción de consensos.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B34E94-18B3-4431-91A7-CC7F5A7D7DAE}"/>
              </a:ext>
            </a:extLst>
          </p:cNvPr>
          <p:cNvSpPr>
            <a:spLocks noGrp="1"/>
          </p:cNvSpPr>
          <p:nvPr>
            <p:ph idx="1"/>
          </p:nvPr>
        </p:nvSpPr>
        <p:spPr/>
        <p:txBody>
          <a:bodyPr/>
          <a:lstStyle/>
          <a:p>
            <a:pPr algn="just"/>
            <a:r>
              <a:rPr lang="es-CL" sz="1400" b="1" dirty="0"/>
              <a:t>Programa Gobierno Digital</a:t>
            </a:r>
            <a:r>
              <a:rPr lang="es-CL" sz="1400" dirty="0"/>
              <a:t>: Este programa tiene por objetivo coordinar, orientar y apoyar a los distintos ministerios e instituciones del Estado para mejorar la entrega de bienes y servicios a los ciudadanos, a través del uso estratégico de las Tecnologías de Información y Comunicación, la innovación pública y la instalación de competencias, con el objetivo de contribuir a la disminución de brechas de desigualdad en Chile. Para el presenta año contempla el Proyecto de Transformación Digital M$1.121.639, que tendrá foco tanto en la transformación de los órganos de la Administración del Estado como en la innovación de los servicios que prestan, cuyo propósito es terminar con el papeleo más el Programa de Modernización del Estado.</a:t>
            </a:r>
          </a:p>
          <a:p>
            <a:pPr algn="just"/>
            <a:r>
              <a:rPr lang="es-CL" sz="1400" b="1" dirty="0"/>
              <a:t>Consejo de Auditoría Interna General de Gobierno</a:t>
            </a:r>
            <a:r>
              <a:rPr lang="es-CL" sz="1400" dirty="0"/>
              <a:t>, está enfocado principalmente al fortalecimiento y mejora de los procesos de auditoría interna gubernamental y gestión de riesgos en el Estado.</a:t>
            </a:r>
          </a:p>
        </p:txBody>
      </p:sp>
      <p:sp>
        <p:nvSpPr>
          <p:cNvPr id="5" name="Marcador de número de diapositiva 4">
            <a:extLst>
              <a:ext uri="{FF2B5EF4-FFF2-40B4-BE49-F238E27FC236}">
                <a16:creationId xmlns:a16="http://schemas.microsoft.com/office/drawing/2014/main" id="{5CC80DBC-1D50-4BAD-B55F-48C0EBEB8EC4}"/>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A8D48A08-0343-4E07-90CE-DAE6ED5AC8A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Tree>
    <p:extLst>
      <p:ext uri="{BB962C8B-B14F-4D97-AF65-F5344CB8AC3E}">
        <p14:creationId xmlns:p14="http://schemas.microsoft.com/office/powerpoint/2010/main" val="369211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r>
              <a:rPr lang="es-MX" sz="1400" dirty="0">
                <a:solidFill>
                  <a:prstClr val="black"/>
                </a:solidFill>
              </a:rPr>
              <a:t>En cuanto a los Programas de la Partida y su distribución presupuestaria, es posible señalar que el 65% del presupuesto se asignó a Secretaría, un 16% a Gobierno Digital, 10% al Consejo de Auditoría Interna y 8,2% al Consejo Nacional de  la Infancia.</a:t>
            </a:r>
            <a:endParaRPr lang="es-CL" sz="140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pic>
        <p:nvPicPr>
          <p:cNvPr id="2" name="Imagen 1">
            <a:extLst>
              <a:ext uri="{FF2B5EF4-FFF2-40B4-BE49-F238E27FC236}">
                <a16:creationId xmlns:a16="http://schemas.microsoft.com/office/drawing/2014/main" id="{740DE2FC-3423-454F-9ABE-76310B1BCA2C}"/>
              </a:ext>
            </a:extLst>
          </p:cNvPr>
          <p:cNvPicPr>
            <a:picLocks noChangeAspect="1"/>
          </p:cNvPicPr>
          <p:nvPr/>
        </p:nvPicPr>
        <p:blipFill>
          <a:blip r:embed="rId2"/>
          <a:stretch>
            <a:fillRect/>
          </a:stretch>
        </p:blipFill>
        <p:spPr>
          <a:xfrm>
            <a:off x="460379" y="2132856"/>
            <a:ext cx="4111622" cy="2895851"/>
          </a:xfrm>
          <a:prstGeom prst="rect">
            <a:avLst/>
          </a:prstGeom>
        </p:spPr>
      </p:pic>
      <p:pic>
        <p:nvPicPr>
          <p:cNvPr id="4" name="Imagen 3">
            <a:extLst>
              <a:ext uri="{FF2B5EF4-FFF2-40B4-BE49-F238E27FC236}">
                <a16:creationId xmlns:a16="http://schemas.microsoft.com/office/drawing/2014/main" id="{752E4D9E-7933-4386-8FB1-B9783A99F63E}"/>
              </a:ext>
            </a:extLst>
          </p:cNvPr>
          <p:cNvPicPr>
            <a:picLocks noChangeAspect="1"/>
          </p:cNvPicPr>
          <p:nvPr/>
        </p:nvPicPr>
        <p:blipFill>
          <a:blip r:embed="rId3"/>
          <a:stretch>
            <a:fillRect/>
          </a:stretch>
        </p:blipFill>
        <p:spPr>
          <a:xfrm>
            <a:off x="4559412" y="2132856"/>
            <a:ext cx="4130568" cy="2895851"/>
          </a:xfrm>
          <a:prstGeom prst="rect">
            <a:avLst/>
          </a:prstGeom>
        </p:spPr>
      </p:pic>
    </p:spTree>
    <p:extLst>
      <p:ext uri="{BB962C8B-B14F-4D97-AF65-F5344CB8AC3E}">
        <p14:creationId xmlns:p14="http://schemas.microsoft.com/office/powerpoint/2010/main" val="310192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760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a:spLocks noGrp="1"/>
          </p:cNvSpPr>
          <p:nvPr>
            <p:ph type="title"/>
          </p:nvPr>
        </p:nvSpPr>
        <p:spPr>
          <a:xfrm>
            <a:off x="467544" y="723473"/>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07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0010" y="836712"/>
            <a:ext cx="77643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4" name="3 Marcador de pie de página"/>
          <p:cNvSpPr>
            <a:spLocks noGrp="1"/>
          </p:cNvSpPr>
          <p:nvPr>
            <p:ph type="ftr" sz="quarter" idx="11"/>
          </p:nvPr>
        </p:nvSpPr>
        <p:spPr>
          <a:xfrm>
            <a:off x="518849" y="4896752"/>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95536" y="2130246"/>
            <a:ext cx="7848872" cy="3186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8" name="Tabla 7">
            <a:extLst>
              <a:ext uri="{FF2B5EF4-FFF2-40B4-BE49-F238E27FC236}">
                <a16:creationId xmlns:a16="http://schemas.microsoft.com/office/drawing/2014/main" id="{9A7257D4-5E5F-4070-8D80-2E0FE2F666EA}"/>
              </a:ext>
            </a:extLst>
          </p:cNvPr>
          <p:cNvGraphicFramePr>
            <a:graphicFrameLocks noGrp="1"/>
          </p:cNvGraphicFramePr>
          <p:nvPr/>
        </p:nvGraphicFramePr>
        <p:xfrm>
          <a:off x="628650" y="3150148"/>
          <a:ext cx="7886700" cy="1702292"/>
        </p:xfrm>
        <a:graphic>
          <a:graphicData uri="http://schemas.openxmlformats.org/drawingml/2006/table">
            <a:tbl>
              <a:tblPr/>
              <a:tblGrid>
                <a:gridCol w="724096">
                  <a:extLst>
                    <a:ext uri="{9D8B030D-6E8A-4147-A177-3AD203B41FA5}">
                      <a16:colId xmlns:a16="http://schemas.microsoft.com/office/drawing/2014/main" val="3318425332"/>
                    </a:ext>
                  </a:extLst>
                </a:gridCol>
                <a:gridCol w="267483">
                  <a:extLst>
                    <a:ext uri="{9D8B030D-6E8A-4147-A177-3AD203B41FA5}">
                      <a16:colId xmlns:a16="http://schemas.microsoft.com/office/drawing/2014/main" val="636417558"/>
                    </a:ext>
                  </a:extLst>
                </a:gridCol>
                <a:gridCol w="267483">
                  <a:extLst>
                    <a:ext uri="{9D8B030D-6E8A-4147-A177-3AD203B41FA5}">
                      <a16:colId xmlns:a16="http://schemas.microsoft.com/office/drawing/2014/main" val="3274157216"/>
                    </a:ext>
                  </a:extLst>
                </a:gridCol>
                <a:gridCol w="2423559">
                  <a:extLst>
                    <a:ext uri="{9D8B030D-6E8A-4147-A177-3AD203B41FA5}">
                      <a16:colId xmlns:a16="http://schemas.microsoft.com/office/drawing/2014/main" val="1763660121"/>
                    </a:ext>
                  </a:extLst>
                </a:gridCol>
                <a:gridCol w="724096">
                  <a:extLst>
                    <a:ext uri="{9D8B030D-6E8A-4147-A177-3AD203B41FA5}">
                      <a16:colId xmlns:a16="http://schemas.microsoft.com/office/drawing/2014/main" val="2052449350"/>
                    </a:ext>
                  </a:extLst>
                </a:gridCol>
                <a:gridCol w="724096">
                  <a:extLst>
                    <a:ext uri="{9D8B030D-6E8A-4147-A177-3AD203B41FA5}">
                      <a16:colId xmlns:a16="http://schemas.microsoft.com/office/drawing/2014/main" val="2765965780"/>
                    </a:ext>
                  </a:extLst>
                </a:gridCol>
                <a:gridCol w="724096">
                  <a:extLst>
                    <a:ext uri="{9D8B030D-6E8A-4147-A177-3AD203B41FA5}">
                      <a16:colId xmlns:a16="http://schemas.microsoft.com/office/drawing/2014/main" val="1751215092"/>
                    </a:ext>
                  </a:extLst>
                </a:gridCol>
                <a:gridCol w="724096">
                  <a:extLst>
                    <a:ext uri="{9D8B030D-6E8A-4147-A177-3AD203B41FA5}">
                      <a16:colId xmlns:a16="http://schemas.microsoft.com/office/drawing/2014/main" val="2994369706"/>
                    </a:ext>
                  </a:extLst>
                </a:gridCol>
                <a:gridCol w="659251">
                  <a:extLst>
                    <a:ext uri="{9D8B030D-6E8A-4147-A177-3AD203B41FA5}">
                      <a16:colId xmlns:a16="http://schemas.microsoft.com/office/drawing/2014/main" val="2336511569"/>
                    </a:ext>
                  </a:extLst>
                </a:gridCol>
                <a:gridCol w="648444">
                  <a:extLst>
                    <a:ext uri="{9D8B030D-6E8A-4147-A177-3AD203B41FA5}">
                      <a16:colId xmlns:a16="http://schemas.microsoft.com/office/drawing/2014/main" val="2118625519"/>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75211838"/>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164934749"/>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1.339.007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1.339.007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78.131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2980336"/>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1.212.577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1.212.577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77.655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4989990"/>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109.228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109.228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8385807"/>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17.192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17.192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337723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10.682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10.682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101454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9657246"/>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07928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71956351"/>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7815" y="908720"/>
            <a:ext cx="75608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latin typeface="+mn-lt"/>
                <a:ea typeface="Verdana" pitchFamily="34" charset="0"/>
                <a:cs typeface="Verdana" pitchFamily="34" charset="0"/>
              </a:rPr>
              <a:t>EJECUCIÓN ACUMULADA DE GASTOS A ENERO 2019 </a:t>
            </a:r>
            <a:br>
              <a:rPr lang="es-CL" sz="1600" b="1" dirty="0">
                <a:solidFill>
                  <a:schemeClr val="tx1"/>
                </a:solidFill>
                <a:latin typeface="+mn-lt"/>
                <a:ea typeface="Verdana" pitchFamily="34" charset="0"/>
                <a:cs typeface="Verdana" pitchFamily="34" charset="0"/>
              </a:rPr>
            </a:br>
            <a:r>
              <a:rPr lang="es-CL" sz="1600" b="1" dirty="0">
                <a:solidFill>
                  <a:schemeClr val="tx1"/>
                </a:solidFill>
                <a:latin typeface="+mn-lt"/>
                <a:ea typeface="Verdana" pitchFamily="34" charset="0"/>
                <a:cs typeface="Verdana" pitchFamily="34" charset="0"/>
              </a:rPr>
              <a:t>PARTIDA 22,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3 Marcador de pie de página"/>
          <p:cNvSpPr txBox="1">
            <a:spLocks/>
          </p:cNvSpPr>
          <p:nvPr/>
        </p:nvSpPr>
        <p:spPr>
          <a:xfrm>
            <a:off x="750800" y="5157192"/>
            <a:ext cx="705678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755575" y="2276872"/>
            <a:ext cx="7488833" cy="333419"/>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7" name="Tabla 6">
            <a:extLst>
              <a:ext uri="{FF2B5EF4-FFF2-40B4-BE49-F238E27FC236}">
                <a16:creationId xmlns:a16="http://schemas.microsoft.com/office/drawing/2014/main" id="{BD410502-E035-4D0D-A341-8DF5F3060DC4}"/>
              </a:ext>
            </a:extLst>
          </p:cNvPr>
          <p:cNvGraphicFramePr>
            <a:graphicFrameLocks noGrp="1"/>
          </p:cNvGraphicFramePr>
          <p:nvPr/>
        </p:nvGraphicFramePr>
        <p:xfrm>
          <a:off x="628650" y="3292026"/>
          <a:ext cx="7886699" cy="1418536"/>
        </p:xfrm>
        <a:graphic>
          <a:graphicData uri="http://schemas.openxmlformats.org/drawingml/2006/table">
            <a:tbl>
              <a:tblPr/>
              <a:tblGrid>
                <a:gridCol w="749516">
                  <a:extLst>
                    <a:ext uri="{9D8B030D-6E8A-4147-A177-3AD203B41FA5}">
                      <a16:colId xmlns:a16="http://schemas.microsoft.com/office/drawing/2014/main" val="3431761139"/>
                    </a:ext>
                  </a:extLst>
                </a:gridCol>
                <a:gridCol w="276873">
                  <a:extLst>
                    <a:ext uri="{9D8B030D-6E8A-4147-A177-3AD203B41FA5}">
                      <a16:colId xmlns:a16="http://schemas.microsoft.com/office/drawing/2014/main" val="2136168764"/>
                    </a:ext>
                  </a:extLst>
                </a:gridCol>
                <a:gridCol w="2508642">
                  <a:extLst>
                    <a:ext uri="{9D8B030D-6E8A-4147-A177-3AD203B41FA5}">
                      <a16:colId xmlns:a16="http://schemas.microsoft.com/office/drawing/2014/main" val="3881176937"/>
                    </a:ext>
                  </a:extLst>
                </a:gridCol>
                <a:gridCol w="749516">
                  <a:extLst>
                    <a:ext uri="{9D8B030D-6E8A-4147-A177-3AD203B41FA5}">
                      <a16:colId xmlns:a16="http://schemas.microsoft.com/office/drawing/2014/main" val="3921502848"/>
                    </a:ext>
                  </a:extLst>
                </a:gridCol>
                <a:gridCol w="749516">
                  <a:extLst>
                    <a:ext uri="{9D8B030D-6E8A-4147-A177-3AD203B41FA5}">
                      <a16:colId xmlns:a16="http://schemas.microsoft.com/office/drawing/2014/main" val="4083379904"/>
                    </a:ext>
                  </a:extLst>
                </a:gridCol>
                <a:gridCol w="749516">
                  <a:extLst>
                    <a:ext uri="{9D8B030D-6E8A-4147-A177-3AD203B41FA5}">
                      <a16:colId xmlns:a16="http://schemas.microsoft.com/office/drawing/2014/main" val="2288042741"/>
                    </a:ext>
                  </a:extLst>
                </a:gridCol>
                <a:gridCol w="749516">
                  <a:extLst>
                    <a:ext uri="{9D8B030D-6E8A-4147-A177-3AD203B41FA5}">
                      <a16:colId xmlns:a16="http://schemas.microsoft.com/office/drawing/2014/main" val="3663913153"/>
                    </a:ext>
                  </a:extLst>
                </a:gridCol>
                <a:gridCol w="682396">
                  <a:extLst>
                    <a:ext uri="{9D8B030D-6E8A-4147-A177-3AD203B41FA5}">
                      <a16:colId xmlns:a16="http://schemas.microsoft.com/office/drawing/2014/main" val="2051150623"/>
                    </a:ext>
                  </a:extLst>
                </a:gridCol>
                <a:gridCol w="671208">
                  <a:extLst>
                    <a:ext uri="{9D8B030D-6E8A-4147-A177-3AD203B41FA5}">
                      <a16:colId xmlns:a16="http://schemas.microsoft.com/office/drawing/2014/main" val="316392503"/>
                    </a:ext>
                  </a:extLst>
                </a:gridCol>
              </a:tblGrid>
              <a:tr h="142746">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922" marR="8922" marT="8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31461728"/>
                  </a:ext>
                </a:extLst>
              </a:tr>
              <a:tr h="437159">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47249010"/>
                  </a:ext>
                </a:extLst>
              </a:tr>
              <a:tr h="187354">
                <a:tc>
                  <a:txBody>
                    <a:bodyPr/>
                    <a:lstStyle/>
                    <a:p>
                      <a:pPr algn="ctr" fontAlgn="ctr"/>
                      <a:r>
                        <a:rPr lang="es-CL" sz="800" b="1" i="0" u="none" strike="noStrike">
                          <a:solidFill>
                            <a:srgbClr val="000000"/>
                          </a:solidFill>
                          <a:effectLst/>
                          <a:latin typeface="Calibri" panose="020F0502020204030204" pitchFamily="34" charset="0"/>
                        </a:rPr>
                        <a:t>01</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Gral de la Presidencia de la República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13.412.731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654.384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69178950"/>
                  </a:ext>
                </a:extLst>
              </a:tr>
              <a:tr h="240883">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General de la Presidencia de la República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9.034.139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9.034.139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509.488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70922955"/>
                  </a:ext>
                </a:extLst>
              </a:tr>
              <a:tr h="205197">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Digital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3.039.585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3.039.585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66.765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4404984"/>
                  </a:ext>
                </a:extLst>
              </a:tr>
              <a:tr h="205197">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Auditoría Interna General de Gobierno</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1.339.007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1.339.007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78.131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5,8%</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36372574"/>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49" y="5517232"/>
            <a:ext cx="783367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606382" y="764704"/>
            <a:ext cx="7942830"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01: SECRETARÍA GENERAL DE LA PRESIDENCIA DE LA REPÚBLICA</a:t>
            </a:r>
          </a:p>
        </p:txBody>
      </p:sp>
      <p:sp>
        <p:nvSpPr>
          <p:cNvPr id="9" name="1 Título"/>
          <p:cNvSpPr txBox="1">
            <a:spLocks/>
          </p:cNvSpPr>
          <p:nvPr/>
        </p:nvSpPr>
        <p:spPr>
          <a:xfrm>
            <a:off x="589611" y="191683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6" name="Tabla 5">
            <a:extLst>
              <a:ext uri="{FF2B5EF4-FFF2-40B4-BE49-F238E27FC236}">
                <a16:creationId xmlns:a16="http://schemas.microsoft.com/office/drawing/2014/main" id="{B1643A0D-F5B8-4A8A-8F85-E52EBAA32D56}"/>
              </a:ext>
            </a:extLst>
          </p:cNvPr>
          <p:cNvGraphicFramePr>
            <a:graphicFrameLocks noGrp="1"/>
          </p:cNvGraphicFramePr>
          <p:nvPr/>
        </p:nvGraphicFramePr>
        <p:xfrm>
          <a:off x="628650" y="2797653"/>
          <a:ext cx="7886700" cy="2407282"/>
        </p:xfrm>
        <a:graphic>
          <a:graphicData uri="http://schemas.openxmlformats.org/drawingml/2006/table">
            <a:tbl>
              <a:tblPr/>
              <a:tblGrid>
                <a:gridCol w="724096">
                  <a:extLst>
                    <a:ext uri="{9D8B030D-6E8A-4147-A177-3AD203B41FA5}">
                      <a16:colId xmlns:a16="http://schemas.microsoft.com/office/drawing/2014/main" val="2566537213"/>
                    </a:ext>
                  </a:extLst>
                </a:gridCol>
                <a:gridCol w="267483">
                  <a:extLst>
                    <a:ext uri="{9D8B030D-6E8A-4147-A177-3AD203B41FA5}">
                      <a16:colId xmlns:a16="http://schemas.microsoft.com/office/drawing/2014/main" val="3675106147"/>
                    </a:ext>
                  </a:extLst>
                </a:gridCol>
                <a:gridCol w="267483">
                  <a:extLst>
                    <a:ext uri="{9D8B030D-6E8A-4147-A177-3AD203B41FA5}">
                      <a16:colId xmlns:a16="http://schemas.microsoft.com/office/drawing/2014/main" val="3307758296"/>
                    </a:ext>
                  </a:extLst>
                </a:gridCol>
                <a:gridCol w="2423559">
                  <a:extLst>
                    <a:ext uri="{9D8B030D-6E8A-4147-A177-3AD203B41FA5}">
                      <a16:colId xmlns:a16="http://schemas.microsoft.com/office/drawing/2014/main" val="3348738875"/>
                    </a:ext>
                  </a:extLst>
                </a:gridCol>
                <a:gridCol w="724096">
                  <a:extLst>
                    <a:ext uri="{9D8B030D-6E8A-4147-A177-3AD203B41FA5}">
                      <a16:colId xmlns:a16="http://schemas.microsoft.com/office/drawing/2014/main" val="453862947"/>
                    </a:ext>
                  </a:extLst>
                </a:gridCol>
                <a:gridCol w="724096">
                  <a:extLst>
                    <a:ext uri="{9D8B030D-6E8A-4147-A177-3AD203B41FA5}">
                      <a16:colId xmlns:a16="http://schemas.microsoft.com/office/drawing/2014/main" val="3863254930"/>
                    </a:ext>
                  </a:extLst>
                </a:gridCol>
                <a:gridCol w="724096">
                  <a:extLst>
                    <a:ext uri="{9D8B030D-6E8A-4147-A177-3AD203B41FA5}">
                      <a16:colId xmlns:a16="http://schemas.microsoft.com/office/drawing/2014/main" val="3903918815"/>
                    </a:ext>
                  </a:extLst>
                </a:gridCol>
                <a:gridCol w="724096">
                  <a:extLst>
                    <a:ext uri="{9D8B030D-6E8A-4147-A177-3AD203B41FA5}">
                      <a16:colId xmlns:a16="http://schemas.microsoft.com/office/drawing/2014/main" val="3007165694"/>
                    </a:ext>
                  </a:extLst>
                </a:gridCol>
                <a:gridCol w="659251">
                  <a:extLst>
                    <a:ext uri="{9D8B030D-6E8A-4147-A177-3AD203B41FA5}">
                      <a16:colId xmlns:a16="http://schemas.microsoft.com/office/drawing/2014/main" val="2086812262"/>
                    </a:ext>
                  </a:extLst>
                </a:gridCol>
                <a:gridCol w="648444">
                  <a:extLst>
                    <a:ext uri="{9D8B030D-6E8A-4147-A177-3AD203B41FA5}">
                      <a16:colId xmlns:a16="http://schemas.microsoft.com/office/drawing/2014/main" val="1694467115"/>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54438274"/>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76302183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9.034.139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9.034.139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509.488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6971523"/>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7.729.664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7.729.664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488.043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4123367"/>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1.232.557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1.232.557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21.445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7366711"/>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293075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5980191"/>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Estudios para una Nueva Constitución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039594"/>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70.888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70.888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569340"/>
                  </a:ext>
                </a:extLst>
              </a:tr>
              <a:tr h="154754">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8021143"/>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127539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32.319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32.319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434355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1169523"/>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689631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81262458"/>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3173</TotalTime>
  <Words>1344</Words>
  <Application>Microsoft Office PowerPoint</Application>
  <PresentationFormat>Presentación en pantalla (4:3)</PresentationFormat>
  <Paragraphs>521</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3</vt:i4>
      </vt:variant>
      <vt:variant>
        <vt:lpstr>Servidores OLE incrustados</vt:lpstr>
      </vt:variant>
      <vt:variant>
        <vt:i4>1</vt:i4>
      </vt:variant>
      <vt:variant>
        <vt:lpstr>Títulos de diapositiva</vt:lpstr>
      </vt:variant>
      <vt:variant>
        <vt:i4>11</vt:i4>
      </vt:variant>
    </vt:vector>
  </HeadingPairs>
  <TitlesOfParts>
    <vt:vector size="19" baseType="lpstr">
      <vt:lpstr>Andalus</vt:lpstr>
      <vt:lpstr>Arial</vt:lpstr>
      <vt:lpstr>Calibri</vt:lpstr>
      <vt:lpstr>Times New Roman</vt:lpstr>
      <vt:lpstr>1_Tema de Office</vt:lpstr>
      <vt:lpstr>Tema de Office</vt:lpstr>
      <vt:lpstr>2_Tema de Office</vt:lpstr>
      <vt:lpstr>Imagen de mapa de bits</vt:lpstr>
      <vt:lpstr>EJECUCIÓN ACUMULADA DE GASTOS PRESUPUESTARIOS AL MES DE ENERO 2019 PARTIDA 22: MINISTERIO SECRETARÍA DE LA PRESIDENCIA</vt:lpstr>
      <vt:lpstr>EJECUCIÓN ACUMULADA DE GASTOS A ENERO 2019  PARTIDA 22 MINISTERIO SECRETARÍA GENERAL DE LA PRESIDENCIA</vt:lpstr>
      <vt:lpstr>EJECUCIÓN ACUMULADA DE GASTOS A ENERO 2019  PARTIDA 22 MINISTERIO SECRETARÍA GENERAL DE LA PRESIDENCIA</vt:lpstr>
      <vt:lpstr>EJECUCIÓN ACUMULADA DE GASTOS A ENERO 2019  PARTIDA 22 MINISTERIO SECRETARÍA GENERAL DE LA PRESIDENCIA</vt:lpstr>
      <vt:lpstr>EJECUCIÓN ACUMULADA DE GASTOS A ENERO 2019  PARTIDA 22 MINISTERIO SECRETARÍA GENERAL DE LA PRESIDENCIA</vt:lpstr>
      <vt:lpstr>COMPORTAMIENTO DE LA EJECUCIÓN ACUMULADA DE GASTOS A ENERO 2019  PARTIDA 22 MINISTERIO SECRETARÍA GENERAL DE LA PRESIDENCIA</vt:lpstr>
      <vt:lpstr>EJECUCIÓN ACUMULADA DE GASTOS A ENERO 2019  PARTIDA 22 MINISTERIO SECRETARÍA GENERAL DE LA PRESIDENCIA</vt:lpstr>
      <vt:lpstr>EJECUCIÓN ACUMULADA DE GASTOS A ENERO 2019  PARTIDA 22,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232</cp:revision>
  <cp:lastPrinted>2017-05-05T19:52:29Z</cp:lastPrinted>
  <dcterms:created xsi:type="dcterms:W3CDTF">2016-06-23T13:38:47Z</dcterms:created>
  <dcterms:modified xsi:type="dcterms:W3CDTF">2019-04-29T18:58:55Z</dcterms:modified>
</cp:coreProperties>
</file>