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5"/>
  </p:notesMasterIdLst>
  <p:handoutMasterIdLst>
    <p:handoutMasterId r:id="rId26"/>
  </p:handoutMasterIdLst>
  <p:sldIdLst>
    <p:sldId id="256" r:id="rId3"/>
    <p:sldId id="298" r:id="rId4"/>
    <p:sldId id="311" r:id="rId5"/>
    <p:sldId id="310" r:id="rId6"/>
    <p:sldId id="299" r:id="rId7"/>
    <p:sldId id="309" r:id="rId8"/>
    <p:sldId id="301" r:id="rId9"/>
    <p:sldId id="307" r:id="rId10"/>
    <p:sldId id="264" r:id="rId11"/>
    <p:sldId id="263" r:id="rId12"/>
    <p:sldId id="265" r:id="rId13"/>
    <p:sldId id="267" r:id="rId14"/>
    <p:sldId id="269" r:id="rId15"/>
    <p:sldId id="275" r:id="rId16"/>
    <p:sldId id="276" r:id="rId17"/>
    <p:sldId id="300" r:id="rId18"/>
    <p:sldId id="277" r:id="rId19"/>
    <p:sldId id="278" r:id="rId20"/>
    <p:sldId id="306" r:id="rId21"/>
    <p:sldId id="272" r:id="rId22"/>
    <p:sldId id="305" r:id="rId23"/>
    <p:sldId id="308" r:id="rId24"/>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33" autoAdjust="0"/>
  </p:normalViewPr>
  <p:slideViewPr>
    <p:cSldViewPr>
      <p:cViewPr varScale="1">
        <p:scale>
          <a:sx n="104" d="100"/>
          <a:sy n="104" d="100"/>
        </p:scale>
        <p:origin x="1746" y="1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r>
              <a:rPr lang="es-CL" sz="1000" b="1" i="0" baseline="0">
                <a:effectLst/>
              </a:rPr>
              <a:t>% Ejecución Acumulada  2017 - 2018 - 2019</a:t>
            </a:r>
            <a:endParaRPr lang="es-CL" sz="1000">
              <a:effectLst/>
            </a:endParaRPr>
          </a:p>
        </c:rich>
      </c:tx>
      <c:layout>
        <c:manualLayout>
          <c:xMode val="edge"/>
          <c:yMode val="edge"/>
          <c:x val="0.30808112324492981"/>
          <c:y val="4.4880778805199459E-2"/>
        </c:manualLayout>
      </c:layout>
      <c:overlay val="0"/>
      <c:spPr>
        <a:noFill/>
        <a:ln>
          <a:noFill/>
        </a:ln>
        <a:effectLst/>
      </c:spPr>
      <c:txPr>
        <a:bodyPr rot="0" spcFirstLastPara="1" vertOverflow="ellipsis" vert="horz" wrap="square" anchor="ctr" anchorCtr="1"/>
        <a:lstStyle/>
        <a:p>
          <a:pPr algn="ctr">
            <a:defRPr sz="1000" b="1" i="0" u="none" strike="noStrike" kern="120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2"/>
          <c:order val="0"/>
          <c:tx>
            <c:strRef>
              <c:f>'Partida 21'!$C$20</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21'!$D$20:$O$20</c:f>
              <c:numCache>
                <c:formatCode>0.0%</c:formatCode>
                <c:ptCount val="12"/>
                <c:pt idx="0">
                  <c:v>0.23108695618361413</c:v>
                </c:pt>
                <c:pt idx="1">
                  <c:v>0.29165551759878056</c:v>
                </c:pt>
                <c:pt idx="2">
                  <c:v>0.43075010702789102</c:v>
                </c:pt>
                <c:pt idx="3">
                  <c:v>0.45066222063734124</c:v>
                </c:pt>
                <c:pt idx="4">
                  <c:v>0.49728103616583008</c:v>
                </c:pt>
                <c:pt idx="5">
                  <c:v>0.5491801046667637</c:v>
                </c:pt>
                <c:pt idx="6">
                  <c:v>0.58692162147554394</c:v>
                </c:pt>
                <c:pt idx="7">
                  <c:v>0.65670151917269048</c:v>
                </c:pt>
                <c:pt idx="8">
                  <c:v>0.69655418936153501</c:v>
                </c:pt>
                <c:pt idx="9">
                  <c:v>0.76325295940853066</c:v>
                </c:pt>
                <c:pt idx="10">
                  <c:v>0.8227218674073058</c:v>
                </c:pt>
                <c:pt idx="11">
                  <c:v>0.97852600999605555</c:v>
                </c:pt>
              </c:numCache>
            </c:numRef>
          </c:val>
          <c:smooth val="0"/>
          <c:extLst>
            <c:ext xmlns:c16="http://schemas.microsoft.com/office/drawing/2014/chart" uri="{C3380CC4-5D6E-409C-BE32-E72D297353CC}">
              <c16:uniqueId val="{00000000-960A-4264-AB5E-F029BF257F8A}"/>
            </c:ext>
          </c:extLst>
        </c:ser>
        <c:ser>
          <c:idx val="0"/>
          <c:order val="1"/>
          <c:tx>
            <c:strRef>
              <c:f>'Partida 21'!$C$21</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21'!$D$21:$O$21</c:f>
              <c:numCache>
                <c:formatCode>0.0%</c:formatCode>
                <c:ptCount val="12"/>
                <c:pt idx="0">
                  <c:v>0.12070260611355964</c:v>
                </c:pt>
                <c:pt idx="1">
                  <c:v>0.15408469702593311</c:v>
                </c:pt>
                <c:pt idx="2">
                  <c:v>0.22808914483445022</c:v>
                </c:pt>
                <c:pt idx="3">
                  <c:v>0.47502046929264619</c:v>
                </c:pt>
                <c:pt idx="4">
                  <c:v>0.50448964506300542</c:v>
                </c:pt>
                <c:pt idx="5">
                  <c:v>0.54841781577387827</c:v>
                </c:pt>
                <c:pt idx="6">
                  <c:v>0.60434365796248835</c:v>
                </c:pt>
                <c:pt idx="7">
                  <c:v>0.65337803445177101</c:v>
                </c:pt>
                <c:pt idx="8">
                  <c:v>0.71436260365073667</c:v>
                </c:pt>
                <c:pt idx="9">
                  <c:v>0.76324460729070631</c:v>
                </c:pt>
                <c:pt idx="10">
                  <c:v>0.82514089641773491</c:v>
                </c:pt>
                <c:pt idx="11">
                  <c:v>0.98889312512019323</c:v>
                </c:pt>
              </c:numCache>
            </c:numRef>
          </c:val>
          <c:smooth val="0"/>
          <c:extLst>
            <c:ext xmlns:c16="http://schemas.microsoft.com/office/drawing/2014/chart" uri="{C3380CC4-5D6E-409C-BE32-E72D297353CC}">
              <c16:uniqueId val="{00000001-960A-4264-AB5E-F029BF257F8A}"/>
            </c:ext>
          </c:extLst>
        </c:ser>
        <c:ser>
          <c:idx val="1"/>
          <c:order val="2"/>
          <c:tx>
            <c:strRef>
              <c:f>'Partida 21'!$C$22</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Pt>
            <c:idx val="0"/>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bubble3D val="0"/>
            <c:extLst>
              <c:ext xmlns:c16="http://schemas.microsoft.com/office/drawing/2014/chart" uri="{C3380CC4-5D6E-409C-BE32-E72D297353CC}">
                <c16:uniqueId val="{00000002-960A-4264-AB5E-F029BF257F8A}"/>
              </c:ext>
            </c:extLst>
          </c:dPt>
          <c:dLbls>
            <c:dLbl>
              <c:idx val="0"/>
              <c:layout>
                <c:manualLayout>
                  <c:x val="-7.0104045106686164E-2"/>
                  <c:y val="-1.1111610362617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60A-4264-AB5E-F029BF257F8A}"/>
                </c:ext>
              </c:extLst>
            </c:dLbl>
            <c:dLbl>
              <c:idx val="1"/>
              <c:layout>
                <c:manualLayout>
                  <c:x val="-1.2480499219968799E-2"/>
                  <c:y val="5.43771299797457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0A-4264-AB5E-F029BF257F8A}"/>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21'!$D$19:$O$19</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21'!$D$22</c:f>
              <c:numCache>
                <c:formatCode>0.0%</c:formatCode>
                <c:ptCount val="1"/>
                <c:pt idx="0">
                  <c:v>0.14173455713243191</c:v>
                </c:pt>
              </c:numCache>
            </c:numRef>
          </c:val>
          <c:smooth val="0"/>
          <c:extLst>
            <c:ext xmlns:c16="http://schemas.microsoft.com/office/drawing/2014/chart" uri="{C3380CC4-5D6E-409C-BE32-E72D297353CC}">
              <c16:uniqueId val="{00000004-960A-4264-AB5E-F029BF257F8A}"/>
            </c:ext>
          </c:extLst>
        </c:ser>
        <c:dLbls>
          <c:showLegendKey val="0"/>
          <c:showVal val="0"/>
          <c:showCatName val="0"/>
          <c:showSerName val="0"/>
          <c:showPercent val="0"/>
          <c:showBubbleSize val="0"/>
        </c:dLbls>
        <c:smooth val="0"/>
        <c:axId val="196400640"/>
        <c:axId val="1"/>
      </c:lineChart>
      <c:catAx>
        <c:axId val="1964006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064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r>
              <a:rPr lang="es-CL" sz="1000" b="1" i="0" baseline="0">
                <a:effectLst/>
              </a:rPr>
              <a:t>% Ejecución Mensual 2017- 2018 - 2019</a:t>
            </a:r>
            <a:endParaRPr lang="es-CL" sz="400">
              <a:effectLst/>
            </a:endParaRPr>
          </a:p>
        </c:rich>
      </c:tx>
      <c:layout>
        <c:manualLayout>
          <c:xMode val="edge"/>
          <c:yMode val="edge"/>
          <c:x val="0.34657689549645998"/>
          <c:y val="2.2235274511982324E-2"/>
        </c:manualLayout>
      </c:layout>
      <c:overlay val="0"/>
      <c:spPr>
        <a:noFill/>
        <a:ln>
          <a:noFill/>
        </a:ln>
        <a:effectLst/>
      </c:spPr>
      <c:txPr>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21'!$C$26</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21'!$D$26:$O$26</c:f>
              <c:numCache>
                <c:formatCode>0.0%</c:formatCode>
                <c:ptCount val="12"/>
                <c:pt idx="0">
                  <c:v>0.23108695618361413</c:v>
                </c:pt>
                <c:pt idx="1">
                  <c:v>6.5513656391288533E-2</c:v>
                </c:pt>
                <c:pt idx="2">
                  <c:v>0.14103167003029679</c:v>
                </c:pt>
                <c:pt idx="3">
                  <c:v>2.412567719255523E-2</c:v>
                </c:pt>
                <c:pt idx="4">
                  <c:v>4.6618815528488865E-2</c:v>
                </c:pt>
                <c:pt idx="5">
                  <c:v>5.267806310037379E-2</c:v>
                </c:pt>
                <c:pt idx="6">
                  <c:v>3.9709575893583461E-2</c:v>
                </c:pt>
                <c:pt idx="7">
                  <c:v>6.9779897697146473E-2</c:v>
                </c:pt>
                <c:pt idx="8">
                  <c:v>3.9852670188844579E-2</c:v>
                </c:pt>
                <c:pt idx="9">
                  <c:v>6.669877004699569E-2</c:v>
                </c:pt>
                <c:pt idx="10">
                  <c:v>5.7925126646338594E-2</c:v>
                </c:pt>
                <c:pt idx="11">
                  <c:v>0.17322439600597742</c:v>
                </c:pt>
              </c:numCache>
            </c:numRef>
          </c:val>
          <c:extLst>
            <c:ext xmlns:c16="http://schemas.microsoft.com/office/drawing/2014/chart" uri="{C3380CC4-5D6E-409C-BE32-E72D297353CC}">
              <c16:uniqueId val="{00000000-E9CC-412C-8672-6F1CF502EB45}"/>
            </c:ext>
          </c:extLst>
        </c:ser>
        <c:ser>
          <c:idx val="0"/>
          <c:order val="1"/>
          <c:tx>
            <c:strRef>
              <c:f>'Partida 21'!$C$27</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21'!$D$27:$O$27</c:f>
              <c:numCache>
                <c:formatCode>0.0%</c:formatCode>
                <c:ptCount val="12"/>
                <c:pt idx="0">
                  <c:v>0.12070260611355964</c:v>
                </c:pt>
                <c:pt idx="1">
                  <c:v>4.0254742212498716E-2</c:v>
                </c:pt>
                <c:pt idx="2">
                  <c:v>7.6982571027503957E-2</c:v>
                </c:pt>
                <c:pt idx="3">
                  <c:v>0.24742944323993527</c:v>
                </c:pt>
                <c:pt idx="4">
                  <c:v>3.0572781661889155E-2</c:v>
                </c:pt>
                <c:pt idx="5">
                  <c:v>4.4445722261740157E-2</c:v>
                </c:pt>
                <c:pt idx="6">
                  <c:v>5.4060575064785052E-2</c:v>
                </c:pt>
                <c:pt idx="7">
                  <c:v>4.9052542394656354E-2</c:v>
                </c:pt>
                <c:pt idx="8">
                  <c:v>6.0985854754737605E-2</c:v>
                </c:pt>
                <c:pt idx="9">
                  <c:v>4.8882003639969675E-2</c:v>
                </c:pt>
                <c:pt idx="10">
                  <c:v>6.1896289127028596E-2</c:v>
                </c:pt>
                <c:pt idx="11">
                  <c:v>0.19055119375702775</c:v>
                </c:pt>
              </c:numCache>
            </c:numRef>
          </c:val>
          <c:extLst>
            <c:ext xmlns:c16="http://schemas.microsoft.com/office/drawing/2014/chart" uri="{C3380CC4-5D6E-409C-BE32-E72D297353CC}">
              <c16:uniqueId val="{00000001-E9CC-412C-8672-6F1CF502EB45}"/>
            </c:ext>
          </c:extLst>
        </c:ser>
        <c:ser>
          <c:idx val="1"/>
          <c:order val="2"/>
          <c:tx>
            <c:strRef>
              <c:f>'Partida 21'!$C$28</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21'!$D$25:$O$25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21'!$D$28</c:f>
              <c:numCache>
                <c:formatCode>0.0%</c:formatCode>
                <c:ptCount val="1"/>
                <c:pt idx="0">
                  <c:v>0.14173455713243191</c:v>
                </c:pt>
              </c:numCache>
            </c:numRef>
          </c:val>
          <c:extLst>
            <c:ext xmlns:c16="http://schemas.microsoft.com/office/drawing/2014/chart" uri="{C3380CC4-5D6E-409C-BE32-E72D297353CC}">
              <c16:uniqueId val="{00000002-E9CC-412C-8672-6F1CF502EB45}"/>
            </c:ext>
          </c:extLst>
        </c:ser>
        <c:dLbls>
          <c:dLblPos val="outEnd"/>
          <c:showLegendKey val="0"/>
          <c:showVal val="1"/>
          <c:showCatName val="0"/>
          <c:showSerName val="0"/>
          <c:showPercent val="0"/>
          <c:showBubbleSize val="0"/>
        </c:dLbls>
        <c:gapWidth val="219"/>
        <c:overlap val="-27"/>
        <c:axId val="196401624"/>
        <c:axId val="1"/>
      </c:barChart>
      <c:catAx>
        <c:axId val="196401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0.2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1624"/>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14-06-2019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14-06-2019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10</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14-06-2019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14-06-2019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14-06-2019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14-06-2019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14-06-2019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14-06-2019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14-06-2019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14-06-2019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14-06-2019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6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14-06-2019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grpSp>
        <p:nvGrpSpPr>
          <p:cNvPr id="7" name="Grupo 6">
            <a:extLst>
              <a:ext uri="{FF2B5EF4-FFF2-40B4-BE49-F238E27FC236}">
                <a16:creationId xmlns:a16="http://schemas.microsoft.com/office/drawing/2014/main" id="{BB2088A0-C720-43CC-B360-430E8C9550D3}"/>
              </a:ext>
            </a:extLst>
          </p:cNvPr>
          <p:cNvGrpSpPr/>
          <p:nvPr userDrawn="1"/>
        </p:nvGrpSpPr>
        <p:grpSpPr>
          <a:xfrm>
            <a:off x="5436096" y="44624"/>
            <a:ext cx="3672408" cy="504056"/>
            <a:chOff x="5436096" y="44624"/>
            <a:chExt cx="3672408" cy="504056"/>
          </a:xfrm>
        </p:grpSpPr>
        <p:sp>
          <p:nvSpPr>
            <p:cNvPr id="8" name="4 CuadroTexto">
              <a:extLst>
                <a:ext uri="{FF2B5EF4-FFF2-40B4-BE49-F238E27FC236}">
                  <a16:creationId xmlns:a16="http://schemas.microsoft.com/office/drawing/2014/main" id="{14C839D8-1C9A-438E-AC6A-FE96B90A593C}"/>
                </a:ext>
              </a:extLst>
            </p:cNvPr>
            <p:cNvSpPr txBox="1"/>
            <p:nvPr userDrawn="1"/>
          </p:nvSpPr>
          <p:spPr>
            <a:xfrm>
              <a:off x="6156176" y="116632"/>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9" name="2 Objeto">
              <a:extLst>
                <a:ext uri="{FF2B5EF4-FFF2-40B4-BE49-F238E27FC236}">
                  <a16:creationId xmlns:a16="http://schemas.microsoft.com/office/drawing/2014/main" id="{B35283CA-BEF1-490C-AA34-092E5CB5687A}"/>
                </a:ext>
              </a:extLst>
            </p:cNvPr>
            <p:cNvGraphicFramePr>
              <a:graphicFrameLocks noChangeAspect="1"/>
            </p:cNvGraphicFramePr>
            <p:nvPr userDrawn="1">
              <p:extLst>
                <p:ext uri="{D42A27DB-BD31-4B8C-83A1-F6EECF244321}">
                  <p14:modId xmlns:p14="http://schemas.microsoft.com/office/powerpoint/2010/main" val="612204099"/>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301" name="Imagen de mapa de bits" r:id="rId14" imgW="743054" imgH="523810" progId="PBrush">
                    <p:embed/>
                  </p:oleObj>
                </mc:Choice>
                <mc:Fallback>
                  <p:oleObj name="Imagen de mapa de bits" r:id="rId14" imgW="743054" imgH="523810" progId="PBrush">
                    <p:embed/>
                    <p:pic>
                      <p:nvPicPr>
                        <p:cNvPr id="3" name="2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p:spPr>
                    </p:pic>
                  </p:oleObj>
                </mc:Fallback>
              </mc:AlternateContent>
            </a:graphicData>
          </a:graphic>
        </p:graphicFrame>
        <p:sp>
          <p:nvSpPr>
            <p:cNvPr id="11" name="4 Rectángulo">
              <a:extLst>
                <a:ext uri="{FF2B5EF4-FFF2-40B4-BE49-F238E27FC236}">
                  <a16:creationId xmlns:a16="http://schemas.microsoft.com/office/drawing/2014/main" id="{32803465-98D9-4704-B5DB-2062F7E2715B}"/>
                </a:ext>
              </a:extLst>
            </p:cNvPr>
            <p:cNvSpPr/>
            <p:nvPr userDrawn="1"/>
          </p:nvSpPr>
          <p:spPr>
            <a:xfrm>
              <a:off x="6012160" y="87015"/>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TÉCNCIA DE APOYO PRESUPUESTARIO</a:t>
              </a:r>
              <a:endParaRPr lang="es-CL" sz="1000" dirty="0">
                <a:effectLst/>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ENERO DE 2019</a:t>
            </a:r>
            <a:br>
              <a:rPr lang="es-CL" sz="2000" b="1" dirty="0">
                <a:solidFill>
                  <a:prstClr val="black"/>
                </a:solidFill>
              </a:rPr>
            </a:br>
            <a:r>
              <a:rPr lang="es-CL" sz="2000" b="1" dirty="0">
                <a:solidFill>
                  <a:prstClr val="black"/>
                </a:solidFill>
              </a:rPr>
              <a:t>PARTIDA 21: </a:t>
            </a:r>
            <a:br>
              <a:rPr lang="es-CL" sz="2000" b="1" dirty="0">
                <a:solidFill>
                  <a:prstClr val="black"/>
                </a:solidFill>
              </a:rPr>
            </a:br>
            <a:r>
              <a:rPr lang="es-CL" sz="2000" b="1" dirty="0">
                <a:latin typeface="+mn-lt"/>
              </a:rPr>
              <a:t>MINISTERIO DE DESARROLLO SOCIAL</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marzo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nvGrpSpPr>
          <p:cNvPr id="10" name="Grupo 9">
            <a:extLst>
              <a:ext uri="{FF2B5EF4-FFF2-40B4-BE49-F238E27FC236}">
                <a16:creationId xmlns:a16="http://schemas.microsoft.com/office/drawing/2014/main" id="{4B53E3AE-5962-4D9F-B880-01036A46DE5F}"/>
              </a:ext>
            </a:extLst>
          </p:cNvPr>
          <p:cNvGrpSpPr/>
          <p:nvPr/>
        </p:nvGrpSpPr>
        <p:grpSpPr>
          <a:xfrm>
            <a:off x="410078" y="836712"/>
            <a:ext cx="6682202" cy="893319"/>
            <a:chOff x="410078" y="836712"/>
            <a:chExt cx="6682202" cy="893319"/>
          </a:xfrm>
        </p:grpSpPr>
        <p:sp>
          <p:nvSpPr>
            <p:cNvPr id="11" name="4 CuadroTexto">
              <a:extLst>
                <a:ext uri="{FF2B5EF4-FFF2-40B4-BE49-F238E27FC236}">
                  <a16:creationId xmlns:a16="http://schemas.microsoft.com/office/drawing/2014/main" id="{AA16EB0F-BEB7-45CE-BD1B-E1E3342044D8}"/>
                </a:ext>
              </a:extLst>
            </p:cNvPr>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12" name="5 Objeto">
              <a:extLst>
                <a:ext uri="{FF2B5EF4-FFF2-40B4-BE49-F238E27FC236}">
                  <a16:creationId xmlns:a16="http://schemas.microsoft.com/office/drawing/2014/main" id="{3C813A8A-E48E-4E10-8C87-A89B6E609F01}"/>
                </a:ext>
              </a:extLst>
            </p:cNvPr>
            <p:cNvGraphicFramePr>
              <a:graphicFrameLocks noChangeAspect="1"/>
            </p:cNvGraphicFramePr>
            <p:nvPr>
              <p:extLst>
                <p:ext uri="{D42A27DB-BD31-4B8C-83A1-F6EECF244321}">
                  <p14:modId xmlns:p14="http://schemas.microsoft.com/office/powerpoint/2010/main" val="7072545"/>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90" name="Imagen de mapa de bits" r:id="rId3" imgW="743054" imgH="523810" progId="PBrush">
                    <p:embed/>
                  </p:oleObj>
                </mc:Choice>
                <mc:Fallback>
                  <p:oleObj name="Imagen de mapa de bits" r:id="rId3" imgW="743054" imgH="523810" progId="PBrush">
                    <p:embed/>
                    <p:pic>
                      <p:nvPicPr>
                        <p:cNvPr id="6" name="5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13" name="7 Rectángulo">
              <a:extLst>
                <a:ext uri="{FF2B5EF4-FFF2-40B4-BE49-F238E27FC236}">
                  <a16:creationId xmlns:a16="http://schemas.microsoft.com/office/drawing/2014/main" id="{27B4F62C-F56C-49B9-872E-33EE24258062}"/>
                </a:ext>
              </a:extLst>
            </p:cNvPr>
            <p:cNvSpPr/>
            <p:nvPr/>
          </p:nvSpPr>
          <p:spPr>
            <a:xfrm>
              <a:off x="1547664" y="992922"/>
              <a:ext cx="554461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a:t>
              </a:r>
              <a:r>
                <a:rPr lang="es-CL" sz="1600" b="1" dirty="0">
                  <a:solidFill>
                    <a:srgbClr val="943634"/>
                  </a:solidFill>
                  <a:latin typeface="Andalus" pitchFamily="18" charset="-78"/>
                  <a:ea typeface="Times New Roman"/>
                  <a:cs typeface="Andalus" pitchFamily="18" charset="-78"/>
                </a:rPr>
                <a:t>TÉCNICA DE APOYO </a:t>
              </a:r>
              <a:r>
                <a:rPr lang="es-CL" sz="1600" b="1" kern="1200" dirty="0">
                  <a:solidFill>
                    <a:srgbClr val="943634"/>
                  </a:solidFill>
                  <a:latin typeface="Andalus" pitchFamily="18" charset="-78"/>
                  <a:ea typeface="Times New Roman"/>
                  <a:cs typeface="Andalus" pitchFamily="18" charset="-78"/>
                </a:rPr>
                <a:t>PRESUPUESTARIO</a:t>
              </a:r>
              <a:endParaRPr lang="es-CL" sz="1400" dirty="0">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2I RESUMEN POR CAPÍTULOS</a:t>
            </a:r>
          </a:p>
        </p:txBody>
      </p:sp>
      <p:pic>
        <p:nvPicPr>
          <p:cNvPr id="3" name="Imagen 2">
            <a:extLst>
              <a:ext uri="{FF2B5EF4-FFF2-40B4-BE49-F238E27FC236}">
                <a16:creationId xmlns:a16="http://schemas.microsoft.com/office/drawing/2014/main" id="{148E4571-622D-4C04-8612-DD066EAA8E9F}"/>
              </a:ext>
            </a:extLst>
          </p:cNvPr>
          <p:cNvPicPr>
            <a:picLocks noChangeAspect="1"/>
          </p:cNvPicPr>
          <p:nvPr/>
        </p:nvPicPr>
        <p:blipFill>
          <a:blip r:embed="rId3"/>
          <a:stretch>
            <a:fillRect/>
          </a:stretch>
        </p:blipFill>
        <p:spPr>
          <a:xfrm>
            <a:off x="539552" y="1816203"/>
            <a:ext cx="8076272" cy="2692917"/>
          </a:xfrm>
          <a:prstGeom prst="rect">
            <a:avLst/>
          </a:prstGeom>
        </p:spPr>
      </p:pic>
      <p:sp>
        <p:nvSpPr>
          <p:cNvPr id="9" name="3 Marcador de pie de página">
            <a:extLst>
              <a:ext uri="{FF2B5EF4-FFF2-40B4-BE49-F238E27FC236}">
                <a16:creationId xmlns:a16="http://schemas.microsoft.com/office/drawing/2014/main" id="{871F38DD-0D53-4C6E-962E-9312777A5845}"/>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0" name="1 Título">
            <a:extLst>
              <a:ext uri="{FF2B5EF4-FFF2-40B4-BE49-F238E27FC236}">
                <a16:creationId xmlns:a16="http://schemas.microsoft.com/office/drawing/2014/main" id="{24A9ADCD-2DBA-403E-9123-FADCB754C5D8}"/>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17871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01:  SUBSECRETARÍA DE SERVICIOS SOCIALES</a:t>
            </a:r>
          </a:p>
        </p:txBody>
      </p:sp>
      <p:pic>
        <p:nvPicPr>
          <p:cNvPr id="3" name="Imagen 2">
            <a:extLst>
              <a:ext uri="{FF2B5EF4-FFF2-40B4-BE49-F238E27FC236}">
                <a16:creationId xmlns:a16="http://schemas.microsoft.com/office/drawing/2014/main" id="{256A2EF5-CFC1-40CC-9E27-CFA6C5B5A066}"/>
              </a:ext>
            </a:extLst>
          </p:cNvPr>
          <p:cNvPicPr>
            <a:picLocks noChangeAspect="1"/>
          </p:cNvPicPr>
          <p:nvPr/>
        </p:nvPicPr>
        <p:blipFill>
          <a:blip r:embed="rId2"/>
          <a:stretch>
            <a:fillRect/>
          </a:stretch>
        </p:blipFill>
        <p:spPr>
          <a:xfrm>
            <a:off x="526867" y="1629735"/>
            <a:ext cx="8136524" cy="4393774"/>
          </a:xfrm>
          <a:prstGeom prst="rect">
            <a:avLst/>
          </a:prstGeom>
        </p:spPr>
      </p:pic>
      <p:sp>
        <p:nvSpPr>
          <p:cNvPr id="11" name="3 Marcador de pie de página">
            <a:extLst>
              <a:ext uri="{FF2B5EF4-FFF2-40B4-BE49-F238E27FC236}">
                <a16:creationId xmlns:a16="http://schemas.microsoft.com/office/drawing/2014/main" id="{70332315-BE0E-4819-96C7-0E1739FBF719}"/>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2" name="1 Título">
            <a:extLst>
              <a:ext uri="{FF2B5EF4-FFF2-40B4-BE49-F238E27FC236}">
                <a16:creationId xmlns:a16="http://schemas.microsoft.com/office/drawing/2014/main" id="{449DF461-F268-4197-8E33-32B510BAB298}"/>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82732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9" name="1 Título"/>
          <p:cNvSpPr txBox="1">
            <a:spLocks/>
          </p:cNvSpPr>
          <p:nvPr/>
        </p:nvSpPr>
        <p:spPr>
          <a:xfrm>
            <a:off x="4501024" y="1687614"/>
            <a:ext cx="3825736"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r"/>
            <a:endParaRPr lang="es-CL" sz="1200" b="1" i="1" dirty="0">
              <a:latin typeface="+mn-lt"/>
              <a:ea typeface="Verdana" pitchFamily="34" charset="0"/>
              <a:cs typeface="Verdana" pitchFamily="34" charset="0"/>
            </a:endParaRPr>
          </a:p>
        </p:txBody>
      </p:sp>
      <p:sp>
        <p:nvSpPr>
          <p:cNvPr id="11" name="1 Título"/>
          <p:cNvSpPr>
            <a:spLocks noGrp="1"/>
          </p:cNvSpPr>
          <p:nvPr>
            <p:ph type="title"/>
          </p:nvPr>
        </p:nvSpPr>
        <p:spPr>
          <a:xfrm>
            <a:off x="409323" y="620688"/>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05:  INGRESO ÉTICO FAMILIAR Y SISTEMA CHILE SOLIDARIO</a:t>
            </a:r>
          </a:p>
        </p:txBody>
      </p:sp>
      <p:pic>
        <p:nvPicPr>
          <p:cNvPr id="2" name="Imagen 1">
            <a:extLst>
              <a:ext uri="{FF2B5EF4-FFF2-40B4-BE49-F238E27FC236}">
                <a16:creationId xmlns:a16="http://schemas.microsoft.com/office/drawing/2014/main" id="{BAB2A284-BE2E-4804-A3B6-A1B6E56D1BAB}"/>
              </a:ext>
            </a:extLst>
          </p:cNvPr>
          <p:cNvPicPr>
            <a:picLocks noChangeAspect="1"/>
          </p:cNvPicPr>
          <p:nvPr/>
        </p:nvPicPr>
        <p:blipFill>
          <a:blip r:embed="rId2"/>
          <a:stretch>
            <a:fillRect/>
          </a:stretch>
        </p:blipFill>
        <p:spPr>
          <a:xfrm>
            <a:off x="476002" y="2005006"/>
            <a:ext cx="8139822" cy="4384804"/>
          </a:xfrm>
          <a:prstGeom prst="rect">
            <a:avLst/>
          </a:prstGeom>
        </p:spPr>
      </p:pic>
      <p:sp>
        <p:nvSpPr>
          <p:cNvPr id="12" name="3 Marcador de pie de página">
            <a:extLst>
              <a:ext uri="{FF2B5EF4-FFF2-40B4-BE49-F238E27FC236}">
                <a16:creationId xmlns:a16="http://schemas.microsoft.com/office/drawing/2014/main" id="{F2FAC5F1-45F0-4328-81BA-4C0C2A76A769}"/>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3" name="1 Título">
            <a:extLst>
              <a:ext uri="{FF2B5EF4-FFF2-40B4-BE49-F238E27FC236}">
                <a16:creationId xmlns:a16="http://schemas.microsoft.com/office/drawing/2014/main" id="{F19FDBD9-74C6-4753-B2FE-076B51C05B7A}"/>
              </a:ext>
            </a:extLst>
          </p:cNvPr>
          <p:cNvSpPr txBox="1">
            <a:spLocks/>
          </p:cNvSpPr>
          <p:nvPr/>
        </p:nvSpPr>
        <p:spPr>
          <a:xfrm>
            <a:off x="409323" y="1550159"/>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216990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dirty="0"/>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02. PROGRAMA 01:  FONDO DE SOLIDARIDAD E INVERSIÓN SOCIAL</a:t>
            </a:r>
          </a:p>
        </p:txBody>
      </p:sp>
      <p:graphicFrame>
        <p:nvGraphicFramePr>
          <p:cNvPr id="3" name="Tabla 2">
            <a:extLst>
              <a:ext uri="{FF2B5EF4-FFF2-40B4-BE49-F238E27FC236}">
                <a16:creationId xmlns:a16="http://schemas.microsoft.com/office/drawing/2014/main" id="{DEF0A056-8B62-483D-A7D9-EEF456A91BA3}"/>
              </a:ext>
            </a:extLst>
          </p:cNvPr>
          <p:cNvGraphicFramePr>
            <a:graphicFrameLocks noGrp="1"/>
          </p:cNvGraphicFramePr>
          <p:nvPr>
            <p:extLst>
              <p:ext uri="{D42A27DB-BD31-4B8C-83A1-F6EECF244321}">
                <p14:modId xmlns:p14="http://schemas.microsoft.com/office/powerpoint/2010/main" val="1876592290"/>
              </p:ext>
            </p:extLst>
          </p:nvPr>
        </p:nvGraphicFramePr>
        <p:xfrm>
          <a:off x="528177" y="1887723"/>
          <a:ext cx="7860247" cy="4368174"/>
        </p:xfrm>
        <a:graphic>
          <a:graphicData uri="http://schemas.openxmlformats.org/drawingml/2006/table">
            <a:tbl>
              <a:tblPr/>
              <a:tblGrid>
                <a:gridCol w="285516">
                  <a:extLst>
                    <a:ext uri="{9D8B030D-6E8A-4147-A177-3AD203B41FA5}">
                      <a16:colId xmlns:a16="http://schemas.microsoft.com/office/drawing/2014/main" val="1283172356"/>
                    </a:ext>
                  </a:extLst>
                </a:gridCol>
                <a:gridCol w="285516">
                  <a:extLst>
                    <a:ext uri="{9D8B030D-6E8A-4147-A177-3AD203B41FA5}">
                      <a16:colId xmlns:a16="http://schemas.microsoft.com/office/drawing/2014/main" val="3740267077"/>
                    </a:ext>
                  </a:extLst>
                </a:gridCol>
                <a:gridCol w="285516">
                  <a:extLst>
                    <a:ext uri="{9D8B030D-6E8A-4147-A177-3AD203B41FA5}">
                      <a16:colId xmlns:a16="http://schemas.microsoft.com/office/drawing/2014/main" val="3184420286"/>
                    </a:ext>
                  </a:extLst>
                </a:gridCol>
                <a:gridCol w="2561075">
                  <a:extLst>
                    <a:ext uri="{9D8B030D-6E8A-4147-A177-3AD203B41FA5}">
                      <a16:colId xmlns:a16="http://schemas.microsoft.com/office/drawing/2014/main" val="3505965963"/>
                    </a:ext>
                  </a:extLst>
                </a:gridCol>
                <a:gridCol w="765182">
                  <a:extLst>
                    <a:ext uri="{9D8B030D-6E8A-4147-A177-3AD203B41FA5}">
                      <a16:colId xmlns:a16="http://schemas.microsoft.com/office/drawing/2014/main" val="3215721676"/>
                    </a:ext>
                  </a:extLst>
                </a:gridCol>
                <a:gridCol w="765182">
                  <a:extLst>
                    <a:ext uri="{9D8B030D-6E8A-4147-A177-3AD203B41FA5}">
                      <a16:colId xmlns:a16="http://schemas.microsoft.com/office/drawing/2014/main" val="732708347"/>
                    </a:ext>
                  </a:extLst>
                </a:gridCol>
                <a:gridCol w="765182">
                  <a:extLst>
                    <a:ext uri="{9D8B030D-6E8A-4147-A177-3AD203B41FA5}">
                      <a16:colId xmlns:a16="http://schemas.microsoft.com/office/drawing/2014/main" val="1063502505"/>
                    </a:ext>
                  </a:extLst>
                </a:gridCol>
                <a:gridCol w="765182">
                  <a:extLst>
                    <a:ext uri="{9D8B030D-6E8A-4147-A177-3AD203B41FA5}">
                      <a16:colId xmlns:a16="http://schemas.microsoft.com/office/drawing/2014/main" val="3790720899"/>
                    </a:ext>
                  </a:extLst>
                </a:gridCol>
                <a:gridCol w="696659">
                  <a:extLst>
                    <a:ext uri="{9D8B030D-6E8A-4147-A177-3AD203B41FA5}">
                      <a16:colId xmlns:a16="http://schemas.microsoft.com/office/drawing/2014/main" val="1172402028"/>
                    </a:ext>
                  </a:extLst>
                </a:gridCol>
                <a:gridCol w="685237">
                  <a:extLst>
                    <a:ext uri="{9D8B030D-6E8A-4147-A177-3AD203B41FA5}">
                      <a16:colId xmlns:a16="http://schemas.microsoft.com/office/drawing/2014/main" val="2806191657"/>
                    </a:ext>
                  </a:extLst>
                </a:gridCol>
              </a:tblGrid>
              <a:tr h="143513">
                <a:tc>
                  <a:txBody>
                    <a:bodyPr/>
                    <a:lstStyle/>
                    <a:p>
                      <a:pPr algn="l" fontAlgn="ctr"/>
                      <a:r>
                        <a:rPr lang="es-CL" sz="800" b="1" i="0" u="none" strike="noStrike">
                          <a:solidFill>
                            <a:srgbClr val="FFFFFF"/>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55321115"/>
                  </a:ext>
                </a:extLst>
              </a:tr>
              <a:tr h="439507">
                <a:tc>
                  <a:txBody>
                    <a:bodyPr/>
                    <a:lstStyle/>
                    <a:p>
                      <a:pPr algn="l" fontAlgn="ctr"/>
                      <a:r>
                        <a:rPr lang="es-CL" sz="800" b="1" i="0" u="none" strike="noStrike">
                          <a:solidFill>
                            <a:srgbClr val="FFFFFF"/>
                          </a:solidFill>
                          <a:effectLst/>
                          <a:latin typeface="Calibri" panose="020F0502020204030204" pitchFamily="34" charset="0"/>
                        </a:rPr>
                        <a:t>Subt.</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614912465"/>
                  </a:ext>
                </a:extLst>
              </a:tr>
              <a:tr h="188361">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87.059.888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87.059.888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5.235.835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9019364"/>
                  </a:ext>
                </a:extLst>
              </a:tr>
              <a:tr h="143513">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16.671.006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16.671.006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1.157.268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9700190"/>
                  </a:ext>
                </a:extLst>
              </a:tr>
              <a:tr h="143513">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2.618.769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2.618.769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148.723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6967459"/>
                  </a:ext>
                </a:extLst>
              </a:tr>
              <a:tr h="143513">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25.082.336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25.082.336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3.067.692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811980"/>
                  </a:ext>
                </a:extLst>
              </a:tr>
              <a:tr h="143513">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6841636"/>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548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Alianzas Público-Privadas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6084032"/>
                  </a:ext>
                </a:extLst>
              </a:tr>
              <a:tr h="143513">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24.274.246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24.274.246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3.067.692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6629736"/>
                  </a:ext>
                </a:extLst>
              </a:tr>
              <a:tr h="143513">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Psicosocial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11.628.876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11.628.876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1.561.656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0542526"/>
                  </a:ext>
                </a:extLst>
              </a:tr>
              <a:tr h="143513">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Sociolaboral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10.905.510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10.905.510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1.443.299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8369619"/>
                  </a:ext>
                </a:extLst>
              </a:tr>
              <a:tr h="143513">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Eje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1.739.860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1.739.860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62.737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9731051"/>
                  </a:ext>
                </a:extLst>
              </a:tr>
              <a:tr h="143513">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1.019.355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1.019.355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7514283"/>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51.618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51.618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8396818"/>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26.420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26.420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5717371"/>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82111070"/>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262.650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262.650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4564297"/>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627.167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627.167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4889431"/>
                  </a:ext>
                </a:extLst>
              </a:tr>
              <a:tr h="143513">
                <a:tc>
                  <a:txBody>
                    <a:bodyPr/>
                    <a:lstStyle/>
                    <a:p>
                      <a:pPr algn="ctr" fontAlgn="ctr"/>
                      <a:r>
                        <a:rPr lang="es-CL" sz="800" b="1" i="0" u="none" strike="noStrike">
                          <a:solidFill>
                            <a:srgbClr val="000000"/>
                          </a:solidFill>
                          <a:effectLst/>
                          <a:latin typeface="Calibri" panose="020F0502020204030204" pitchFamily="34" charset="0"/>
                        </a:rPr>
                        <a:t>33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41.667.422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41.667.422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42.441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9411297"/>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40.821.217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40.821.217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39.791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7956182"/>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Emprendimiento y Microfinanzas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28.657.630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28.657.630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37.267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864260"/>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Desarrollo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5.651.380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5.651.380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3349458"/>
                  </a:ext>
                </a:extLst>
              </a:tr>
              <a:tr h="152481">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Empleabilidad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5.659.704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5.659.704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5516839"/>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Educación Financiera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852.503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852.503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87446747"/>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6019109"/>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Intervención en Territorios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4048205"/>
                  </a:ext>
                </a:extLst>
              </a:tr>
              <a:tr h="143513">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819.711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81971,1%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81971,1%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93829029"/>
                  </a:ext>
                </a:extLst>
              </a:tr>
              <a:tr h="14351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819.711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81971,1%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81971,1%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64279448"/>
                  </a:ext>
                </a:extLst>
              </a:tr>
            </a:tbl>
          </a:graphicData>
        </a:graphic>
      </p:graphicFrame>
      <p:sp>
        <p:nvSpPr>
          <p:cNvPr id="10" name="3 Marcador de pie de página">
            <a:extLst>
              <a:ext uri="{FF2B5EF4-FFF2-40B4-BE49-F238E27FC236}">
                <a16:creationId xmlns:a16="http://schemas.microsoft.com/office/drawing/2014/main" id="{F24F6960-271A-4915-B45B-9C384FAF8C53}"/>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2" name="1 Título">
            <a:extLst>
              <a:ext uri="{FF2B5EF4-FFF2-40B4-BE49-F238E27FC236}">
                <a16:creationId xmlns:a16="http://schemas.microsoft.com/office/drawing/2014/main" id="{8B584F60-3A47-4FEF-9E9F-524A91DCB05C}"/>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187754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dirty="0"/>
          </a:p>
        </p:txBody>
      </p:sp>
      <p:sp>
        <p:nvSpPr>
          <p:cNvPr id="9" name="1 Título"/>
          <p:cNvSpPr>
            <a:spLocks noGrp="1"/>
          </p:cNvSpPr>
          <p:nvPr>
            <p:ph type="title"/>
          </p:nvPr>
        </p:nvSpPr>
        <p:spPr>
          <a:xfrm>
            <a:off x="409323" y="533651"/>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05. PROGRAMA 01:  INSTITUTO NACIONAL DE LA JUVENTUD</a:t>
            </a:r>
          </a:p>
        </p:txBody>
      </p:sp>
      <p:pic>
        <p:nvPicPr>
          <p:cNvPr id="2" name="Imagen 1">
            <a:extLst>
              <a:ext uri="{FF2B5EF4-FFF2-40B4-BE49-F238E27FC236}">
                <a16:creationId xmlns:a16="http://schemas.microsoft.com/office/drawing/2014/main" id="{8BABA29F-7C41-45B4-970A-BC375EF48B8D}"/>
              </a:ext>
            </a:extLst>
          </p:cNvPr>
          <p:cNvPicPr>
            <a:picLocks noChangeAspect="1"/>
          </p:cNvPicPr>
          <p:nvPr/>
        </p:nvPicPr>
        <p:blipFill>
          <a:blip r:embed="rId2"/>
          <a:stretch>
            <a:fillRect/>
          </a:stretch>
        </p:blipFill>
        <p:spPr>
          <a:xfrm>
            <a:off x="494397" y="1844824"/>
            <a:ext cx="8125724" cy="3384376"/>
          </a:xfrm>
          <a:prstGeom prst="rect">
            <a:avLst/>
          </a:prstGeom>
        </p:spPr>
      </p:pic>
      <p:sp>
        <p:nvSpPr>
          <p:cNvPr id="10" name="3 Marcador de pie de página">
            <a:extLst>
              <a:ext uri="{FF2B5EF4-FFF2-40B4-BE49-F238E27FC236}">
                <a16:creationId xmlns:a16="http://schemas.microsoft.com/office/drawing/2014/main" id="{789681C3-E777-419C-98E5-CE890423F094}"/>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a:extLst>
              <a:ext uri="{FF2B5EF4-FFF2-40B4-BE49-F238E27FC236}">
                <a16:creationId xmlns:a16="http://schemas.microsoft.com/office/drawing/2014/main" id="{64C02CEF-6D0C-46E5-A8A2-8BD23EE56E20}"/>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178447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8" name="1 Título"/>
          <p:cNvSpPr txBox="1">
            <a:spLocks/>
          </p:cNvSpPr>
          <p:nvPr/>
        </p:nvSpPr>
        <p:spPr>
          <a:xfrm>
            <a:off x="528176" y="1461268"/>
            <a:ext cx="7860248" cy="30580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1 de 2</a:t>
            </a:r>
          </a:p>
        </p:txBody>
      </p:sp>
      <p:sp>
        <p:nvSpPr>
          <p:cNvPr id="9" name="1 Título"/>
          <p:cNvSpPr>
            <a:spLocks noGrp="1"/>
          </p:cNvSpPr>
          <p:nvPr>
            <p:ph type="title"/>
          </p:nvPr>
        </p:nvSpPr>
        <p:spPr>
          <a:xfrm>
            <a:off x="409323" y="548680"/>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pic>
        <p:nvPicPr>
          <p:cNvPr id="2" name="Imagen 1">
            <a:extLst>
              <a:ext uri="{FF2B5EF4-FFF2-40B4-BE49-F238E27FC236}">
                <a16:creationId xmlns:a16="http://schemas.microsoft.com/office/drawing/2014/main" id="{EE401C2A-70A2-4801-8FE3-A63B31980E6D}"/>
              </a:ext>
            </a:extLst>
          </p:cNvPr>
          <p:cNvPicPr>
            <a:picLocks noChangeAspect="1"/>
          </p:cNvPicPr>
          <p:nvPr/>
        </p:nvPicPr>
        <p:blipFill>
          <a:blip r:embed="rId2"/>
          <a:stretch>
            <a:fillRect/>
          </a:stretch>
        </p:blipFill>
        <p:spPr>
          <a:xfrm>
            <a:off x="528176" y="1934606"/>
            <a:ext cx="8087648" cy="4086682"/>
          </a:xfrm>
          <a:prstGeom prst="rect">
            <a:avLst/>
          </a:prstGeom>
        </p:spPr>
      </p:pic>
      <p:sp>
        <p:nvSpPr>
          <p:cNvPr id="11" name="3 Marcador de pie de página">
            <a:extLst>
              <a:ext uri="{FF2B5EF4-FFF2-40B4-BE49-F238E27FC236}">
                <a16:creationId xmlns:a16="http://schemas.microsoft.com/office/drawing/2014/main" id="{EC47F8AE-B0FC-4587-836D-D59BEF6DF7EC}"/>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71054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8" name="1 Título"/>
          <p:cNvSpPr txBox="1">
            <a:spLocks/>
          </p:cNvSpPr>
          <p:nvPr/>
        </p:nvSpPr>
        <p:spPr>
          <a:xfrm>
            <a:off x="409323" y="1458001"/>
            <a:ext cx="7932256" cy="3090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2 de 2</a:t>
            </a:r>
          </a:p>
        </p:txBody>
      </p:sp>
      <p:sp>
        <p:nvSpPr>
          <p:cNvPr id="9" name="1 Título"/>
          <p:cNvSpPr>
            <a:spLocks noGrp="1"/>
          </p:cNvSpPr>
          <p:nvPr>
            <p:ph type="title"/>
          </p:nvPr>
        </p:nvSpPr>
        <p:spPr>
          <a:xfrm>
            <a:off x="409323" y="548680"/>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pic>
        <p:nvPicPr>
          <p:cNvPr id="2" name="Imagen 1">
            <a:extLst>
              <a:ext uri="{FF2B5EF4-FFF2-40B4-BE49-F238E27FC236}">
                <a16:creationId xmlns:a16="http://schemas.microsoft.com/office/drawing/2014/main" id="{3E46C67B-F505-49F1-A0F9-A451FF446221}"/>
              </a:ext>
            </a:extLst>
          </p:cNvPr>
          <p:cNvPicPr>
            <a:picLocks noChangeAspect="1"/>
          </p:cNvPicPr>
          <p:nvPr/>
        </p:nvPicPr>
        <p:blipFill>
          <a:blip r:embed="rId2"/>
          <a:stretch>
            <a:fillRect/>
          </a:stretch>
        </p:blipFill>
        <p:spPr>
          <a:xfrm>
            <a:off x="497003" y="1988840"/>
            <a:ext cx="8123118" cy="2627968"/>
          </a:xfrm>
          <a:prstGeom prst="rect">
            <a:avLst/>
          </a:prstGeom>
        </p:spPr>
      </p:pic>
      <p:sp>
        <p:nvSpPr>
          <p:cNvPr id="10" name="3 Marcador de pie de página">
            <a:extLst>
              <a:ext uri="{FF2B5EF4-FFF2-40B4-BE49-F238E27FC236}">
                <a16:creationId xmlns:a16="http://schemas.microsoft.com/office/drawing/2014/main" id="{9AA86D91-6144-466F-AD8E-053B4B1D0890}"/>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184602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07. PROGRAMA 01:  SERVICIO NACIONAL DE LA DISCAPACIDAD</a:t>
            </a:r>
          </a:p>
        </p:txBody>
      </p:sp>
      <p:pic>
        <p:nvPicPr>
          <p:cNvPr id="2" name="Imagen 1">
            <a:extLst>
              <a:ext uri="{FF2B5EF4-FFF2-40B4-BE49-F238E27FC236}">
                <a16:creationId xmlns:a16="http://schemas.microsoft.com/office/drawing/2014/main" id="{603C0C92-1420-4AEE-B84F-411D1BBFFDE2}"/>
              </a:ext>
            </a:extLst>
          </p:cNvPr>
          <p:cNvPicPr>
            <a:picLocks noChangeAspect="1"/>
          </p:cNvPicPr>
          <p:nvPr/>
        </p:nvPicPr>
        <p:blipFill>
          <a:blip r:embed="rId2"/>
          <a:stretch>
            <a:fillRect/>
          </a:stretch>
        </p:blipFill>
        <p:spPr>
          <a:xfrm>
            <a:off x="496189" y="1663286"/>
            <a:ext cx="8123118" cy="4638677"/>
          </a:xfrm>
          <a:prstGeom prst="rect">
            <a:avLst/>
          </a:prstGeom>
        </p:spPr>
      </p:pic>
      <p:sp>
        <p:nvSpPr>
          <p:cNvPr id="10" name="3 Marcador de pie de página">
            <a:extLst>
              <a:ext uri="{FF2B5EF4-FFF2-40B4-BE49-F238E27FC236}">
                <a16:creationId xmlns:a16="http://schemas.microsoft.com/office/drawing/2014/main" id="{C49E7C54-8B51-4481-9066-16D7BCAFEE5B}"/>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a:extLst>
              <a:ext uri="{FF2B5EF4-FFF2-40B4-BE49-F238E27FC236}">
                <a16:creationId xmlns:a16="http://schemas.microsoft.com/office/drawing/2014/main" id="{83A875F0-0FC5-438B-A42A-35C1BDA76397}"/>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2710549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8" name="1 Título"/>
          <p:cNvSpPr txBox="1">
            <a:spLocks/>
          </p:cNvSpPr>
          <p:nvPr/>
        </p:nvSpPr>
        <p:spPr>
          <a:xfrm>
            <a:off x="438458" y="1237782"/>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1 de 2</a:t>
            </a:r>
          </a:p>
        </p:txBody>
      </p:sp>
      <p:sp>
        <p:nvSpPr>
          <p:cNvPr id="7"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pic>
        <p:nvPicPr>
          <p:cNvPr id="2" name="Imagen 1">
            <a:extLst>
              <a:ext uri="{FF2B5EF4-FFF2-40B4-BE49-F238E27FC236}">
                <a16:creationId xmlns:a16="http://schemas.microsoft.com/office/drawing/2014/main" id="{2445C76D-1C7D-4578-BB70-D9BF4337FA53}"/>
              </a:ext>
            </a:extLst>
          </p:cNvPr>
          <p:cNvPicPr>
            <a:picLocks noChangeAspect="1"/>
          </p:cNvPicPr>
          <p:nvPr/>
        </p:nvPicPr>
        <p:blipFill>
          <a:blip r:embed="rId2"/>
          <a:stretch>
            <a:fillRect/>
          </a:stretch>
        </p:blipFill>
        <p:spPr>
          <a:xfrm>
            <a:off x="478661" y="1791131"/>
            <a:ext cx="8125787" cy="4323071"/>
          </a:xfrm>
          <a:prstGeom prst="rect">
            <a:avLst/>
          </a:prstGeom>
        </p:spPr>
      </p:pic>
      <p:sp>
        <p:nvSpPr>
          <p:cNvPr id="10" name="3 Marcador de pie de página">
            <a:extLst>
              <a:ext uri="{FF2B5EF4-FFF2-40B4-BE49-F238E27FC236}">
                <a16:creationId xmlns:a16="http://schemas.microsoft.com/office/drawing/2014/main" id="{566F3568-8B8E-4077-AFAD-DD354BC5832E}"/>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3837247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8" name="1 Título"/>
          <p:cNvSpPr txBox="1">
            <a:spLocks/>
          </p:cNvSpPr>
          <p:nvPr/>
        </p:nvSpPr>
        <p:spPr>
          <a:xfrm>
            <a:off x="409323" y="1208029"/>
            <a:ext cx="7776864"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pic>
        <p:nvPicPr>
          <p:cNvPr id="2" name="Imagen 1">
            <a:extLst>
              <a:ext uri="{FF2B5EF4-FFF2-40B4-BE49-F238E27FC236}">
                <a16:creationId xmlns:a16="http://schemas.microsoft.com/office/drawing/2014/main" id="{CCCB7737-A515-435E-98B7-4C245CC385FC}"/>
              </a:ext>
            </a:extLst>
          </p:cNvPr>
          <p:cNvPicPr>
            <a:picLocks noChangeAspect="1"/>
          </p:cNvPicPr>
          <p:nvPr/>
        </p:nvPicPr>
        <p:blipFill>
          <a:blip r:embed="rId2"/>
          <a:stretch>
            <a:fillRect/>
          </a:stretch>
        </p:blipFill>
        <p:spPr>
          <a:xfrm>
            <a:off x="495711" y="1731625"/>
            <a:ext cx="8152577" cy="1481799"/>
          </a:xfrm>
          <a:prstGeom prst="rect">
            <a:avLst/>
          </a:prstGeom>
        </p:spPr>
      </p:pic>
      <p:sp>
        <p:nvSpPr>
          <p:cNvPr id="10" name="3 Marcador de pie de página">
            <a:extLst>
              <a:ext uri="{FF2B5EF4-FFF2-40B4-BE49-F238E27FC236}">
                <a16:creationId xmlns:a16="http://schemas.microsoft.com/office/drawing/2014/main" id="{55B25A28-9F07-4F71-B0E0-5198439AFD32}"/>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149706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600" dirty="0"/>
              <a:t>El proyecto de presupuesto 2019 del Ministerio de Desarrollo Social contempló un gasto en estado de operaciones de $641.663 millones, con un crecimiento del 1,8%, respecto de la Ley de Presupuestos 2018 ajustada, cuyo detalle se presenta a continuación:</a:t>
            </a:r>
          </a:p>
          <a:p>
            <a:pPr marL="628650" lvl="1" indent="-268288" algn="just">
              <a:spcBef>
                <a:spcPts val="600"/>
              </a:spcBef>
              <a:spcAft>
                <a:spcPts val="600"/>
              </a:spcAft>
              <a:buFont typeface="Arial" panose="020B0604020202020204" pitchFamily="34" charset="0"/>
              <a:buChar char="•"/>
            </a:pPr>
            <a:r>
              <a:rPr lang="es-CL" sz="1600" u="sng" dirty="0"/>
              <a:t>Protección Social</a:t>
            </a:r>
            <a:r>
              <a:rPr lang="es-CL" sz="1600" dirty="0"/>
              <a:t>, contiene 3 componentes cuyos recursos se destinaran al financiamiento de la oferta preferente del subsistema seguridades y oportunidades (meta 130.000 familias), Chile crece contigo y niñez, a través del subsistema de protección integral a la infancia y las transferencias monetarias del subsistema seguridades y oportunidades (meta 65,000 nuevas familias/beneficiarios).</a:t>
            </a:r>
          </a:p>
          <a:p>
            <a:pPr marL="628650" lvl="1" indent="-268288" algn="just">
              <a:spcBef>
                <a:spcPts val="600"/>
              </a:spcBef>
              <a:spcAft>
                <a:spcPts val="600"/>
              </a:spcAft>
              <a:buFont typeface="Arial" panose="020B0604020202020204" pitchFamily="34" charset="0"/>
              <a:buChar char="•"/>
            </a:pPr>
            <a:r>
              <a:rPr lang="es-CL" sz="1600" u="sng" dirty="0"/>
              <a:t>Integración Social</a:t>
            </a:r>
            <a:r>
              <a:rPr lang="es-CL" sz="1600" dirty="0"/>
              <a:t>, contempla recursos para ayudas, asesorías y asistencias técnicas, así como los aportes destinados al desarrollo e integración de personas, familias, organismos, asociaciones y comunidades canalizadas a través de la Corporación Nacional de Desarrollo Indígena (CONADI), el Servicio Nacional de la Discapacidad (SENADIS), el Instituto Nacional de la Juventud (INJUV) y el Servicio Nacional del Adulto Mayor (SENAMA).</a:t>
            </a:r>
          </a:p>
          <a:p>
            <a:pPr marL="628650" lvl="1" indent="-268288" algn="just">
              <a:spcBef>
                <a:spcPts val="600"/>
              </a:spcBef>
              <a:spcAft>
                <a:spcPts val="600"/>
              </a:spcAft>
              <a:buFont typeface="Arial" panose="020B0604020202020204" pitchFamily="34" charset="0"/>
              <a:buChar char="•"/>
            </a:pPr>
            <a:r>
              <a:rPr lang="es-CL" sz="1600" u="sng" dirty="0"/>
              <a:t>Emprendimiento (FOSIS)</a:t>
            </a:r>
            <a:r>
              <a:rPr lang="es-CL" sz="1600" dirty="0"/>
              <a:t>, contempla programas orientados a disminuir la condición de vulnerabilidad y marginación a personas y familias del país, mejorar su capacidad generadora de ingresos y aumentar su capital humano y social.</a:t>
            </a:r>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3205060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09. PROGRAMA 01:  SUBSECRETARÍA DE EVALUACIÓN SOCIAL</a:t>
            </a:r>
          </a:p>
        </p:txBody>
      </p:sp>
      <p:pic>
        <p:nvPicPr>
          <p:cNvPr id="2" name="Imagen 1">
            <a:extLst>
              <a:ext uri="{FF2B5EF4-FFF2-40B4-BE49-F238E27FC236}">
                <a16:creationId xmlns:a16="http://schemas.microsoft.com/office/drawing/2014/main" id="{2E6DBF55-0441-41AE-9CC9-A4EC3A47DC65}"/>
              </a:ext>
            </a:extLst>
          </p:cNvPr>
          <p:cNvPicPr>
            <a:picLocks noChangeAspect="1"/>
          </p:cNvPicPr>
          <p:nvPr/>
        </p:nvPicPr>
        <p:blipFill>
          <a:blip r:embed="rId2"/>
          <a:stretch>
            <a:fillRect/>
          </a:stretch>
        </p:blipFill>
        <p:spPr>
          <a:xfrm>
            <a:off x="467543" y="1811352"/>
            <a:ext cx="8064897" cy="3201824"/>
          </a:xfrm>
          <a:prstGeom prst="rect">
            <a:avLst/>
          </a:prstGeom>
        </p:spPr>
      </p:pic>
      <p:sp>
        <p:nvSpPr>
          <p:cNvPr id="10" name="3 Marcador de pie de página">
            <a:extLst>
              <a:ext uri="{FF2B5EF4-FFF2-40B4-BE49-F238E27FC236}">
                <a16:creationId xmlns:a16="http://schemas.microsoft.com/office/drawing/2014/main" id="{2D3D8BC6-7A85-44ED-ADD8-3F4CC4E695D4}"/>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1" name="1 Título">
            <a:extLst>
              <a:ext uri="{FF2B5EF4-FFF2-40B4-BE49-F238E27FC236}">
                <a16:creationId xmlns:a16="http://schemas.microsoft.com/office/drawing/2014/main" id="{8924D701-30F3-4216-8613-28C1B7C50C72}"/>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83497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dirty="0"/>
          </a:p>
        </p:txBody>
      </p:sp>
      <p:sp>
        <p:nvSpPr>
          <p:cNvPr id="7" name="3 Marcador de pie de página">
            <a:extLst>
              <a:ext uri="{FF2B5EF4-FFF2-40B4-BE49-F238E27FC236}">
                <a16:creationId xmlns:a16="http://schemas.microsoft.com/office/drawing/2014/main" id="{729F9989-D377-43D1-AAE2-CDDF2A33FBB9}"/>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01:  SUBSECRETARÍA DE LA NIÑEZ</a:t>
            </a:r>
          </a:p>
        </p:txBody>
      </p:sp>
      <p:pic>
        <p:nvPicPr>
          <p:cNvPr id="3" name="Imagen 2">
            <a:extLst>
              <a:ext uri="{FF2B5EF4-FFF2-40B4-BE49-F238E27FC236}">
                <a16:creationId xmlns:a16="http://schemas.microsoft.com/office/drawing/2014/main" id="{FDFA7BE1-FF33-4446-AA6D-5CF6B22EEC44}"/>
              </a:ext>
            </a:extLst>
          </p:cNvPr>
          <p:cNvPicPr>
            <a:picLocks noChangeAspect="1"/>
          </p:cNvPicPr>
          <p:nvPr/>
        </p:nvPicPr>
        <p:blipFill>
          <a:blip r:embed="rId2"/>
          <a:stretch>
            <a:fillRect/>
          </a:stretch>
        </p:blipFill>
        <p:spPr>
          <a:xfrm>
            <a:off x="482542" y="1997967"/>
            <a:ext cx="8152577" cy="2481310"/>
          </a:xfrm>
          <a:prstGeom prst="rect">
            <a:avLst/>
          </a:prstGeom>
        </p:spPr>
      </p:pic>
      <p:sp>
        <p:nvSpPr>
          <p:cNvPr id="9" name="1 Título">
            <a:extLst>
              <a:ext uri="{FF2B5EF4-FFF2-40B4-BE49-F238E27FC236}">
                <a16:creationId xmlns:a16="http://schemas.microsoft.com/office/drawing/2014/main" id="{D1133A9D-1876-4296-BCD6-7BCA609129F5}"/>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Tree>
    <p:extLst>
      <p:ext uri="{BB962C8B-B14F-4D97-AF65-F5344CB8AC3E}">
        <p14:creationId xmlns:p14="http://schemas.microsoft.com/office/powerpoint/2010/main" val="3871079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dirty="0"/>
          </a:p>
        </p:txBody>
      </p:sp>
      <p:sp>
        <p:nvSpPr>
          <p:cNvPr id="8" name="1 Título"/>
          <p:cNvSpPr txBox="1">
            <a:spLocks/>
          </p:cNvSpPr>
          <p:nvPr/>
        </p:nvSpPr>
        <p:spPr>
          <a:xfrm>
            <a:off x="409323" y="1484784"/>
            <a:ext cx="6706056" cy="3844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10" name="1 Título"/>
          <p:cNvSpPr>
            <a:spLocks noGrp="1"/>
          </p:cNvSpPr>
          <p:nvPr>
            <p:ph type="title"/>
          </p:nvPr>
        </p:nvSpPr>
        <p:spPr>
          <a:xfrm>
            <a:off x="409323" y="575462"/>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02:  SISTEMA DE PROTECCIÓN INTEGRAL A LA INFANCIA</a:t>
            </a:r>
          </a:p>
        </p:txBody>
      </p:sp>
      <p:pic>
        <p:nvPicPr>
          <p:cNvPr id="4" name="Imagen 3">
            <a:extLst>
              <a:ext uri="{FF2B5EF4-FFF2-40B4-BE49-F238E27FC236}">
                <a16:creationId xmlns:a16="http://schemas.microsoft.com/office/drawing/2014/main" id="{67CD9878-A535-46E9-AE93-26C0166AAA3B}"/>
              </a:ext>
            </a:extLst>
          </p:cNvPr>
          <p:cNvPicPr>
            <a:picLocks noChangeAspect="1"/>
          </p:cNvPicPr>
          <p:nvPr/>
        </p:nvPicPr>
        <p:blipFill>
          <a:blip r:embed="rId2"/>
          <a:stretch>
            <a:fillRect/>
          </a:stretch>
        </p:blipFill>
        <p:spPr>
          <a:xfrm>
            <a:off x="467544" y="1980872"/>
            <a:ext cx="8083341" cy="3392344"/>
          </a:xfrm>
          <a:prstGeom prst="rect">
            <a:avLst/>
          </a:prstGeom>
        </p:spPr>
      </p:pic>
      <p:sp>
        <p:nvSpPr>
          <p:cNvPr id="9" name="3 Marcador de pie de página">
            <a:extLst>
              <a:ext uri="{FF2B5EF4-FFF2-40B4-BE49-F238E27FC236}">
                <a16:creationId xmlns:a16="http://schemas.microsoft.com/office/drawing/2014/main" id="{1D7239E1-5BEB-4998-B17C-BD8E37569EDC}"/>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64258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628650" lvl="1" indent="-268288" algn="just">
              <a:spcBef>
                <a:spcPts val="600"/>
              </a:spcBef>
              <a:spcAft>
                <a:spcPts val="600"/>
              </a:spcAft>
              <a:buFont typeface="Arial" panose="020B0604020202020204" pitchFamily="34" charset="0"/>
              <a:buChar char="•"/>
            </a:pPr>
            <a:r>
              <a:rPr lang="es-CL" sz="1600" u="sng" dirty="0"/>
              <a:t>Desarrollo Comunitario - Familia – Pobreza</a:t>
            </a:r>
            <a:r>
              <a:rPr lang="es-CL" sz="1600" dirty="0"/>
              <a:t>, en esta línea se consultan programas e iniciativas que apuntan al desarrollo comunitario o que fortalecen las capacidades sociales, con foco de intervención en comunidades y/u organizaciones donde existen familias en situación de vulnerabilidad, además de programas que apoyan a personas en situación de pobreza, de dependencia y sus cuidadores/as, al igual que otros que apuntan a mejorar las condiciones de comunidad.</a:t>
            </a:r>
          </a:p>
          <a:p>
            <a:pPr marL="628650" lvl="1" indent="-268288" algn="just">
              <a:spcBef>
                <a:spcPts val="600"/>
              </a:spcBef>
              <a:spcAft>
                <a:spcPts val="600"/>
              </a:spcAft>
              <a:buFont typeface="Arial" panose="020B0604020202020204" pitchFamily="34" charset="0"/>
              <a:buChar char="•"/>
            </a:pPr>
            <a:r>
              <a:rPr lang="es-CL" sz="1600" dirty="0"/>
              <a:t> </a:t>
            </a:r>
            <a:r>
              <a:rPr lang="es-CL" sz="1600" u="sng" dirty="0"/>
              <a:t>Inclusión Financiera</a:t>
            </a:r>
            <a:r>
              <a:rPr lang="es-CL" sz="1600" dirty="0"/>
              <a:t>, esta línea incluye recursos para el Subsidio al Pago Electrónico de Prestaciones Monetarias (SPE) conocido como el programa Chile Cuenta y el Programa de Educación Financiera realizado por el FOSIS.</a:t>
            </a:r>
          </a:p>
          <a:p>
            <a:pPr marL="360363" lvl="1" indent="-360363" algn="just">
              <a:spcBef>
                <a:spcPts val="600"/>
              </a:spcBef>
              <a:spcAft>
                <a:spcPts val="600"/>
              </a:spcAft>
              <a:buFont typeface="+mj-lt"/>
              <a:buAutoNum type="arabicPeriod" startAt="2"/>
            </a:pPr>
            <a:r>
              <a:rPr lang="es-CL" sz="1600" dirty="0"/>
              <a:t>Para el año 2019 la Partida presentó un presupuesto aprobado de </a:t>
            </a:r>
            <a:r>
              <a:rPr lang="es-CL" sz="1600" b="1" dirty="0"/>
              <a:t>$646.151 millones</a:t>
            </a:r>
            <a:r>
              <a:rPr lang="es-CL" sz="1600" dirty="0"/>
              <a:t>, de los cuales un 84,3% se destina a transferencias corrientes y de capital, con una participación de un 63,6% y 20,7% respectivamente, subtítulos que al primer mes de 2019 registraron erogaciones del 3,5% y 0,1% respectivamente sobre el presupuesto vigente. </a:t>
            </a:r>
          </a:p>
          <a:p>
            <a:pPr marL="360362" lvl="1" algn="just">
              <a:spcBef>
                <a:spcPts val="600"/>
              </a:spcBef>
              <a:spcAft>
                <a:spcPts val="600"/>
              </a:spcAft>
            </a:pPr>
            <a:endParaRPr lang="es-CL" sz="1600" dirty="0"/>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368721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3"/>
            </a:pPr>
            <a:r>
              <a:rPr lang="es-CL" sz="1600" dirty="0"/>
              <a:t>La ejecución del Ministerio del mes de ENERO ascendió a </a:t>
            </a:r>
            <a:r>
              <a:rPr lang="es-CL" sz="1600" b="1" dirty="0"/>
              <a:t>$91.582 millones</a:t>
            </a:r>
            <a:r>
              <a:rPr lang="es-CL" sz="1600" dirty="0"/>
              <a:t>, es decir, un </a:t>
            </a:r>
            <a:r>
              <a:rPr lang="es-CL" sz="1600" b="1" dirty="0"/>
              <a:t>14,2%</a:t>
            </a:r>
            <a:r>
              <a:rPr lang="es-CL" sz="1600" dirty="0"/>
              <a:t> respecto del presupuesto vigente, representando un gasto mayor en 2,1 puntos porcentuales al registrado a igual mes del año 2018, pero bajo los 23,1% registrados en el ejercicio 2017. </a:t>
            </a:r>
          </a:p>
          <a:p>
            <a:pPr marL="342900" indent="-342900" algn="just">
              <a:spcBef>
                <a:spcPts val="1200"/>
              </a:spcBef>
              <a:spcAft>
                <a:spcPts val="1200"/>
              </a:spcAft>
              <a:buFont typeface="+mj-lt"/>
              <a:buAutoNum type="arabicPeriod" startAt="3"/>
            </a:pPr>
            <a:r>
              <a:rPr lang="es-CL" sz="1600" dirty="0"/>
              <a:t>Respecto a los aumentos y disminuciones al presupuesto inicial, la Partida No presenta al mes de ENERO modificaciones que informar, sin embargo, presenta un gasto de $71.695 millones en el subtítulo 34 “servicio de la deuda”, de los cuales $70.054 millones (97,7%) corresponden al pago de los compromisos devengados al 31 de diciembre de 2018 (deuda flotante) en los Programas: Subsecretaría de Servicios Sociales ($5.332 millones); Ingreso Ético Familiar ($29.308 millones); FOSIS ($820 millones); INJ ($107 millones); CONADI ($29.916 millones); SENADIS ($1.216 millones); SENAMA ($1.408 millones); y, la Subsecretaría de Evaluación Social ($1.946 millones), sin que se registren los decretos modificatorios respectivos. </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381453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5"/>
            </a:pPr>
            <a:r>
              <a:rPr lang="es-CL" sz="1600" dirty="0"/>
              <a:t>A nivel de subtítulo, sin considerar el “servicio de la deuda”, los que presentan el mayor nivel de gasto por su incidencia en la ejecución total de la Partida con un 89,8%, son: </a:t>
            </a:r>
            <a:r>
              <a:rPr lang="es-CL" sz="1600" b="1" dirty="0"/>
              <a:t>“transferencias corrientes” y “gastos en personal”, </a:t>
            </a:r>
            <a:r>
              <a:rPr lang="es-CL" sz="1600" dirty="0"/>
              <a:t>que presentaron erogaciones al mes de ENERO de </a:t>
            </a:r>
            <a:r>
              <a:rPr lang="es-CL" sz="1600" b="1" dirty="0"/>
              <a:t>3,5% y 6,7% </a:t>
            </a:r>
            <a:r>
              <a:rPr lang="es-CL" sz="1600" dirty="0"/>
              <a:t>respectivamente.</a:t>
            </a:r>
            <a:r>
              <a:rPr lang="es-CL" sz="1600" b="1" dirty="0"/>
              <a:t> </a:t>
            </a:r>
          </a:p>
          <a:p>
            <a:pPr marL="342900" indent="-342900" algn="just">
              <a:spcBef>
                <a:spcPts val="1200"/>
              </a:spcBef>
              <a:spcAft>
                <a:spcPts val="1200"/>
              </a:spcAft>
              <a:buFont typeface="+mj-lt"/>
              <a:buAutoNum type="arabicPeriod" startAt="5"/>
            </a:pPr>
            <a:r>
              <a:rPr lang="es-CL" sz="1600" dirty="0"/>
              <a:t>En cuanto a los programas, el 67,2% del presupuesto vigente, se concentró en el Ingreso Ético Familiar y Sistema Chile Solidario (34,9%), Fondo de Solidaridad e Inversión Social (13%) y la Corporación Nacional de Desarrollo Indígena (19,2%), los que al mes de ENERO alcanzaron niveles de ejecución de </a:t>
            </a:r>
            <a:r>
              <a:rPr lang="es-CL" sz="1600" b="1" dirty="0"/>
              <a:t>16,1%, 6% y 25,2</a:t>
            </a:r>
            <a:r>
              <a:rPr lang="es-CL" sz="1600" dirty="0"/>
              <a:t>% respectivamente, calculados respecto al presupuesto vigente.</a:t>
            </a:r>
          </a:p>
          <a:p>
            <a:pPr marL="342900" indent="-342900" algn="just">
              <a:spcBef>
                <a:spcPts val="1200"/>
              </a:spcBef>
              <a:spcAft>
                <a:spcPts val="1200"/>
              </a:spcAft>
              <a:buFont typeface="+mj-lt"/>
              <a:buAutoNum type="arabicPeriod" startAt="5"/>
            </a:pPr>
            <a:r>
              <a:rPr lang="es-CL" sz="1600" dirty="0"/>
              <a:t>Sin considerar los gastos asociados al “servicio de la deuda”, específicamente los relativos al pago de los compromisos devengados al 31 de diciembre de 2018, y que a la fecha no tienen tramitado el/los decreto/s modificatorio respectivo, el programa Instituto Nacional de la Juventud es el que presentó el mayor avance con un 9,6%, mientras que el Sistema de Protección Integral a la Infancia es el que presentó la ejecución menor con 0% de avance.</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288297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pic>
        <p:nvPicPr>
          <p:cNvPr id="2" name="Imagen 1">
            <a:extLst>
              <a:ext uri="{FF2B5EF4-FFF2-40B4-BE49-F238E27FC236}">
                <a16:creationId xmlns:a16="http://schemas.microsoft.com/office/drawing/2014/main" id="{2240AC37-E874-4818-8555-E5D1787F2B2C}"/>
              </a:ext>
            </a:extLst>
          </p:cNvPr>
          <p:cNvPicPr>
            <a:picLocks noChangeAspect="1"/>
          </p:cNvPicPr>
          <p:nvPr/>
        </p:nvPicPr>
        <p:blipFill>
          <a:blip r:embed="rId2"/>
          <a:stretch>
            <a:fillRect/>
          </a:stretch>
        </p:blipFill>
        <p:spPr>
          <a:xfrm>
            <a:off x="356393" y="1973424"/>
            <a:ext cx="4143598" cy="2463688"/>
          </a:xfrm>
          <a:prstGeom prst="rect">
            <a:avLst/>
          </a:prstGeom>
        </p:spPr>
      </p:pic>
      <p:pic>
        <p:nvPicPr>
          <p:cNvPr id="3" name="Imagen 2">
            <a:extLst>
              <a:ext uri="{FF2B5EF4-FFF2-40B4-BE49-F238E27FC236}">
                <a16:creationId xmlns:a16="http://schemas.microsoft.com/office/drawing/2014/main" id="{19FB7C7E-1D55-4A4E-BCC3-DC89D4BBEBB8}"/>
              </a:ext>
            </a:extLst>
          </p:cNvPr>
          <p:cNvPicPr>
            <a:picLocks noChangeAspect="1"/>
          </p:cNvPicPr>
          <p:nvPr/>
        </p:nvPicPr>
        <p:blipFill>
          <a:blip r:embed="rId3"/>
          <a:stretch>
            <a:fillRect/>
          </a:stretch>
        </p:blipFill>
        <p:spPr>
          <a:xfrm>
            <a:off x="4644009" y="1973424"/>
            <a:ext cx="4143598" cy="2463688"/>
          </a:xfrm>
          <a:prstGeom prst="rect">
            <a:avLst/>
          </a:prstGeom>
        </p:spPr>
      </p:pic>
      <p:sp>
        <p:nvSpPr>
          <p:cNvPr id="10" name="3 Marcador de pie de página">
            <a:extLst>
              <a:ext uri="{FF2B5EF4-FFF2-40B4-BE49-F238E27FC236}">
                <a16:creationId xmlns:a16="http://schemas.microsoft.com/office/drawing/2014/main" id="{34E7AA20-6367-448F-A59C-B77301EDCAAB}"/>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31309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6" name="Gráfico 5">
            <a:extLst>
              <a:ext uri="{FF2B5EF4-FFF2-40B4-BE49-F238E27FC236}">
                <a16:creationId xmlns:a16="http://schemas.microsoft.com/office/drawing/2014/main" id="{3A4A131C-E679-4744-A6BB-8C12A5C745DC}"/>
              </a:ext>
            </a:extLst>
          </p:cNvPr>
          <p:cNvGraphicFramePr>
            <a:graphicFrameLocks/>
          </p:cNvGraphicFramePr>
          <p:nvPr>
            <p:extLst>
              <p:ext uri="{D42A27DB-BD31-4B8C-83A1-F6EECF244321}">
                <p14:modId xmlns:p14="http://schemas.microsoft.com/office/powerpoint/2010/main" val="1710832513"/>
              </p:ext>
            </p:extLst>
          </p:nvPr>
        </p:nvGraphicFramePr>
        <p:xfrm>
          <a:off x="414336" y="1844823"/>
          <a:ext cx="8046096" cy="3681883"/>
        </p:xfrm>
        <a:graphic>
          <a:graphicData uri="http://schemas.openxmlformats.org/drawingml/2006/chart">
            <c:chart xmlns:c="http://schemas.openxmlformats.org/drawingml/2006/chart" xmlns:r="http://schemas.openxmlformats.org/officeDocument/2006/relationships" r:id="rId2"/>
          </a:graphicData>
        </a:graphic>
      </p:graphicFrame>
      <p:sp>
        <p:nvSpPr>
          <p:cNvPr id="7" name="3 Marcador de pie de página">
            <a:extLst>
              <a:ext uri="{FF2B5EF4-FFF2-40B4-BE49-F238E27FC236}">
                <a16:creationId xmlns:a16="http://schemas.microsoft.com/office/drawing/2014/main" id="{D3D21B6B-3E0F-4E2E-A3BE-944E4960C2D2}"/>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3821473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8</a:t>
            </a:fld>
            <a:endParaRPr lang="es-CL"/>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9" name="Gráfico 8">
            <a:extLst>
              <a:ext uri="{FF2B5EF4-FFF2-40B4-BE49-F238E27FC236}">
                <a16:creationId xmlns:a16="http://schemas.microsoft.com/office/drawing/2014/main" id="{0F7BEAB2-3A71-4F7A-93E8-36F59B195B53}"/>
              </a:ext>
            </a:extLst>
          </p:cNvPr>
          <p:cNvGraphicFramePr>
            <a:graphicFrameLocks/>
          </p:cNvGraphicFramePr>
          <p:nvPr>
            <p:extLst>
              <p:ext uri="{D42A27DB-BD31-4B8C-83A1-F6EECF244321}">
                <p14:modId xmlns:p14="http://schemas.microsoft.com/office/powerpoint/2010/main" val="3379141056"/>
              </p:ext>
            </p:extLst>
          </p:nvPr>
        </p:nvGraphicFramePr>
        <p:xfrm>
          <a:off x="611560" y="1628800"/>
          <a:ext cx="7920880"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6" name="3 Marcador de pie de página">
            <a:extLst>
              <a:ext uri="{FF2B5EF4-FFF2-40B4-BE49-F238E27FC236}">
                <a16:creationId xmlns:a16="http://schemas.microsoft.com/office/drawing/2014/main" id="{217F80F5-EADB-43F4-A1DF-C62EF1B5A012}"/>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32863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9</a:t>
            </a:fld>
            <a:endParaRPr lang="es-CL"/>
          </a:p>
        </p:txBody>
      </p:sp>
      <p:sp>
        <p:nvSpPr>
          <p:cNvPr id="6" name="1 Título"/>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graphicFrame>
        <p:nvGraphicFramePr>
          <p:cNvPr id="7" name="Tabla 6">
            <a:extLst>
              <a:ext uri="{FF2B5EF4-FFF2-40B4-BE49-F238E27FC236}">
                <a16:creationId xmlns:a16="http://schemas.microsoft.com/office/drawing/2014/main" id="{5B682707-7CE7-4C1B-AFA5-DC10F5EAA2EC}"/>
              </a:ext>
            </a:extLst>
          </p:cNvPr>
          <p:cNvGraphicFramePr>
            <a:graphicFrameLocks noGrp="1"/>
          </p:cNvGraphicFramePr>
          <p:nvPr>
            <p:extLst>
              <p:ext uri="{D42A27DB-BD31-4B8C-83A1-F6EECF244321}">
                <p14:modId xmlns:p14="http://schemas.microsoft.com/office/powerpoint/2010/main" val="2858012587"/>
              </p:ext>
            </p:extLst>
          </p:nvPr>
        </p:nvGraphicFramePr>
        <p:xfrm>
          <a:off x="628650" y="1844824"/>
          <a:ext cx="7886699" cy="2015632"/>
        </p:xfrm>
        <a:graphic>
          <a:graphicData uri="http://schemas.openxmlformats.org/drawingml/2006/table">
            <a:tbl>
              <a:tblPr/>
              <a:tblGrid>
                <a:gridCol w="331932">
                  <a:extLst>
                    <a:ext uri="{9D8B030D-6E8A-4147-A177-3AD203B41FA5}">
                      <a16:colId xmlns:a16="http://schemas.microsoft.com/office/drawing/2014/main" val="2444888351"/>
                    </a:ext>
                  </a:extLst>
                </a:gridCol>
                <a:gridCol w="2376631">
                  <a:extLst>
                    <a:ext uri="{9D8B030D-6E8A-4147-A177-3AD203B41FA5}">
                      <a16:colId xmlns:a16="http://schemas.microsoft.com/office/drawing/2014/main" val="723878893"/>
                    </a:ext>
                  </a:extLst>
                </a:gridCol>
                <a:gridCol w="889577">
                  <a:extLst>
                    <a:ext uri="{9D8B030D-6E8A-4147-A177-3AD203B41FA5}">
                      <a16:colId xmlns:a16="http://schemas.microsoft.com/office/drawing/2014/main" val="195204630"/>
                    </a:ext>
                  </a:extLst>
                </a:gridCol>
                <a:gridCol w="889577">
                  <a:extLst>
                    <a:ext uri="{9D8B030D-6E8A-4147-A177-3AD203B41FA5}">
                      <a16:colId xmlns:a16="http://schemas.microsoft.com/office/drawing/2014/main" val="1636462628"/>
                    </a:ext>
                  </a:extLst>
                </a:gridCol>
                <a:gridCol w="889577">
                  <a:extLst>
                    <a:ext uri="{9D8B030D-6E8A-4147-A177-3AD203B41FA5}">
                      <a16:colId xmlns:a16="http://schemas.microsoft.com/office/drawing/2014/main" val="3026760395"/>
                    </a:ext>
                  </a:extLst>
                </a:gridCol>
                <a:gridCol w="889577">
                  <a:extLst>
                    <a:ext uri="{9D8B030D-6E8A-4147-A177-3AD203B41FA5}">
                      <a16:colId xmlns:a16="http://schemas.microsoft.com/office/drawing/2014/main" val="800193203"/>
                    </a:ext>
                  </a:extLst>
                </a:gridCol>
                <a:gridCol w="809914">
                  <a:extLst>
                    <a:ext uri="{9D8B030D-6E8A-4147-A177-3AD203B41FA5}">
                      <a16:colId xmlns:a16="http://schemas.microsoft.com/office/drawing/2014/main" val="885464488"/>
                    </a:ext>
                  </a:extLst>
                </a:gridCol>
                <a:gridCol w="809914">
                  <a:extLst>
                    <a:ext uri="{9D8B030D-6E8A-4147-A177-3AD203B41FA5}">
                      <a16:colId xmlns:a16="http://schemas.microsoft.com/office/drawing/2014/main" val="2912713195"/>
                    </a:ext>
                  </a:extLst>
                </a:gridCol>
              </a:tblGrid>
              <a:tr h="153572">
                <a:tc>
                  <a:txBody>
                    <a:bodyPr/>
                    <a:lstStyle/>
                    <a:p>
                      <a:pPr algn="l" fontAlgn="ctr"/>
                      <a:r>
                        <a:rPr lang="es-CL" sz="900" b="1" i="0" u="none" strike="noStrike">
                          <a:solidFill>
                            <a:srgbClr val="FFFFFF"/>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dirty="0">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66983820"/>
                  </a:ext>
                </a:extLst>
              </a:tr>
              <a:tr h="470314">
                <a:tc>
                  <a:txBody>
                    <a:bodyPr/>
                    <a:lstStyle/>
                    <a:p>
                      <a:pPr algn="l" fontAlgn="ctr"/>
                      <a:r>
                        <a:rPr lang="es-CL" sz="900" b="1" i="0" u="none" strike="noStrike">
                          <a:solidFill>
                            <a:srgbClr val="FFFFFF"/>
                          </a:solidFill>
                          <a:effectLst/>
                          <a:latin typeface="Calibri" panose="020F0502020204030204" pitchFamily="34" charset="0"/>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79846893"/>
                  </a:ext>
                </a:extLst>
              </a:tr>
              <a:tr h="16317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646.151.481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646.151.481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91.581.994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4433168"/>
                  </a:ext>
                </a:extLst>
              </a:tr>
              <a:tr h="153572">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72.930.551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72.930.551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4.909.508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8329541"/>
                  </a:ext>
                </a:extLst>
              </a:tr>
              <a:tr h="153572">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15.491.640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15.491.640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388.683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9413962"/>
                  </a:ext>
                </a:extLst>
              </a:tr>
              <a:tr h="153572">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17.341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17.341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1909062"/>
                  </a:ext>
                </a:extLst>
              </a:tr>
              <a:tr h="153572">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411.199.737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411.199.737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14.428.141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9687985"/>
                  </a:ext>
                </a:extLst>
              </a:tr>
              <a:tr h="153572">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3.226.744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3.226.744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21.192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7326581"/>
                  </a:ext>
                </a:extLst>
              </a:tr>
              <a:tr h="153572">
                <a:tc>
                  <a:txBody>
                    <a:bodyPr/>
                    <a:lstStyle/>
                    <a:p>
                      <a:pPr algn="ct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INICIATIVAS DE INVERSIÓN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3.488.637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3.488.637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3278984"/>
                  </a:ext>
                </a:extLst>
              </a:tr>
              <a:tr h="153572">
                <a:tc>
                  <a:txBody>
                    <a:bodyPr/>
                    <a:lstStyle/>
                    <a:p>
                      <a:pPr algn="ctr" fontAlgn="ctr"/>
                      <a:r>
                        <a:rPr lang="es-CL" sz="900" b="0"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133.743.174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133.743.174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138.047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88244553"/>
                  </a:ext>
                </a:extLst>
              </a:tr>
              <a:tr h="153572">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6.053.657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6.053.657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71.694.904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1184,3%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1184,3%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17928223"/>
                  </a:ext>
                </a:extLst>
              </a:tr>
            </a:tbl>
          </a:graphicData>
        </a:graphic>
      </p:graphicFrame>
      <p:sp>
        <p:nvSpPr>
          <p:cNvPr id="9" name="3 Marcador de pie de página">
            <a:extLst>
              <a:ext uri="{FF2B5EF4-FFF2-40B4-BE49-F238E27FC236}">
                <a16:creationId xmlns:a16="http://schemas.microsoft.com/office/drawing/2014/main" id="{9FDB5CFD-8FE7-4143-85F2-0A95ABA371AF}"/>
              </a:ext>
            </a:extLst>
          </p:cNvPr>
          <p:cNvSpPr>
            <a:spLocks noGrp="1"/>
          </p:cNvSpPr>
          <p:nvPr>
            <p:ph type="ftr" sz="quarter" idx="11"/>
          </p:nvPr>
        </p:nvSpPr>
        <p:spPr>
          <a:xfrm>
            <a:off x="409323" y="6356350"/>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52481267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4843</TotalTime>
  <Words>1895</Words>
  <Application>Microsoft Office PowerPoint</Application>
  <PresentationFormat>Presentación en pantalla (4:3)</PresentationFormat>
  <Paragraphs>457</Paragraphs>
  <Slides>22</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22</vt:i4>
      </vt:variant>
    </vt:vector>
  </HeadingPairs>
  <TitlesOfParts>
    <vt:vector size="29" baseType="lpstr">
      <vt:lpstr>Andalus</vt:lpstr>
      <vt:lpstr>Arial</vt:lpstr>
      <vt:lpstr>Calibri</vt:lpstr>
      <vt:lpstr>Times New Roman</vt:lpstr>
      <vt:lpstr>1_Tema de Office</vt:lpstr>
      <vt:lpstr>Tema de Office</vt:lpstr>
      <vt:lpstr>Imagen de mapa de bits</vt:lpstr>
      <vt:lpstr>EJECUCIÓN ACUMULADA DE GASTOS PRESUPUESTARIOS AL MES DE ENERO DE 2019 PARTIDA 21:  MINISTERIO DE DESARROLLO SOCIAL</vt:lpstr>
      <vt:lpstr>EJECUCIÓN ACUMULADA DE GASTOS A ENERO DE 2019  PARTIDA 21 MINISTERIO DE DESARROLLO SOCIAL</vt:lpstr>
      <vt:lpstr>EJECUCIÓN ACUMULADA DE GASTOS A ENERO DE 2019  PARTIDA 21 MINISTERIO DE DESARROLLO SOCIAL</vt:lpstr>
      <vt:lpstr>EJECUCIÓN ACUMULADA DE GASTOS A ENERO DE 2019  PARTIDA 21 MINISTERIO DE DESARROLLO SOCIAL</vt:lpstr>
      <vt:lpstr>EJECUCIÓN ACUMULADA DE GASTOS A ENERO DE 2019  PARTIDA 21 MINISTERIO DE DESARROLLO SOCIAL</vt:lpstr>
      <vt:lpstr>EJECUCIÓN ACUMULADA DE GASTOS A ENERO DE 2019  PARTIDA 21 MINISTERIO DE DESARROLLO SOCIAL</vt:lpstr>
      <vt:lpstr>Presentación de PowerPoint</vt:lpstr>
      <vt:lpstr>Presentación de PowerPoint</vt:lpstr>
      <vt:lpstr>EJECUCIÓN ACUMULADA DE GASTOS A ENERO DE 2019  PARTIDA 21 MINISTERIO DE DESARROLLO SOCIAL</vt:lpstr>
      <vt:lpstr>EJECUCIÓN ACUMULADA DE GASTOS A ENERO DE 2019  PARTIDA 2I RESUMEN POR CAPÍTULOS</vt:lpstr>
      <vt:lpstr>EJECUCIÓN ACUMULADA DE GASTOS A ENERO DE 2019  PARTIDA 21. CAPÍTULO 01. PROGRAMA 01:  SUBSECRETARÍA DE SERVICIOS SOCIALES</vt:lpstr>
      <vt:lpstr>EJECUCIÓN ACUMULADA DE GASTOS A ENERO DE 2019  PARTIDA 21. CAPÍTULO 01. PROGRAMA 05:  INGRESO ÉTICO FAMILIAR Y SISTEMA CHILE SOLIDARIO</vt:lpstr>
      <vt:lpstr>EJECUCIÓN ACUMULADA DE GASTOS A ENERO DE 2019  PARTIDA 21. CAPÍTULO 02. PROGRAMA 01:  FONDO DE SOLIDARIDAD E INVERSIÓN SOCIAL</vt:lpstr>
      <vt:lpstr>EJECUCIÓN ACUMULADA DE GASTOS A ENERO DE 2019  PARTIDA 21. CAPÍTULO 05. PROGRAMA 01:  INSTITUTO NACIONAL DE LA JUVENTUD</vt:lpstr>
      <vt:lpstr>EJECUCIÓN ACUMULADA DE GASTOS A ENERO DE 2019  PARTIDA 21. CAPÍTULO 06. PROGRAMA 01:  CORPORACIÓN NACIONAL DE DESARROLLO INDÍGENA</vt:lpstr>
      <vt:lpstr>EJECUCIÓN ACUMULADA DE GASTOS A ENERO DE 2019  PARTIDA 21. CAPÍTULO 06. PROGRAMA 01:  CORPORACIÓN NACIONAL DE DESARROLLO INDÍGENA</vt:lpstr>
      <vt:lpstr>EJECUCIÓN ACUMULADA DE GASTOS A ENERO DE 2019  PARTIDA 21. CAPÍTULO 07. PROGRAMA 01:  SERVICIO NACIONAL DE LA DISCAPACIDAD</vt:lpstr>
      <vt:lpstr>EJECUCIÓN ACUMULADA DE GASTOS A ENERO DE 2019  PARTIDA 21. CAPÍTULO 08. PROGRAMA 01:  SERVICIO NACIONAL DEL ADULTO MAYOR</vt:lpstr>
      <vt:lpstr>EJECUCIÓN ACUMULADA DE GASTOS A ENERO DE 2019  PARTIDA 21. CAPÍTULO 08. PROGRAMA 01:  SERVICIO NACIONAL DEL ADULTO MAYOR</vt:lpstr>
      <vt:lpstr>EJECUCIÓN ACUMULADA DE GASTOS A ENERO DE 2019  PARTIDA 21. CAPÍTULO 09. PROGRAMA 01:  SUBSECRETARÍA DE EVALUACIÓN SOCIAL</vt:lpstr>
      <vt:lpstr>EJECUCIÓN ACUMULADA DE GASTOS A ENERO DE 2019  PARTIDA 21. CAPÍTULO 10. PROGRAMA 01:  SUBSECRETARÍA DE LA NIÑEZ</vt:lpstr>
      <vt:lpstr>EJECUCIÓN ACUMULADA DE GASTOS A ENERO DE 2019  PARTIDA 21. CAPÍTULO 10. PROGRAMA 02:  SISTEMA DE PROTECCIÓN INTEGRAL A LA INFANCIA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268</cp:revision>
  <cp:lastPrinted>2017-06-15T16:55:12Z</cp:lastPrinted>
  <dcterms:created xsi:type="dcterms:W3CDTF">2016-06-23T13:38:47Z</dcterms:created>
  <dcterms:modified xsi:type="dcterms:W3CDTF">2019-06-14T19:09:13Z</dcterms:modified>
</cp:coreProperties>
</file>