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2" r:id="rId5"/>
    <p:sldId id="300" r:id="rId6"/>
    <p:sldId id="301" r:id="rId7"/>
    <p:sldId id="264" r:id="rId8"/>
    <p:sldId id="263" r:id="rId9"/>
    <p:sldId id="265" r:id="rId10"/>
    <p:sldId id="267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2017 - 2018 - 2019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20'!$C$32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20'!$D$32:$O$32</c:f>
              <c:numCache>
                <c:formatCode>0.0%</c:formatCode>
                <c:ptCount val="12"/>
                <c:pt idx="0">
                  <c:v>4.4999999999999998E-2</c:v>
                </c:pt>
                <c:pt idx="1">
                  <c:v>4.4999999999999998E-2</c:v>
                </c:pt>
                <c:pt idx="2">
                  <c:v>7.4999999999999997E-2</c:v>
                </c:pt>
                <c:pt idx="3">
                  <c:v>0.06</c:v>
                </c:pt>
                <c:pt idx="4">
                  <c:v>5.2999999999999999E-2</c:v>
                </c:pt>
                <c:pt idx="5">
                  <c:v>6.5000000000000002E-2</c:v>
                </c:pt>
                <c:pt idx="6">
                  <c:v>5.8999999999999997E-2</c:v>
                </c:pt>
                <c:pt idx="7">
                  <c:v>0.32600000000000001</c:v>
                </c:pt>
                <c:pt idx="8">
                  <c:v>7.1999999999999995E-2</c:v>
                </c:pt>
                <c:pt idx="9">
                  <c:v>4.8000000000000001E-2</c:v>
                </c:pt>
                <c:pt idx="10">
                  <c:v>7.2999999999999995E-2</c:v>
                </c:pt>
                <c:pt idx="11">
                  <c:v>0.13100000000000001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E2-4995-886C-07B641811C5E}"/>
            </c:ext>
          </c:extLst>
        </c:ser>
        <c:ser>
          <c:idx val="1"/>
          <c:order val="1"/>
          <c:tx>
            <c:strRef>
              <c:f>'Partida 20'!$C$33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20'!$D$33:$O$33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4.8000000000000001E-2</c:v>
                </c:pt>
                <c:pt idx="2">
                  <c:v>6.8000000000000005E-2</c:v>
                </c:pt>
                <c:pt idx="3">
                  <c:v>5.0999999999999997E-2</c:v>
                </c:pt>
                <c:pt idx="4">
                  <c:v>0.21199999999999999</c:v>
                </c:pt>
                <c:pt idx="5">
                  <c:v>0.06</c:v>
                </c:pt>
                <c:pt idx="6">
                  <c:v>4.8000000000000001E-2</c:v>
                </c:pt>
                <c:pt idx="7">
                  <c:v>5.7000000000000002E-2</c:v>
                </c:pt>
                <c:pt idx="8">
                  <c:v>8.7999999999999995E-2</c:v>
                </c:pt>
                <c:pt idx="9">
                  <c:v>0.185</c:v>
                </c:pt>
                <c:pt idx="10">
                  <c:v>7.5999999999999998E-2</c:v>
                </c:pt>
                <c:pt idx="11">
                  <c:v>0.122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E2-4995-886C-07B641811C5E}"/>
            </c:ext>
          </c:extLst>
        </c:ser>
        <c:ser>
          <c:idx val="2"/>
          <c:order val="2"/>
          <c:tx>
            <c:strRef>
              <c:f>'Partida 20'!$C$34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20'!$D$34</c:f>
              <c:numCache>
                <c:formatCode>0.0%</c:formatCode>
                <c:ptCount val="1"/>
                <c:pt idx="0">
                  <c:v>3.6745554313655567E-2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E2-4995-886C-07B641811C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129076608"/>
        <c:axId val="129090688"/>
      </c:barChart>
      <c:catAx>
        <c:axId val="129076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090688"/>
        <c:crosses val="autoZero"/>
        <c:auto val="0"/>
        <c:lblAlgn val="ctr"/>
        <c:lblOffset val="100"/>
        <c:noMultiLvlLbl val="0"/>
      </c:catAx>
      <c:valAx>
        <c:axId val="12909068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07660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2017 - 2018 - 2019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20'!$C$28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20'!$D$27:$O$27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20'!$D$28:$O$28</c:f>
              <c:numCache>
                <c:formatCode>0.0%</c:formatCode>
                <c:ptCount val="12"/>
                <c:pt idx="0">
                  <c:v>4.4999999999999998E-2</c:v>
                </c:pt>
                <c:pt idx="1">
                  <c:v>0.09</c:v>
                </c:pt>
                <c:pt idx="2">
                  <c:v>0.16500000000000001</c:v>
                </c:pt>
                <c:pt idx="3">
                  <c:v>0.215</c:v>
                </c:pt>
                <c:pt idx="4">
                  <c:v>0.26700000000000002</c:v>
                </c:pt>
                <c:pt idx="5">
                  <c:v>0.29799999999999999</c:v>
                </c:pt>
                <c:pt idx="6">
                  <c:v>0.35399999999999998</c:v>
                </c:pt>
                <c:pt idx="7">
                  <c:v>0.67900000000000005</c:v>
                </c:pt>
                <c:pt idx="8">
                  <c:v>0.75</c:v>
                </c:pt>
                <c:pt idx="9">
                  <c:v>0.79900000000000004</c:v>
                </c:pt>
                <c:pt idx="10">
                  <c:v>0.86599999999999999</c:v>
                </c:pt>
                <c:pt idx="11">
                  <c:v>0.99099999999999999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F0-4722-96E6-EC63990213B7}"/>
            </c:ext>
          </c:extLst>
        </c:ser>
        <c:ser>
          <c:idx val="1"/>
          <c:order val="1"/>
          <c:tx>
            <c:strRef>
              <c:f>'Partida 20'!$C$29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'Partida 20'!$D$27:$O$27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20'!$D$29:$O$29</c:f>
              <c:numCache>
                <c:formatCode>0.0%</c:formatCode>
                <c:ptCount val="12"/>
                <c:pt idx="0">
                  <c:v>4.5999999999999999E-2</c:v>
                </c:pt>
                <c:pt idx="1">
                  <c:v>9.4E-2</c:v>
                </c:pt>
                <c:pt idx="2">
                  <c:v>0.16200000000000001</c:v>
                </c:pt>
                <c:pt idx="3">
                  <c:v>0.214</c:v>
                </c:pt>
                <c:pt idx="4">
                  <c:v>0.38700000000000001</c:v>
                </c:pt>
                <c:pt idx="5">
                  <c:v>0.44700000000000001</c:v>
                </c:pt>
                <c:pt idx="6">
                  <c:v>0.505</c:v>
                </c:pt>
                <c:pt idx="7">
                  <c:v>0.56100000000000005</c:v>
                </c:pt>
                <c:pt idx="8">
                  <c:v>0.64900000000000002</c:v>
                </c:pt>
                <c:pt idx="9">
                  <c:v>0.83399999999999996</c:v>
                </c:pt>
                <c:pt idx="10">
                  <c:v>0.91</c:v>
                </c:pt>
                <c:pt idx="11">
                  <c:v>0.98699999999999999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F0-4722-96E6-EC63990213B7}"/>
            </c:ext>
          </c:extLst>
        </c:ser>
        <c:ser>
          <c:idx val="2"/>
          <c:order val="2"/>
          <c:tx>
            <c:strRef>
              <c:f>'Partida 20'!$C$30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20'!$D$27:$O$27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20'!$D$30</c:f>
              <c:numCache>
                <c:formatCode>0.0%</c:formatCode>
                <c:ptCount val="1"/>
                <c:pt idx="0">
                  <c:v>3.6745554313655567E-2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F0-4722-96E6-EC63990213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9140992"/>
        <c:axId val="129146880"/>
      </c:lineChart>
      <c:catAx>
        <c:axId val="12914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6880"/>
        <c:crosses val="autoZero"/>
        <c:auto val="1"/>
        <c:lblAlgn val="ctr"/>
        <c:lblOffset val="100"/>
        <c:tickLblSkip val="1"/>
        <c:noMultiLvlLbl val="0"/>
      </c:catAx>
      <c:valAx>
        <c:axId val="12914688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12914099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29-04-2019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29-04-2019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29-04-2019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29-04-2019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29-04-2019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29-04-2019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0" name="Picture 17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3192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100" dirty="0"/>
              <a:t>El presupuesto 2019 de SEGEGOB asciende a 29.220 millones. La ejecución en el mes de enero fue de </a:t>
            </a:r>
            <a:r>
              <a:rPr lang="es-CL" sz="1100" b="1" dirty="0"/>
              <a:t>$1.073 millones</a:t>
            </a:r>
            <a:r>
              <a:rPr lang="es-CL" sz="1100" dirty="0"/>
              <a:t>, equivalente a un gasto de 3,7</a:t>
            </a:r>
            <a:r>
              <a:rPr lang="es-CL" sz="1100" b="1" dirty="0"/>
              <a:t>%</a:t>
            </a:r>
            <a:r>
              <a:rPr lang="es-CL" sz="1100" dirty="0"/>
              <a:t> respecto del Presupuesto vigente.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100" dirty="0"/>
              <a:t>El presupuesto 2019 de este Partida se distribuye en: Personal 45%, Transferencias Corrientes 40% y Bienes y Servicios de Consumo 14%. En cuanto a los Servicios, el 72% se destina a Secretaría de Gobierno mientras el 27% se asigna al Consejo Nacional de Televisión.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100" dirty="0"/>
              <a:t>En la Secretaría en su contenido de Ley de Presupuesto 2019 informa que las Transferencia Corrientes contienen: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División de Organizaciones Sociales </a:t>
            </a:r>
            <a:r>
              <a:rPr lang="es-CL" sz="1100" dirty="0"/>
              <a:t>M$1.294.135 para cumplimiento de las políticas públicas referidas a participación ciudadana y fortalecimiento de la sociedad civil. Se consulta continuidad del programa de capacitación para líderes locales y dirigentes sociales.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Secretaría de Comunicaciones </a:t>
            </a:r>
            <a:r>
              <a:rPr lang="es-CL" sz="1100" dirty="0"/>
              <a:t>M$956.924 Contribuye al desarrollo de estrategias de comunicación eficientes, a través de mensajes claros que permitan que la ciudadanía acceda a información cierta de las políticas públicas, prioridades, programas de beneficios.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Seguimiento de Políticas Públicas y Gestión Institucional </a:t>
            </a:r>
            <a:r>
              <a:rPr lang="es-CL" sz="1100" dirty="0"/>
              <a:t>M$971.864 Asignación destinada a implementar los requerimientos de los gabinetes de SEGEGOB y de la gestión regional.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Fondo de Fomento de Medios de Comunicación Regionales, Provinciales y Comunales </a:t>
            </a:r>
            <a:r>
              <a:rPr lang="es-CL" sz="1100" dirty="0"/>
              <a:t>M$2.161.030 Fondo concursable cuyo objetivo es financiar, en forma complementaria, proyectos relativos a la realización, edición y difusión de programas o suplementos de carácter regional o local que refuercen el rol de la comunicación en el desarrollo social y cultural.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Fondo de Fortalecimiento de Organizaciones y Asociaciones de Interés Público (Ley N°20.500)</a:t>
            </a:r>
            <a:r>
              <a:rPr lang="es-CL" sz="1100" dirty="0"/>
              <a:t> M$1.638.383 Fondo concursable destinado al fortalecimiento de organizaciones, entidades y asociaciones de la sociedad civil. </a:t>
            </a:r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CL" sz="1100" dirty="0"/>
          </a:p>
          <a:p>
            <a:pPr marL="171450" indent="-1714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CL" sz="1100" b="1" dirty="0"/>
              <a:t>Observatorio de Participación Ciudadana y No Discriminación</a:t>
            </a:r>
            <a:r>
              <a:rPr lang="es-CL" sz="1100" dirty="0"/>
              <a:t> M$259.706 Programa iniciado año 2015 cuyo propósito es poder contar con instituciones públicas certificadas en las leyes N°20.500 y N°20.609.</a:t>
            </a:r>
          </a:p>
          <a:p>
            <a:pPr marL="800100" lvl="1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CL" sz="100" dirty="0"/>
              <a:t>Di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B2700CC3-F2F0-4D1E-BCD5-E61C927167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268" y="1916832"/>
            <a:ext cx="4272740" cy="3313960"/>
          </a:xfrm>
          <a:prstGeom prst="rect">
            <a:avLst/>
          </a:prstGeom>
        </p:spPr>
      </p:pic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EA236-DF22-4506-A11C-EEEB6A324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DAACC846-607F-47C6-9842-3A5ED5277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A1CBFE5-B830-4F6B-9697-DAF8763E2E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1916832"/>
            <a:ext cx="4201486" cy="331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378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0932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21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11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99512" y="5312053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B193653-7415-4FFD-B9E5-3AF8E011B3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593638"/>
              </p:ext>
            </p:extLst>
          </p:nvPr>
        </p:nvGraphicFramePr>
        <p:xfrm>
          <a:off x="662131" y="2369493"/>
          <a:ext cx="7543798" cy="19621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2213742318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984872562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52627032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812505909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767577046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3304714386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4170664516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329960638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060229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55733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29.220.460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29.220.460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8811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13.173.501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13.173.501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3316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4.100.478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4.100.478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4382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11.327.509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11.327.509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9060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2888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72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936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AE00E78-BD16-4334-9EA4-8AB5F808C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893369"/>
              </p:ext>
            </p:extLst>
          </p:nvPr>
        </p:nvGraphicFramePr>
        <p:xfrm>
          <a:off x="628650" y="3528448"/>
          <a:ext cx="7886699" cy="945691"/>
        </p:xfrm>
        <a:graphic>
          <a:graphicData uri="http://schemas.openxmlformats.org/drawingml/2006/table">
            <a:tbl>
              <a:tblPr/>
              <a:tblGrid>
                <a:gridCol w="749516">
                  <a:extLst>
                    <a:ext uri="{9D8B030D-6E8A-4147-A177-3AD203B41FA5}">
                      <a16:colId xmlns:a16="http://schemas.microsoft.com/office/drawing/2014/main" val="1012066752"/>
                    </a:ext>
                  </a:extLst>
                </a:gridCol>
                <a:gridCol w="276873">
                  <a:extLst>
                    <a:ext uri="{9D8B030D-6E8A-4147-A177-3AD203B41FA5}">
                      <a16:colId xmlns:a16="http://schemas.microsoft.com/office/drawing/2014/main" val="668654217"/>
                    </a:ext>
                  </a:extLst>
                </a:gridCol>
                <a:gridCol w="2508642">
                  <a:extLst>
                    <a:ext uri="{9D8B030D-6E8A-4147-A177-3AD203B41FA5}">
                      <a16:colId xmlns:a16="http://schemas.microsoft.com/office/drawing/2014/main" val="842462716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1639579106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48778148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3147246746"/>
                    </a:ext>
                  </a:extLst>
                </a:gridCol>
                <a:gridCol w="749516">
                  <a:extLst>
                    <a:ext uri="{9D8B030D-6E8A-4147-A177-3AD203B41FA5}">
                      <a16:colId xmlns:a16="http://schemas.microsoft.com/office/drawing/2014/main" val="3091688771"/>
                    </a:ext>
                  </a:extLst>
                </a:gridCol>
                <a:gridCol w="682396">
                  <a:extLst>
                    <a:ext uri="{9D8B030D-6E8A-4147-A177-3AD203B41FA5}">
                      <a16:colId xmlns:a16="http://schemas.microsoft.com/office/drawing/2014/main" val="4209678969"/>
                    </a:ext>
                  </a:extLst>
                </a:gridCol>
                <a:gridCol w="671208">
                  <a:extLst>
                    <a:ext uri="{9D8B030D-6E8A-4147-A177-3AD203B41FA5}">
                      <a16:colId xmlns:a16="http://schemas.microsoft.com/office/drawing/2014/main" val="2449770997"/>
                    </a:ext>
                  </a:extLst>
                </a:gridCol>
              </a:tblGrid>
              <a:tr h="14274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606911"/>
                  </a:ext>
                </a:extLst>
              </a:tr>
              <a:tr h="437159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363527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21.203.112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21.203.112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846.236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118458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Televisión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227.486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454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73BB337-2401-4CD3-9C3D-429A0E3CAD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459739"/>
              </p:ext>
            </p:extLst>
          </p:nvPr>
        </p:nvGraphicFramePr>
        <p:xfrm>
          <a:off x="628650" y="1545782"/>
          <a:ext cx="7886700" cy="4328884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2561509403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74416762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2951938009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330917345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88035600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573122927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893522883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903486156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4187699918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3376629943"/>
                    </a:ext>
                  </a:extLst>
                </a:gridCol>
              </a:tblGrid>
              <a:tr h="1589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545505"/>
                  </a:ext>
                </a:extLst>
              </a:tr>
              <a:tr h="4867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48110"/>
                  </a:ext>
                </a:extLst>
              </a:tr>
              <a:tr h="2085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21.203.112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21.203.112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846.236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371363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9.862.944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9.862.944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509.626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711909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3.620.278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3.620.278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291.867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564161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386735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7.282.042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230131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División de Organizaciones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1.294.135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1.294.135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434757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 Comunicaciones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956.924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956.924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368837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Seguimiento de Políticas Públicas y Gestión Institucional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971.864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971.864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965807"/>
                  </a:ext>
                </a:extLst>
              </a:tr>
              <a:tr h="296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Medios de Comunicación Regionales, Provinciales y Comunales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463121"/>
                  </a:ext>
                </a:extLst>
              </a:tr>
              <a:tr h="317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Fortalecimiento de Organizaciones y Asociaciones de Interés Público (Ley N° 20.500)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1.638.383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354913"/>
                  </a:ext>
                </a:extLst>
              </a:tr>
              <a:tr h="3178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Participación Ciudadana y No Discriminación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259.706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259.706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381223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155.438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161713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031431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904809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725911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48332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280.410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977264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646278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246273"/>
                  </a:ext>
                </a:extLst>
              </a:tr>
              <a:tr h="1589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543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73458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7420FC0-E51A-41B6-B23A-AE651E66C6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49275"/>
              </p:ext>
            </p:extLst>
          </p:nvPr>
        </p:nvGraphicFramePr>
        <p:xfrm>
          <a:off x="628650" y="2424701"/>
          <a:ext cx="7886700" cy="2899742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2459070726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135639397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193663997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3825682903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76187438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37996512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28729177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4137154539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3499803168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1277099378"/>
                    </a:ext>
                  </a:extLst>
                </a:gridCol>
              </a:tblGrid>
              <a:tr h="1507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576582"/>
                  </a:ext>
                </a:extLst>
              </a:tr>
              <a:tr h="4616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232513"/>
                  </a:ext>
                </a:extLst>
              </a:tr>
              <a:tr h="1978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8.017.348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20180"/>
                  </a:ext>
                </a:extLst>
              </a:tr>
              <a:tr h="150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3.310.557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3.310.557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207.134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110337"/>
                  </a:ext>
                </a:extLst>
              </a:tr>
              <a:tr h="150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480.200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480.200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708288"/>
                  </a:ext>
                </a:extLst>
              </a:tr>
              <a:tr h="150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347152"/>
                  </a:ext>
                </a:extLst>
              </a:tr>
              <a:tr h="150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4.045.467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482821"/>
                  </a:ext>
                </a:extLst>
              </a:tr>
              <a:tr h="150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a Programas Culturales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3.322.121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3.322.121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475855"/>
                  </a:ext>
                </a:extLst>
              </a:tr>
              <a:tr h="280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Televisión Cultural y Educativa CNTV Infantil  (ex  Novasur)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723.346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723.346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375356"/>
                  </a:ext>
                </a:extLst>
              </a:tr>
              <a:tr h="150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180.124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38477"/>
                  </a:ext>
                </a:extLst>
              </a:tr>
              <a:tr h="150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419277"/>
                  </a:ext>
                </a:extLst>
              </a:tr>
              <a:tr h="150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46516"/>
                  </a:ext>
                </a:extLst>
              </a:tr>
              <a:tr h="150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552527"/>
                  </a:ext>
                </a:extLst>
              </a:tr>
              <a:tr h="150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103409"/>
                  </a:ext>
                </a:extLst>
              </a:tr>
              <a:tr h="150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85.914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08921"/>
                  </a:ext>
                </a:extLst>
              </a:tr>
              <a:tr h="150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353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2831</TotalTime>
  <Words>1240</Words>
  <Application>Microsoft Office PowerPoint</Application>
  <PresentationFormat>Presentación en pantalla (4:3)</PresentationFormat>
  <Paragraphs>496</Paragraphs>
  <Slides>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ENERO 2019 PARTIDA 20: MINISTERIO SECRETARÍA GENERAL DE GOBIERNO</vt:lpstr>
      <vt:lpstr>EJECUCIÓN ACUMULADA DE GASTOS A ENERO 2019  PARTIDA 20 MINISTERIO SECRETARÍA GENERAL DE GOBIERNO</vt:lpstr>
      <vt:lpstr>EJECUCIÓN ACUMULADA DE GASTOS A ENERO 2019  PARTIDA 20 MINISTERIO SECRETARÍA GENERAL DE GOBIERNO</vt:lpstr>
      <vt:lpstr>COMPORTAMIENTO DE LA EJECUCIÓN MENSUAL DE GASTOS A ENERO 2019  PARTIDA 20 MINISTERIO SECRETARÍA GENERAL DE GOBIERNO</vt:lpstr>
      <vt:lpstr>COMPORTAMIENTO DE LA EJECUCIÓN MENSUAL DE GASTOS A ENERO 2019  PARTIDA 20 MINISTERIO SECRETARÍA GENERAL DE GOBIERNO</vt:lpstr>
      <vt:lpstr>EJECUCIÓN ACUMULADA  DE GASTOS A ENERO 2019  PARTIDA 20 MINISTERIO SECRETARÍA GENERAL DE GOBIERNO</vt:lpstr>
      <vt:lpstr>EJECUCIÓN ACUMULADA DE GASTOS A ENERO 2019  PARTRIDA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193</cp:revision>
  <cp:lastPrinted>2016-10-11T11:56:42Z</cp:lastPrinted>
  <dcterms:created xsi:type="dcterms:W3CDTF">2016-06-23T13:38:47Z</dcterms:created>
  <dcterms:modified xsi:type="dcterms:W3CDTF">2019-04-29T16:27:42Z</dcterms:modified>
</cp:coreProperties>
</file>