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3"/>
  </p:notesMasterIdLst>
  <p:handoutMasterIdLst>
    <p:handoutMasterId r:id="rId24"/>
  </p:handoutMasterIdLst>
  <p:sldIdLst>
    <p:sldId id="256" r:id="rId3"/>
    <p:sldId id="298" r:id="rId4"/>
    <p:sldId id="300" r:id="rId5"/>
    <p:sldId id="302" r:id="rId6"/>
    <p:sldId id="304" r:id="rId7"/>
    <p:sldId id="305" r:id="rId8"/>
    <p:sldId id="303" r:id="rId9"/>
    <p:sldId id="301" r:id="rId10"/>
    <p:sldId id="264" r:id="rId11"/>
    <p:sldId id="263" r:id="rId12"/>
    <p:sldId id="265" r:id="rId13"/>
    <p:sldId id="269" r:id="rId14"/>
    <p:sldId id="271" r:id="rId15"/>
    <p:sldId id="273" r:id="rId16"/>
    <p:sldId id="274" r:id="rId17"/>
    <p:sldId id="275" r:id="rId18"/>
    <p:sldId id="287" r:id="rId19"/>
    <p:sldId id="288" r:id="rId20"/>
    <p:sldId id="289" r:id="rId21"/>
    <p:sldId id="290" r:id="rId2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3" autoAdjust="0"/>
    <p:restoredTop sz="99712" autoAdjust="0"/>
  </p:normalViewPr>
  <p:slideViewPr>
    <p:cSldViewPr>
      <p:cViewPr varScale="1">
        <p:scale>
          <a:sx n="111" d="100"/>
          <a:sy n="111" d="100"/>
        </p:scale>
        <p:origin x="157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4748662227107957E-2"/>
          <c:y val="0.19712635175731538"/>
          <c:w val="0.97659779988316509"/>
          <c:h val="0.46417944327045185"/>
        </c:manualLayout>
      </c:layout>
      <c:pie3DChart>
        <c:varyColors val="1"/>
        <c:ser>
          <c:idx val="0"/>
          <c:order val="0"/>
          <c:tx>
            <c:strRef>
              <c:f>'Partida 19'!$D$60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7BD-42A7-B410-D9959DBE3E7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7BD-42A7-B410-D9959DBE3E7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7BD-42A7-B410-D9959DBE3E7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7BD-42A7-B410-D9959DBE3E7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7BD-42A7-B410-D9959DBE3E7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7BD-42A7-B410-D9959DBE3E7A}"/>
              </c:ext>
            </c:extLst>
          </c:dPt>
          <c:dLbls>
            <c:dLbl>
              <c:idx val="0"/>
              <c:layout>
                <c:manualLayout>
                  <c:x val="9.2463901372699761E-4"/>
                  <c:y val="-3.761960611125094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7BD-42A7-B410-D9959DBE3E7A}"/>
                </c:ext>
              </c:extLst>
            </c:dLbl>
            <c:dLbl>
              <c:idx val="4"/>
              <c:layout>
                <c:manualLayout>
                  <c:x val="7.8864829396325456E-3"/>
                  <c:y val="5.496135899679207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7BD-42A7-B410-D9959DBE3E7A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19'!$C$61:$C$66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SERVICIO DE LA DEUDA     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19'!$D$61:$D$66</c:f>
              <c:numCache>
                <c:formatCode>#,##0</c:formatCode>
                <c:ptCount val="6"/>
                <c:pt idx="0">
                  <c:v>42384681</c:v>
                </c:pt>
                <c:pt idx="1">
                  <c:v>757776116</c:v>
                </c:pt>
                <c:pt idx="2">
                  <c:v>62443173</c:v>
                </c:pt>
                <c:pt idx="3">
                  <c:v>177664068</c:v>
                </c:pt>
                <c:pt idx="4">
                  <c:v>57537318</c:v>
                </c:pt>
                <c:pt idx="5">
                  <c:v>15186941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7BD-42A7-B410-D9959DBE3E7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9581474684521808"/>
          <c:y val="0.72728173505817373"/>
          <c:w val="0.38497878390201218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4426727223360403"/>
          <c:y val="9.81686020568117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19'!$L$60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19'!$K$61:$K$63</c:f>
              <c:strCache>
                <c:ptCount val="3"/>
                <c:pt idx="0">
                  <c:v>SEC. Y ADM. GRAL. DE TRAN</c:v>
                </c:pt>
                <c:pt idx="1">
                  <c:v>SUB. DE TELEC</c:v>
                </c:pt>
                <c:pt idx="2">
                  <c:v>JUNTA DE AERONÁUTICA CIVIL</c:v>
                </c:pt>
              </c:strCache>
            </c:strRef>
          </c:cat>
          <c:val>
            <c:numRef>
              <c:f>'Partida 19'!$L$61:$L$63</c:f>
              <c:numCache>
                <c:formatCode>#,##0</c:formatCode>
                <c:ptCount val="3"/>
                <c:pt idx="0">
                  <c:v>1061303264</c:v>
                </c:pt>
                <c:pt idx="1">
                  <c:v>50573411</c:v>
                </c:pt>
                <c:pt idx="2">
                  <c:v>1115622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5C-49D1-965C-8762F799703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49651776"/>
        <c:axId val="446363664"/>
      </c:barChart>
      <c:catAx>
        <c:axId val="449651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6363664"/>
        <c:crosses val="autoZero"/>
        <c:auto val="1"/>
        <c:lblAlgn val="ctr"/>
        <c:lblOffset val="100"/>
        <c:noMultiLvlLbl val="0"/>
      </c:catAx>
      <c:valAx>
        <c:axId val="44636366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49651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2017- 2018 - 2019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19'!$C$27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'Partida 19'!$D$27:$O$27</c:f>
              <c:numCache>
                <c:formatCode>0.0%</c:formatCode>
                <c:ptCount val="12"/>
                <c:pt idx="0">
                  <c:v>1.5065376390784918E-2</c:v>
                </c:pt>
                <c:pt idx="1">
                  <c:v>5.8930328321616821E-2</c:v>
                </c:pt>
                <c:pt idx="2">
                  <c:v>7.1029115365360315E-2</c:v>
                </c:pt>
                <c:pt idx="3">
                  <c:v>7.6151529843188293E-2</c:v>
                </c:pt>
                <c:pt idx="4">
                  <c:v>6.1230176097515653E-2</c:v>
                </c:pt>
                <c:pt idx="5">
                  <c:v>9.2337654058376142E-2</c:v>
                </c:pt>
                <c:pt idx="6">
                  <c:v>6.2502313537493262E-2</c:v>
                </c:pt>
                <c:pt idx="7">
                  <c:v>6.0281270429477153E-2</c:v>
                </c:pt>
                <c:pt idx="8">
                  <c:v>0.1265574560369512</c:v>
                </c:pt>
                <c:pt idx="9">
                  <c:v>6.4938107981436802E-2</c:v>
                </c:pt>
                <c:pt idx="10">
                  <c:v>7.3215648015271029E-2</c:v>
                </c:pt>
                <c:pt idx="11">
                  <c:v>0.2273350432333931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AE-454C-84D2-D82AB83E5C9D}"/>
            </c:ext>
          </c:extLst>
        </c:ser>
        <c:ser>
          <c:idx val="0"/>
          <c:order val="1"/>
          <c:tx>
            <c:strRef>
              <c:f>'Partida 19'!$C$28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19'!$D$26:$O$26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19'!$D$28:$O$28</c:f>
              <c:numCache>
                <c:formatCode>0.0%</c:formatCode>
                <c:ptCount val="12"/>
                <c:pt idx="0">
                  <c:v>5.2407244770723343E-3</c:v>
                </c:pt>
                <c:pt idx="1">
                  <c:v>7.3526678671776369E-2</c:v>
                </c:pt>
                <c:pt idx="2">
                  <c:v>8.9129304540418466E-2</c:v>
                </c:pt>
                <c:pt idx="3">
                  <c:v>9.0435502202660209E-2</c:v>
                </c:pt>
                <c:pt idx="4">
                  <c:v>6.7398394467530362E-2</c:v>
                </c:pt>
                <c:pt idx="5">
                  <c:v>8.0597572168019993E-2</c:v>
                </c:pt>
                <c:pt idx="6">
                  <c:v>6.9898710879534795E-2</c:v>
                </c:pt>
                <c:pt idx="7">
                  <c:v>6.7226411271847697E-2</c:v>
                </c:pt>
                <c:pt idx="8">
                  <c:v>0.12209019736443479</c:v>
                </c:pt>
                <c:pt idx="9">
                  <c:v>6.7952295897146159E-2</c:v>
                </c:pt>
                <c:pt idx="10">
                  <c:v>7.0517792721152578E-2</c:v>
                </c:pt>
                <c:pt idx="11">
                  <c:v>0.17440913071448971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AE-454C-84D2-D82AB83E5C9D}"/>
            </c:ext>
          </c:extLst>
        </c:ser>
        <c:ser>
          <c:idx val="1"/>
          <c:order val="2"/>
          <c:tx>
            <c:strRef>
              <c:f>'Partida 19'!$C$29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19'!$D$26:$O$26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19'!$D$29</c:f>
              <c:numCache>
                <c:formatCode>0.0%</c:formatCode>
                <c:ptCount val="1"/>
                <c:pt idx="0">
                  <c:v>5.8254143514526048E-2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AE-454C-84D2-D82AB83E5C9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2017 - 2018 - 2019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19'!$C$20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val>
            <c:numRef>
              <c:f>'Partida 19'!$D$20:$O$20</c:f>
              <c:numCache>
                <c:formatCode>0.0%</c:formatCode>
                <c:ptCount val="12"/>
                <c:pt idx="0">
                  <c:v>1.5065376390784918E-2</c:v>
                </c:pt>
                <c:pt idx="1">
                  <c:v>7.3993173093282988E-2</c:v>
                </c:pt>
                <c:pt idx="2">
                  <c:v>0.14436892600497392</c:v>
                </c:pt>
                <c:pt idx="3">
                  <c:v>0.22052045584816221</c:v>
                </c:pt>
                <c:pt idx="4">
                  <c:v>0.28175063194567784</c:v>
                </c:pt>
                <c:pt idx="5">
                  <c:v>0.37303602099892441</c:v>
                </c:pt>
                <c:pt idx="6">
                  <c:v>0.43353653239665074</c:v>
                </c:pt>
                <c:pt idx="7">
                  <c:v>0.49381780282612786</c:v>
                </c:pt>
                <c:pt idx="8">
                  <c:v>0.62037525886307909</c:v>
                </c:pt>
                <c:pt idx="9">
                  <c:v>0.68373347622474223</c:v>
                </c:pt>
                <c:pt idx="10">
                  <c:v>0.75694912424001326</c:v>
                </c:pt>
                <c:pt idx="11">
                  <c:v>0.9758462337900945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D4B-4083-AAB3-721C38C51C31}"/>
            </c:ext>
          </c:extLst>
        </c:ser>
        <c:ser>
          <c:idx val="0"/>
          <c:order val="1"/>
          <c:tx>
            <c:strRef>
              <c:f>'Partida 19'!$C$21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19'!$D$19:$O$19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19'!$D$21:$O$21</c:f>
              <c:numCache>
                <c:formatCode>0.0%</c:formatCode>
                <c:ptCount val="12"/>
                <c:pt idx="0">
                  <c:v>5.2407244770723343E-3</c:v>
                </c:pt>
                <c:pt idx="1">
                  <c:v>7.8766578492643485E-2</c:v>
                </c:pt>
                <c:pt idx="2">
                  <c:v>0.16664578429208379</c:v>
                </c:pt>
                <c:pt idx="3">
                  <c:v>0.2553096266554668</c:v>
                </c:pt>
                <c:pt idx="4">
                  <c:v>0.32270802112299718</c:v>
                </c:pt>
                <c:pt idx="5">
                  <c:v>0.4032925677354911</c:v>
                </c:pt>
                <c:pt idx="6">
                  <c:v>0.47633264064743197</c:v>
                </c:pt>
                <c:pt idx="7">
                  <c:v>0.54354023013170716</c:v>
                </c:pt>
                <c:pt idx="8">
                  <c:v>0.66563042749614199</c:v>
                </c:pt>
                <c:pt idx="9">
                  <c:v>0.73356882516130451</c:v>
                </c:pt>
                <c:pt idx="10">
                  <c:v>0.8039101248323075</c:v>
                </c:pt>
                <c:pt idx="11">
                  <c:v>0.98995159049860704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D4B-4083-AAB3-721C38C51C31}"/>
            </c:ext>
          </c:extLst>
        </c:ser>
        <c:ser>
          <c:idx val="1"/>
          <c:order val="2"/>
          <c:tx>
            <c:strRef>
              <c:f>'Partida 19'!$C$22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2D4B-4083-AAB3-721C38C51C31}"/>
              </c:ext>
            </c:extLst>
          </c:dPt>
          <c:dLbls>
            <c:dLbl>
              <c:idx val="0"/>
              <c:layout>
                <c:manualLayout>
                  <c:x val="-5.2271594447463807E-2"/>
                  <c:y val="9.6696203770429089E-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D4B-4083-AAB3-721C38C51C31}"/>
                </c:ext>
              </c:extLst>
            </c:dLbl>
            <c:dLbl>
              <c:idx val="1"/>
              <c:layout>
                <c:manualLayout>
                  <c:x val="-7.4766355140186938E-2"/>
                  <c:y val="-1.39982463614203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D4B-4083-AAB3-721C38C51C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19'!$D$19:$O$19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19'!$D$22</c:f>
              <c:numCache>
                <c:formatCode>0.0%</c:formatCode>
                <c:ptCount val="1"/>
                <c:pt idx="0">
                  <c:v>5.8254143514526048E-2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D4B-4083-AAB3-721C38C51C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29-04-2019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29-04-2019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29-04-2019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29-04-2019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29-04-2019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29-04-2019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29-04-2019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29-04-2019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6288" name="Picture 14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3409" y="75067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21" name="Picture 17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3567" y="36513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ENERO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19:</a:t>
            </a:r>
            <a:br>
              <a:rPr lang="es-CL" sz="2400" b="1" cap="all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TRANSPORTES Y TELECOMUNICACIONES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marzo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10" name="Picture 1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86224" y="4383717"/>
            <a:ext cx="8394898" cy="26941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RESUMEN POR CAPÍTULOS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05FE59F-1BF8-4A6E-9124-1A0965588A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202786"/>
              </p:ext>
            </p:extLst>
          </p:nvPr>
        </p:nvGraphicFramePr>
        <p:xfrm>
          <a:off x="438843" y="1568966"/>
          <a:ext cx="8148280" cy="2673816"/>
        </p:xfrm>
        <a:graphic>
          <a:graphicData uri="http://schemas.openxmlformats.org/drawingml/2006/table">
            <a:tbl>
              <a:tblPr/>
              <a:tblGrid>
                <a:gridCol w="307135">
                  <a:extLst>
                    <a:ext uri="{9D8B030D-6E8A-4147-A177-3AD203B41FA5}">
                      <a16:colId xmlns:a16="http://schemas.microsoft.com/office/drawing/2014/main" val="3824786925"/>
                    </a:ext>
                  </a:extLst>
                </a:gridCol>
                <a:gridCol w="307135">
                  <a:extLst>
                    <a:ext uri="{9D8B030D-6E8A-4147-A177-3AD203B41FA5}">
                      <a16:colId xmlns:a16="http://schemas.microsoft.com/office/drawing/2014/main" val="4161652905"/>
                    </a:ext>
                  </a:extLst>
                </a:gridCol>
                <a:gridCol w="2754997">
                  <a:extLst>
                    <a:ext uri="{9D8B030D-6E8A-4147-A177-3AD203B41FA5}">
                      <a16:colId xmlns:a16="http://schemas.microsoft.com/office/drawing/2014/main" val="3177977668"/>
                    </a:ext>
                  </a:extLst>
                </a:gridCol>
                <a:gridCol w="823120">
                  <a:extLst>
                    <a:ext uri="{9D8B030D-6E8A-4147-A177-3AD203B41FA5}">
                      <a16:colId xmlns:a16="http://schemas.microsoft.com/office/drawing/2014/main" val="2604779450"/>
                    </a:ext>
                  </a:extLst>
                </a:gridCol>
                <a:gridCol w="823120">
                  <a:extLst>
                    <a:ext uri="{9D8B030D-6E8A-4147-A177-3AD203B41FA5}">
                      <a16:colId xmlns:a16="http://schemas.microsoft.com/office/drawing/2014/main" val="2341537294"/>
                    </a:ext>
                  </a:extLst>
                </a:gridCol>
                <a:gridCol w="823120">
                  <a:extLst>
                    <a:ext uri="{9D8B030D-6E8A-4147-A177-3AD203B41FA5}">
                      <a16:colId xmlns:a16="http://schemas.microsoft.com/office/drawing/2014/main" val="1381170611"/>
                    </a:ext>
                  </a:extLst>
                </a:gridCol>
                <a:gridCol w="823120">
                  <a:extLst>
                    <a:ext uri="{9D8B030D-6E8A-4147-A177-3AD203B41FA5}">
                      <a16:colId xmlns:a16="http://schemas.microsoft.com/office/drawing/2014/main" val="1821182174"/>
                    </a:ext>
                  </a:extLst>
                </a:gridCol>
                <a:gridCol w="749409">
                  <a:extLst>
                    <a:ext uri="{9D8B030D-6E8A-4147-A177-3AD203B41FA5}">
                      <a16:colId xmlns:a16="http://schemas.microsoft.com/office/drawing/2014/main" val="4151195442"/>
                    </a:ext>
                  </a:extLst>
                </a:gridCol>
                <a:gridCol w="737124">
                  <a:extLst>
                    <a:ext uri="{9D8B030D-6E8A-4147-A177-3AD203B41FA5}">
                      <a16:colId xmlns:a16="http://schemas.microsoft.com/office/drawing/2014/main" val="1662031068"/>
                    </a:ext>
                  </a:extLst>
                </a:gridCol>
              </a:tblGrid>
              <a:tr h="1435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500075"/>
                  </a:ext>
                </a:extLst>
              </a:tr>
              <a:tr h="4396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944146"/>
                  </a:ext>
                </a:extLst>
              </a:tr>
              <a:tr h="296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1.061.303.264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1.061.303.264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64.072.615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611803"/>
                  </a:ext>
                </a:extLst>
              </a:tr>
              <a:tr h="197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14.521.996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14.521.996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902.584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040150"/>
                  </a:ext>
                </a:extLst>
              </a:tr>
              <a:tr h="206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138.424.986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138.424.986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684270"/>
                  </a:ext>
                </a:extLst>
              </a:tr>
              <a:tr h="179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57.341.320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57.341.320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982.336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484281"/>
                  </a:ext>
                </a:extLst>
              </a:tr>
              <a:tr h="179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Operativa de Control de Tránsito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11.233.396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11.233.396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222.634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314790"/>
                  </a:ext>
                </a:extLst>
              </a:tr>
              <a:tr h="143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Fiscalización y Control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10.987.070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10.987.070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694.511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844484"/>
                  </a:ext>
                </a:extLst>
              </a:tr>
              <a:tr h="143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821.120.493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821.120.493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60.977.640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2020506"/>
                  </a:ext>
                </a:extLst>
              </a:tr>
              <a:tr h="188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Logístico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1.122.214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1.122.214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64.829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9048508"/>
                  </a:ext>
                </a:extLst>
              </a:tr>
              <a:tr h="197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Vialidad y Transporte Urbano: Sectra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6.551.789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6.551.789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228.081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892437"/>
                  </a:ext>
                </a:extLst>
              </a:tr>
              <a:tr h="179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TELECOMUNICACIONES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50.573.411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50.573.411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709.313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002456"/>
                  </a:ext>
                </a:extLst>
              </a:tr>
              <a:tr h="179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DE AERONÁUTICA CIVIL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1.115.622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1.115.622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54.485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7538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06148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01: SECRETARÍA Y ADMINISTRACIÓN GENERAL DE TRANSPORTE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A542D6B-50FF-4AFF-A073-EA78DC1EE4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217384"/>
              </p:ext>
            </p:extLst>
          </p:nvPr>
        </p:nvGraphicFramePr>
        <p:xfrm>
          <a:off x="445595" y="1825524"/>
          <a:ext cx="8148284" cy="3083340"/>
        </p:xfrm>
        <a:graphic>
          <a:graphicData uri="http://schemas.openxmlformats.org/drawingml/2006/table">
            <a:tbl>
              <a:tblPr/>
              <a:tblGrid>
                <a:gridCol w="748113">
                  <a:extLst>
                    <a:ext uri="{9D8B030D-6E8A-4147-A177-3AD203B41FA5}">
                      <a16:colId xmlns:a16="http://schemas.microsoft.com/office/drawing/2014/main" val="2239251006"/>
                    </a:ext>
                  </a:extLst>
                </a:gridCol>
                <a:gridCol w="276355">
                  <a:extLst>
                    <a:ext uri="{9D8B030D-6E8A-4147-A177-3AD203B41FA5}">
                      <a16:colId xmlns:a16="http://schemas.microsoft.com/office/drawing/2014/main" val="1227489220"/>
                    </a:ext>
                  </a:extLst>
                </a:gridCol>
                <a:gridCol w="276355">
                  <a:extLst>
                    <a:ext uri="{9D8B030D-6E8A-4147-A177-3AD203B41FA5}">
                      <a16:colId xmlns:a16="http://schemas.microsoft.com/office/drawing/2014/main" val="3318279304"/>
                    </a:ext>
                  </a:extLst>
                </a:gridCol>
                <a:gridCol w="2503941">
                  <a:extLst>
                    <a:ext uri="{9D8B030D-6E8A-4147-A177-3AD203B41FA5}">
                      <a16:colId xmlns:a16="http://schemas.microsoft.com/office/drawing/2014/main" val="1842641014"/>
                    </a:ext>
                  </a:extLst>
                </a:gridCol>
                <a:gridCol w="748113">
                  <a:extLst>
                    <a:ext uri="{9D8B030D-6E8A-4147-A177-3AD203B41FA5}">
                      <a16:colId xmlns:a16="http://schemas.microsoft.com/office/drawing/2014/main" val="3837442972"/>
                    </a:ext>
                  </a:extLst>
                </a:gridCol>
                <a:gridCol w="748113">
                  <a:extLst>
                    <a:ext uri="{9D8B030D-6E8A-4147-A177-3AD203B41FA5}">
                      <a16:colId xmlns:a16="http://schemas.microsoft.com/office/drawing/2014/main" val="1389815836"/>
                    </a:ext>
                  </a:extLst>
                </a:gridCol>
                <a:gridCol w="748113">
                  <a:extLst>
                    <a:ext uri="{9D8B030D-6E8A-4147-A177-3AD203B41FA5}">
                      <a16:colId xmlns:a16="http://schemas.microsoft.com/office/drawing/2014/main" val="2816493877"/>
                    </a:ext>
                  </a:extLst>
                </a:gridCol>
                <a:gridCol w="748113">
                  <a:extLst>
                    <a:ext uri="{9D8B030D-6E8A-4147-A177-3AD203B41FA5}">
                      <a16:colId xmlns:a16="http://schemas.microsoft.com/office/drawing/2014/main" val="2340925895"/>
                    </a:ext>
                  </a:extLst>
                </a:gridCol>
                <a:gridCol w="681117">
                  <a:extLst>
                    <a:ext uri="{9D8B030D-6E8A-4147-A177-3AD203B41FA5}">
                      <a16:colId xmlns:a16="http://schemas.microsoft.com/office/drawing/2014/main" val="371360175"/>
                    </a:ext>
                  </a:extLst>
                </a:gridCol>
                <a:gridCol w="669951">
                  <a:extLst>
                    <a:ext uri="{9D8B030D-6E8A-4147-A177-3AD203B41FA5}">
                      <a16:colId xmlns:a16="http://schemas.microsoft.com/office/drawing/2014/main" val="1668876822"/>
                    </a:ext>
                  </a:extLst>
                </a:gridCol>
              </a:tblGrid>
              <a:tr h="13741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150719"/>
                  </a:ext>
                </a:extLst>
              </a:tr>
              <a:tr h="42084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546803"/>
                  </a:ext>
                </a:extLst>
              </a:tr>
              <a:tr h="1803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14.521.996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14.521.996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902.584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631716"/>
                  </a:ext>
                </a:extLst>
              </a:tr>
              <a:tr h="137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12.240.502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12.240.502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867.823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330379"/>
                  </a:ext>
                </a:extLst>
              </a:tr>
              <a:tr h="137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2.153.906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2.153.906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21.776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043959"/>
                  </a:ext>
                </a:extLst>
              </a:tr>
              <a:tr h="137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34.481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34.481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6396312"/>
                  </a:ext>
                </a:extLst>
              </a:tr>
              <a:tr h="137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34.481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34.481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498537"/>
                  </a:ext>
                </a:extLst>
              </a:tr>
              <a:tr h="137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Foro Internacional de Transporte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30.900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871762"/>
                  </a:ext>
                </a:extLst>
              </a:tr>
              <a:tr h="137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de Transporte Público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3.581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8287"/>
                  </a:ext>
                </a:extLst>
              </a:tr>
              <a:tr h="137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15003"/>
                  </a:ext>
                </a:extLst>
              </a:tr>
              <a:tr h="137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809838"/>
                  </a:ext>
                </a:extLst>
              </a:tr>
              <a:tr h="137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86.322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788484"/>
                  </a:ext>
                </a:extLst>
              </a:tr>
              <a:tr h="137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65937"/>
                  </a:ext>
                </a:extLst>
              </a:tr>
              <a:tr h="137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8.755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38237"/>
                  </a:ext>
                </a:extLst>
              </a:tr>
              <a:tr h="137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2.779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409098"/>
                  </a:ext>
                </a:extLst>
              </a:tr>
              <a:tr h="137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40.251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279720"/>
                  </a:ext>
                </a:extLst>
              </a:tr>
              <a:tr h="137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17.615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17.615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737740"/>
                  </a:ext>
                </a:extLst>
              </a:tr>
              <a:tr h="146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12.937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1293,7%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1293,7%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417768"/>
                  </a:ext>
                </a:extLst>
              </a:tr>
              <a:tr h="137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12.937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1293,7%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1293,7%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029003"/>
                  </a:ext>
                </a:extLst>
              </a:tr>
              <a:tr h="137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546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4249571"/>
            <a:ext cx="8406135" cy="36512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02: EMPRESA DE LOS FERROCARRILES DEL ESTADO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6C1006E-23C4-4E4A-9898-A7F757368A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172839"/>
              </p:ext>
            </p:extLst>
          </p:nvPr>
        </p:nvGraphicFramePr>
        <p:xfrm>
          <a:off x="491001" y="1628800"/>
          <a:ext cx="8124824" cy="2527646"/>
        </p:xfrm>
        <a:graphic>
          <a:graphicData uri="http://schemas.openxmlformats.org/drawingml/2006/table">
            <a:tbl>
              <a:tblPr/>
              <a:tblGrid>
                <a:gridCol w="745959">
                  <a:extLst>
                    <a:ext uri="{9D8B030D-6E8A-4147-A177-3AD203B41FA5}">
                      <a16:colId xmlns:a16="http://schemas.microsoft.com/office/drawing/2014/main" val="2921001176"/>
                    </a:ext>
                  </a:extLst>
                </a:gridCol>
                <a:gridCol w="275559">
                  <a:extLst>
                    <a:ext uri="{9D8B030D-6E8A-4147-A177-3AD203B41FA5}">
                      <a16:colId xmlns:a16="http://schemas.microsoft.com/office/drawing/2014/main" val="3819306844"/>
                    </a:ext>
                  </a:extLst>
                </a:gridCol>
                <a:gridCol w="275559">
                  <a:extLst>
                    <a:ext uri="{9D8B030D-6E8A-4147-A177-3AD203B41FA5}">
                      <a16:colId xmlns:a16="http://schemas.microsoft.com/office/drawing/2014/main" val="2779142085"/>
                    </a:ext>
                  </a:extLst>
                </a:gridCol>
                <a:gridCol w="2496733">
                  <a:extLst>
                    <a:ext uri="{9D8B030D-6E8A-4147-A177-3AD203B41FA5}">
                      <a16:colId xmlns:a16="http://schemas.microsoft.com/office/drawing/2014/main" val="4093849417"/>
                    </a:ext>
                  </a:extLst>
                </a:gridCol>
                <a:gridCol w="745959">
                  <a:extLst>
                    <a:ext uri="{9D8B030D-6E8A-4147-A177-3AD203B41FA5}">
                      <a16:colId xmlns:a16="http://schemas.microsoft.com/office/drawing/2014/main" val="413983464"/>
                    </a:ext>
                  </a:extLst>
                </a:gridCol>
                <a:gridCol w="745959">
                  <a:extLst>
                    <a:ext uri="{9D8B030D-6E8A-4147-A177-3AD203B41FA5}">
                      <a16:colId xmlns:a16="http://schemas.microsoft.com/office/drawing/2014/main" val="4290365740"/>
                    </a:ext>
                  </a:extLst>
                </a:gridCol>
                <a:gridCol w="745959">
                  <a:extLst>
                    <a:ext uri="{9D8B030D-6E8A-4147-A177-3AD203B41FA5}">
                      <a16:colId xmlns:a16="http://schemas.microsoft.com/office/drawing/2014/main" val="2874047618"/>
                    </a:ext>
                  </a:extLst>
                </a:gridCol>
                <a:gridCol w="745959">
                  <a:extLst>
                    <a:ext uri="{9D8B030D-6E8A-4147-A177-3AD203B41FA5}">
                      <a16:colId xmlns:a16="http://schemas.microsoft.com/office/drawing/2014/main" val="816427131"/>
                    </a:ext>
                  </a:extLst>
                </a:gridCol>
                <a:gridCol w="679156">
                  <a:extLst>
                    <a:ext uri="{9D8B030D-6E8A-4147-A177-3AD203B41FA5}">
                      <a16:colId xmlns:a16="http://schemas.microsoft.com/office/drawing/2014/main" val="2621006192"/>
                    </a:ext>
                  </a:extLst>
                </a:gridCol>
                <a:gridCol w="668022">
                  <a:extLst>
                    <a:ext uri="{9D8B030D-6E8A-4147-A177-3AD203B41FA5}">
                      <a16:colId xmlns:a16="http://schemas.microsoft.com/office/drawing/2014/main" val="2778522501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0356482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155259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138.424.986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138.424.986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05171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21.273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8833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21.273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090197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para Indemnizaciones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21.273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32163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81.067.825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81.067.825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37834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81.067.825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81.067.825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19827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Ferrocarril Arica La Paz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2.163.000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2.163.000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38745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 Plan Trienal 2017-2019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35.096.776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35.096.776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04128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Mantención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27.704.913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27.704.913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21971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en Infraestructura Existente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16.103.136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16.103.136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24125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57.334.888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57.334.888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89924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5.880.176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5.880.176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8974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51.454.712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51.454.712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27343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420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6344" y="504359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03: TRANSANTIAGO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91D1ECD-FAC0-43F3-AB91-D23BE81E29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941825"/>
              </p:ext>
            </p:extLst>
          </p:nvPr>
        </p:nvGraphicFramePr>
        <p:xfrm>
          <a:off x="486344" y="1700808"/>
          <a:ext cx="8129479" cy="3231175"/>
        </p:xfrm>
        <a:graphic>
          <a:graphicData uri="http://schemas.openxmlformats.org/drawingml/2006/table">
            <a:tbl>
              <a:tblPr/>
              <a:tblGrid>
                <a:gridCol w="746386">
                  <a:extLst>
                    <a:ext uri="{9D8B030D-6E8A-4147-A177-3AD203B41FA5}">
                      <a16:colId xmlns:a16="http://schemas.microsoft.com/office/drawing/2014/main" val="3913582398"/>
                    </a:ext>
                  </a:extLst>
                </a:gridCol>
                <a:gridCol w="275717">
                  <a:extLst>
                    <a:ext uri="{9D8B030D-6E8A-4147-A177-3AD203B41FA5}">
                      <a16:colId xmlns:a16="http://schemas.microsoft.com/office/drawing/2014/main" val="1539088065"/>
                    </a:ext>
                  </a:extLst>
                </a:gridCol>
                <a:gridCol w="275717">
                  <a:extLst>
                    <a:ext uri="{9D8B030D-6E8A-4147-A177-3AD203B41FA5}">
                      <a16:colId xmlns:a16="http://schemas.microsoft.com/office/drawing/2014/main" val="1555132921"/>
                    </a:ext>
                  </a:extLst>
                </a:gridCol>
                <a:gridCol w="2498165">
                  <a:extLst>
                    <a:ext uri="{9D8B030D-6E8A-4147-A177-3AD203B41FA5}">
                      <a16:colId xmlns:a16="http://schemas.microsoft.com/office/drawing/2014/main" val="756558121"/>
                    </a:ext>
                  </a:extLst>
                </a:gridCol>
                <a:gridCol w="746386">
                  <a:extLst>
                    <a:ext uri="{9D8B030D-6E8A-4147-A177-3AD203B41FA5}">
                      <a16:colId xmlns:a16="http://schemas.microsoft.com/office/drawing/2014/main" val="1105780874"/>
                    </a:ext>
                  </a:extLst>
                </a:gridCol>
                <a:gridCol w="746386">
                  <a:extLst>
                    <a:ext uri="{9D8B030D-6E8A-4147-A177-3AD203B41FA5}">
                      <a16:colId xmlns:a16="http://schemas.microsoft.com/office/drawing/2014/main" val="681654147"/>
                    </a:ext>
                  </a:extLst>
                </a:gridCol>
                <a:gridCol w="746386">
                  <a:extLst>
                    <a:ext uri="{9D8B030D-6E8A-4147-A177-3AD203B41FA5}">
                      <a16:colId xmlns:a16="http://schemas.microsoft.com/office/drawing/2014/main" val="2738828741"/>
                    </a:ext>
                  </a:extLst>
                </a:gridCol>
                <a:gridCol w="746386">
                  <a:extLst>
                    <a:ext uri="{9D8B030D-6E8A-4147-A177-3AD203B41FA5}">
                      <a16:colId xmlns:a16="http://schemas.microsoft.com/office/drawing/2014/main" val="3587484950"/>
                    </a:ext>
                  </a:extLst>
                </a:gridCol>
                <a:gridCol w="679545">
                  <a:extLst>
                    <a:ext uri="{9D8B030D-6E8A-4147-A177-3AD203B41FA5}">
                      <a16:colId xmlns:a16="http://schemas.microsoft.com/office/drawing/2014/main" val="72165006"/>
                    </a:ext>
                  </a:extLst>
                </a:gridCol>
                <a:gridCol w="668405">
                  <a:extLst>
                    <a:ext uri="{9D8B030D-6E8A-4147-A177-3AD203B41FA5}">
                      <a16:colId xmlns:a16="http://schemas.microsoft.com/office/drawing/2014/main" val="2125202969"/>
                    </a:ext>
                  </a:extLst>
                </a:gridCol>
              </a:tblGrid>
              <a:tr h="13823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9437531"/>
                  </a:ext>
                </a:extLst>
              </a:tr>
              <a:tr h="42333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923051"/>
                  </a:ext>
                </a:extLst>
              </a:tr>
              <a:tr h="1814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57.341.320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57.341.320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982.336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888245"/>
                  </a:ext>
                </a:extLst>
              </a:tr>
              <a:tr h="138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4.053.446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4.053.446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297.511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515482"/>
                  </a:ext>
                </a:extLst>
              </a:tr>
              <a:tr h="138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5.986.096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5.986.096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164.704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365311"/>
                  </a:ext>
                </a:extLst>
              </a:tr>
              <a:tr h="138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203.925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203.925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5791060"/>
                  </a:ext>
                </a:extLst>
              </a:tr>
              <a:tr h="138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3.203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632740"/>
                  </a:ext>
                </a:extLst>
              </a:tr>
              <a:tr h="138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16.017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16.017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7001263"/>
                  </a:ext>
                </a:extLst>
              </a:tr>
              <a:tr h="138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184.705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184.705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571103"/>
                  </a:ext>
                </a:extLst>
              </a:tr>
              <a:tr h="138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46.387.423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46.387.423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3522825"/>
                  </a:ext>
                </a:extLst>
              </a:tr>
              <a:tr h="138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4177152"/>
                  </a:ext>
                </a:extLst>
              </a:tr>
              <a:tr h="138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46.387.423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46.387.423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940261"/>
                  </a:ext>
                </a:extLst>
              </a:tr>
              <a:tr h="138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515.000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57012"/>
                  </a:ext>
                </a:extLst>
              </a:tr>
              <a:tr h="138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515.000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687350"/>
                  </a:ext>
                </a:extLst>
              </a:tr>
              <a:tr h="276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Desarrollo (PNUD)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515.000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765445"/>
                  </a:ext>
                </a:extLst>
              </a:tr>
              <a:tr h="138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194.430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194.430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520.121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246924"/>
                  </a:ext>
                </a:extLst>
              </a:tr>
              <a:tr h="138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188.499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188.499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478345"/>
                  </a:ext>
                </a:extLst>
              </a:tr>
              <a:tr h="138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882500"/>
                  </a:ext>
                </a:extLst>
              </a:tr>
              <a:tr h="138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520.121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52012,1%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52012,1%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3891156"/>
                  </a:ext>
                </a:extLst>
              </a:tr>
              <a:tr h="138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3323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135" y="442208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04: UNIDAD OPERATIVA DE CONTROL DE TRÁNSITO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99BA40F-F13E-468A-8E75-E2042234EB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8581736"/>
              </p:ext>
            </p:extLst>
          </p:nvPr>
        </p:nvGraphicFramePr>
        <p:xfrm>
          <a:off x="500188" y="1776084"/>
          <a:ext cx="8039098" cy="2527646"/>
        </p:xfrm>
        <a:graphic>
          <a:graphicData uri="http://schemas.openxmlformats.org/drawingml/2006/table">
            <a:tbl>
              <a:tblPr/>
              <a:tblGrid>
                <a:gridCol w="738088">
                  <a:extLst>
                    <a:ext uri="{9D8B030D-6E8A-4147-A177-3AD203B41FA5}">
                      <a16:colId xmlns:a16="http://schemas.microsoft.com/office/drawing/2014/main" val="1418700131"/>
                    </a:ext>
                  </a:extLst>
                </a:gridCol>
                <a:gridCol w="272651">
                  <a:extLst>
                    <a:ext uri="{9D8B030D-6E8A-4147-A177-3AD203B41FA5}">
                      <a16:colId xmlns:a16="http://schemas.microsoft.com/office/drawing/2014/main" val="1112699789"/>
                    </a:ext>
                  </a:extLst>
                </a:gridCol>
                <a:gridCol w="272651">
                  <a:extLst>
                    <a:ext uri="{9D8B030D-6E8A-4147-A177-3AD203B41FA5}">
                      <a16:colId xmlns:a16="http://schemas.microsoft.com/office/drawing/2014/main" val="3148491431"/>
                    </a:ext>
                  </a:extLst>
                </a:gridCol>
                <a:gridCol w="2470391">
                  <a:extLst>
                    <a:ext uri="{9D8B030D-6E8A-4147-A177-3AD203B41FA5}">
                      <a16:colId xmlns:a16="http://schemas.microsoft.com/office/drawing/2014/main" val="2955802842"/>
                    </a:ext>
                  </a:extLst>
                </a:gridCol>
                <a:gridCol w="738088">
                  <a:extLst>
                    <a:ext uri="{9D8B030D-6E8A-4147-A177-3AD203B41FA5}">
                      <a16:colId xmlns:a16="http://schemas.microsoft.com/office/drawing/2014/main" val="956980592"/>
                    </a:ext>
                  </a:extLst>
                </a:gridCol>
                <a:gridCol w="738088">
                  <a:extLst>
                    <a:ext uri="{9D8B030D-6E8A-4147-A177-3AD203B41FA5}">
                      <a16:colId xmlns:a16="http://schemas.microsoft.com/office/drawing/2014/main" val="612505193"/>
                    </a:ext>
                  </a:extLst>
                </a:gridCol>
                <a:gridCol w="738088">
                  <a:extLst>
                    <a:ext uri="{9D8B030D-6E8A-4147-A177-3AD203B41FA5}">
                      <a16:colId xmlns:a16="http://schemas.microsoft.com/office/drawing/2014/main" val="502611287"/>
                    </a:ext>
                  </a:extLst>
                </a:gridCol>
                <a:gridCol w="738088">
                  <a:extLst>
                    <a:ext uri="{9D8B030D-6E8A-4147-A177-3AD203B41FA5}">
                      <a16:colId xmlns:a16="http://schemas.microsoft.com/office/drawing/2014/main" val="4275599691"/>
                    </a:ext>
                  </a:extLst>
                </a:gridCol>
                <a:gridCol w="671991">
                  <a:extLst>
                    <a:ext uri="{9D8B030D-6E8A-4147-A177-3AD203B41FA5}">
                      <a16:colId xmlns:a16="http://schemas.microsoft.com/office/drawing/2014/main" val="878132455"/>
                    </a:ext>
                  </a:extLst>
                </a:gridCol>
                <a:gridCol w="660974">
                  <a:extLst>
                    <a:ext uri="{9D8B030D-6E8A-4147-A177-3AD203B41FA5}">
                      <a16:colId xmlns:a16="http://schemas.microsoft.com/office/drawing/2014/main" val="3081010890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746971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637578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11.233.396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11.233.396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222.634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94109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2.497.874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2.497.874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183.804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9065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833.355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833.355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19.389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71484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6.565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51637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6.565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478337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65.602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68624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83960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32757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53.662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53.662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18655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7.828.000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7.828.000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00244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7.828.000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7.828.000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73846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19.144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839791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19.144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85442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348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0789" y="407534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05: FISCALIZACIÓN Y CONTROL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3E56AD2-5C37-4F40-88D1-320A035077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502573"/>
              </p:ext>
            </p:extLst>
          </p:nvPr>
        </p:nvGraphicFramePr>
        <p:xfrm>
          <a:off x="467544" y="1556792"/>
          <a:ext cx="8148280" cy="2389792"/>
        </p:xfrm>
        <a:graphic>
          <a:graphicData uri="http://schemas.openxmlformats.org/drawingml/2006/table">
            <a:tbl>
              <a:tblPr/>
              <a:tblGrid>
                <a:gridCol w="748112">
                  <a:extLst>
                    <a:ext uri="{9D8B030D-6E8A-4147-A177-3AD203B41FA5}">
                      <a16:colId xmlns:a16="http://schemas.microsoft.com/office/drawing/2014/main" val="3056974931"/>
                    </a:ext>
                  </a:extLst>
                </a:gridCol>
                <a:gridCol w="276355">
                  <a:extLst>
                    <a:ext uri="{9D8B030D-6E8A-4147-A177-3AD203B41FA5}">
                      <a16:colId xmlns:a16="http://schemas.microsoft.com/office/drawing/2014/main" val="1884189045"/>
                    </a:ext>
                  </a:extLst>
                </a:gridCol>
                <a:gridCol w="276355">
                  <a:extLst>
                    <a:ext uri="{9D8B030D-6E8A-4147-A177-3AD203B41FA5}">
                      <a16:colId xmlns:a16="http://schemas.microsoft.com/office/drawing/2014/main" val="2517683619"/>
                    </a:ext>
                  </a:extLst>
                </a:gridCol>
                <a:gridCol w="2503941">
                  <a:extLst>
                    <a:ext uri="{9D8B030D-6E8A-4147-A177-3AD203B41FA5}">
                      <a16:colId xmlns:a16="http://schemas.microsoft.com/office/drawing/2014/main" val="1662750466"/>
                    </a:ext>
                  </a:extLst>
                </a:gridCol>
                <a:gridCol w="748112">
                  <a:extLst>
                    <a:ext uri="{9D8B030D-6E8A-4147-A177-3AD203B41FA5}">
                      <a16:colId xmlns:a16="http://schemas.microsoft.com/office/drawing/2014/main" val="208569265"/>
                    </a:ext>
                  </a:extLst>
                </a:gridCol>
                <a:gridCol w="748112">
                  <a:extLst>
                    <a:ext uri="{9D8B030D-6E8A-4147-A177-3AD203B41FA5}">
                      <a16:colId xmlns:a16="http://schemas.microsoft.com/office/drawing/2014/main" val="529343563"/>
                    </a:ext>
                  </a:extLst>
                </a:gridCol>
                <a:gridCol w="748112">
                  <a:extLst>
                    <a:ext uri="{9D8B030D-6E8A-4147-A177-3AD203B41FA5}">
                      <a16:colId xmlns:a16="http://schemas.microsoft.com/office/drawing/2014/main" val="892143741"/>
                    </a:ext>
                  </a:extLst>
                </a:gridCol>
                <a:gridCol w="748112">
                  <a:extLst>
                    <a:ext uri="{9D8B030D-6E8A-4147-A177-3AD203B41FA5}">
                      <a16:colId xmlns:a16="http://schemas.microsoft.com/office/drawing/2014/main" val="4145578010"/>
                    </a:ext>
                  </a:extLst>
                </a:gridCol>
                <a:gridCol w="681117">
                  <a:extLst>
                    <a:ext uri="{9D8B030D-6E8A-4147-A177-3AD203B41FA5}">
                      <a16:colId xmlns:a16="http://schemas.microsoft.com/office/drawing/2014/main" val="906271631"/>
                    </a:ext>
                  </a:extLst>
                </a:gridCol>
                <a:gridCol w="669952">
                  <a:extLst>
                    <a:ext uri="{9D8B030D-6E8A-4147-A177-3AD203B41FA5}">
                      <a16:colId xmlns:a16="http://schemas.microsoft.com/office/drawing/2014/main" val="2999497791"/>
                    </a:ext>
                  </a:extLst>
                </a:gridCol>
              </a:tblGrid>
              <a:tr h="13754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457602"/>
                  </a:ext>
                </a:extLst>
              </a:tr>
              <a:tr h="42122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6925521"/>
                  </a:ext>
                </a:extLst>
              </a:tr>
              <a:tr h="1805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10.987.070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10.987.070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694.511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261227"/>
                  </a:ext>
                </a:extLst>
              </a:tr>
              <a:tr h="137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7.895.818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7.895.818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577.907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4242342"/>
                  </a:ext>
                </a:extLst>
              </a:tr>
              <a:tr h="137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2.797.255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2.797.255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86.391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8300848"/>
                  </a:ext>
                </a:extLst>
              </a:tr>
              <a:tr h="137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129.299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129.299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8.669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947927"/>
                  </a:ext>
                </a:extLst>
              </a:tr>
              <a:tr h="137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129.299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129.299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8.669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325202"/>
                  </a:ext>
                </a:extLst>
              </a:tr>
              <a:tr h="137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162.698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162.698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189784"/>
                  </a:ext>
                </a:extLst>
              </a:tr>
              <a:tr h="137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11026"/>
                  </a:ext>
                </a:extLst>
              </a:tr>
              <a:tr h="137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881177"/>
                  </a:ext>
                </a:extLst>
              </a:tr>
              <a:tr h="137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61.388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61.388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257318"/>
                  </a:ext>
                </a:extLst>
              </a:tr>
              <a:tr h="137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44.454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44.454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5886246"/>
                  </a:ext>
                </a:extLst>
              </a:tr>
              <a:tr h="137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18.161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591203"/>
                  </a:ext>
                </a:extLst>
              </a:tr>
              <a:tr h="137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18.161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110117"/>
                  </a:ext>
                </a:extLst>
              </a:tr>
              <a:tr h="137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2164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68932" y="597829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4" y="125234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06: SUBSIDIO NACIONAL AL TRANSPORTE PÚBLICO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5FA09D6-D09F-4D41-801C-DEF41E234E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8838306"/>
              </p:ext>
            </p:extLst>
          </p:nvPr>
        </p:nvGraphicFramePr>
        <p:xfrm>
          <a:off x="395532" y="1637878"/>
          <a:ext cx="8229601" cy="4197333"/>
        </p:xfrm>
        <a:graphic>
          <a:graphicData uri="http://schemas.openxmlformats.org/drawingml/2006/table">
            <a:tbl>
              <a:tblPr/>
              <a:tblGrid>
                <a:gridCol w="755579">
                  <a:extLst>
                    <a:ext uri="{9D8B030D-6E8A-4147-A177-3AD203B41FA5}">
                      <a16:colId xmlns:a16="http://schemas.microsoft.com/office/drawing/2014/main" val="1407356016"/>
                    </a:ext>
                  </a:extLst>
                </a:gridCol>
                <a:gridCol w="279112">
                  <a:extLst>
                    <a:ext uri="{9D8B030D-6E8A-4147-A177-3AD203B41FA5}">
                      <a16:colId xmlns:a16="http://schemas.microsoft.com/office/drawing/2014/main" val="2902624310"/>
                    </a:ext>
                  </a:extLst>
                </a:gridCol>
                <a:gridCol w="279112">
                  <a:extLst>
                    <a:ext uri="{9D8B030D-6E8A-4147-A177-3AD203B41FA5}">
                      <a16:colId xmlns:a16="http://schemas.microsoft.com/office/drawing/2014/main" val="46050334"/>
                    </a:ext>
                  </a:extLst>
                </a:gridCol>
                <a:gridCol w="2528931">
                  <a:extLst>
                    <a:ext uri="{9D8B030D-6E8A-4147-A177-3AD203B41FA5}">
                      <a16:colId xmlns:a16="http://schemas.microsoft.com/office/drawing/2014/main" val="3300854578"/>
                    </a:ext>
                  </a:extLst>
                </a:gridCol>
                <a:gridCol w="755579">
                  <a:extLst>
                    <a:ext uri="{9D8B030D-6E8A-4147-A177-3AD203B41FA5}">
                      <a16:colId xmlns:a16="http://schemas.microsoft.com/office/drawing/2014/main" val="2107293195"/>
                    </a:ext>
                  </a:extLst>
                </a:gridCol>
                <a:gridCol w="755579">
                  <a:extLst>
                    <a:ext uri="{9D8B030D-6E8A-4147-A177-3AD203B41FA5}">
                      <a16:colId xmlns:a16="http://schemas.microsoft.com/office/drawing/2014/main" val="925469888"/>
                    </a:ext>
                  </a:extLst>
                </a:gridCol>
                <a:gridCol w="755579">
                  <a:extLst>
                    <a:ext uri="{9D8B030D-6E8A-4147-A177-3AD203B41FA5}">
                      <a16:colId xmlns:a16="http://schemas.microsoft.com/office/drawing/2014/main" val="4181343143"/>
                    </a:ext>
                  </a:extLst>
                </a:gridCol>
                <a:gridCol w="755579">
                  <a:extLst>
                    <a:ext uri="{9D8B030D-6E8A-4147-A177-3AD203B41FA5}">
                      <a16:colId xmlns:a16="http://schemas.microsoft.com/office/drawing/2014/main" val="1634342103"/>
                    </a:ext>
                  </a:extLst>
                </a:gridCol>
                <a:gridCol w="687914">
                  <a:extLst>
                    <a:ext uri="{9D8B030D-6E8A-4147-A177-3AD203B41FA5}">
                      <a16:colId xmlns:a16="http://schemas.microsoft.com/office/drawing/2014/main" val="3495463191"/>
                    </a:ext>
                  </a:extLst>
                </a:gridCol>
                <a:gridCol w="676637">
                  <a:extLst>
                    <a:ext uri="{9D8B030D-6E8A-4147-A177-3AD203B41FA5}">
                      <a16:colId xmlns:a16="http://schemas.microsoft.com/office/drawing/2014/main" val="1924844884"/>
                    </a:ext>
                  </a:extLst>
                </a:gridCol>
              </a:tblGrid>
              <a:tr h="1379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587133"/>
                  </a:ext>
                </a:extLst>
              </a:tr>
              <a:tr h="42232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017015"/>
                  </a:ext>
                </a:extLst>
              </a:tr>
              <a:tr h="180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821.120.493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821.120.493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60.977.640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212006"/>
                  </a:ext>
                </a:extLst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2.475.957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2.475.957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169.755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812926"/>
                  </a:ext>
                </a:extLst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178.737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178.737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899828"/>
                  </a:ext>
                </a:extLst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757.310.178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757.310.178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11.804.356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704958"/>
                  </a:ext>
                </a:extLst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757.310.178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757.310.178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11.804.356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571815"/>
                  </a:ext>
                </a:extLst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al Transporte Regional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16.055.920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16.055.920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751899"/>
                  </a:ext>
                </a:extLst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166.711.788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166.711.788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1.452.854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8599292"/>
                  </a:ext>
                </a:extLst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 Transitorio - Transantiago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215.757.608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215.757.608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864325"/>
                  </a:ext>
                </a:extLst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Transporte Público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227.744.142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227.744.142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10.346.086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294893"/>
                  </a:ext>
                </a:extLst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Especial Adicional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131.040.720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131.040.720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077162"/>
                  </a:ext>
                </a:extLst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121.266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121.266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450000"/>
                  </a:ext>
                </a:extLst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4.756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949712"/>
                  </a:ext>
                </a:extLst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6861365"/>
                  </a:ext>
                </a:extLst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104.621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104.621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359502"/>
                  </a:ext>
                </a:extLst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5.259.180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5.259.180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68972"/>
                  </a:ext>
                </a:extLst>
              </a:tr>
              <a:tr h="146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5.259.180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5.259.180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526866"/>
                  </a:ext>
                </a:extLst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55.773.175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55.773.175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284858"/>
                  </a:ext>
                </a:extLst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6.821.951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6.821.951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318713"/>
                  </a:ext>
                </a:extLst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Metro Regional de Valparaíso S.A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1.980.625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1.980.625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33894"/>
                  </a:ext>
                </a:extLst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Trenes Metropolitanos S.A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1.063.370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1.063.370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260353"/>
                  </a:ext>
                </a:extLst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FESUB Concepción S.A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3.777.956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3.777.956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622886"/>
                  </a:ext>
                </a:extLst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48.951.224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48.951.224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390544"/>
                  </a:ext>
                </a:extLst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48.951.224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48.951.224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585115"/>
                  </a:ext>
                </a:extLst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49.002.020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4900202,0%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4900202,0%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028452"/>
                  </a:ext>
                </a:extLst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49.002.020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4900202,0%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4900202,0%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692384"/>
                  </a:ext>
                </a:extLst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1259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6884" y="417493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07: PROGRAMA DESARROLLO LOGÍSTICO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58EDC1D-2189-4481-A242-B0203A5E3A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401545"/>
              </p:ext>
            </p:extLst>
          </p:nvPr>
        </p:nvGraphicFramePr>
        <p:xfrm>
          <a:off x="426884" y="1772816"/>
          <a:ext cx="8148280" cy="2276712"/>
        </p:xfrm>
        <a:graphic>
          <a:graphicData uri="http://schemas.openxmlformats.org/drawingml/2006/table">
            <a:tbl>
              <a:tblPr/>
              <a:tblGrid>
                <a:gridCol w="748112">
                  <a:extLst>
                    <a:ext uri="{9D8B030D-6E8A-4147-A177-3AD203B41FA5}">
                      <a16:colId xmlns:a16="http://schemas.microsoft.com/office/drawing/2014/main" val="1846473566"/>
                    </a:ext>
                  </a:extLst>
                </a:gridCol>
                <a:gridCol w="276355">
                  <a:extLst>
                    <a:ext uri="{9D8B030D-6E8A-4147-A177-3AD203B41FA5}">
                      <a16:colId xmlns:a16="http://schemas.microsoft.com/office/drawing/2014/main" val="3534694747"/>
                    </a:ext>
                  </a:extLst>
                </a:gridCol>
                <a:gridCol w="276355">
                  <a:extLst>
                    <a:ext uri="{9D8B030D-6E8A-4147-A177-3AD203B41FA5}">
                      <a16:colId xmlns:a16="http://schemas.microsoft.com/office/drawing/2014/main" val="773310610"/>
                    </a:ext>
                  </a:extLst>
                </a:gridCol>
                <a:gridCol w="2503941">
                  <a:extLst>
                    <a:ext uri="{9D8B030D-6E8A-4147-A177-3AD203B41FA5}">
                      <a16:colId xmlns:a16="http://schemas.microsoft.com/office/drawing/2014/main" val="884931437"/>
                    </a:ext>
                  </a:extLst>
                </a:gridCol>
                <a:gridCol w="748112">
                  <a:extLst>
                    <a:ext uri="{9D8B030D-6E8A-4147-A177-3AD203B41FA5}">
                      <a16:colId xmlns:a16="http://schemas.microsoft.com/office/drawing/2014/main" val="2244333150"/>
                    </a:ext>
                  </a:extLst>
                </a:gridCol>
                <a:gridCol w="748112">
                  <a:extLst>
                    <a:ext uri="{9D8B030D-6E8A-4147-A177-3AD203B41FA5}">
                      <a16:colId xmlns:a16="http://schemas.microsoft.com/office/drawing/2014/main" val="3161002862"/>
                    </a:ext>
                  </a:extLst>
                </a:gridCol>
                <a:gridCol w="748112">
                  <a:extLst>
                    <a:ext uri="{9D8B030D-6E8A-4147-A177-3AD203B41FA5}">
                      <a16:colId xmlns:a16="http://schemas.microsoft.com/office/drawing/2014/main" val="1096821087"/>
                    </a:ext>
                  </a:extLst>
                </a:gridCol>
                <a:gridCol w="748112">
                  <a:extLst>
                    <a:ext uri="{9D8B030D-6E8A-4147-A177-3AD203B41FA5}">
                      <a16:colId xmlns:a16="http://schemas.microsoft.com/office/drawing/2014/main" val="3718900903"/>
                    </a:ext>
                  </a:extLst>
                </a:gridCol>
                <a:gridCol w="681117">
                  <a:extLst>
                    <a:ext uri="{9D8B030D-6E8A-4147-A177-3AD203B41FA5}">
                      <a16:colId xmlns:a16="http://schemas.microsoft.com/office/drawing/2014/main" val="1694048829"/>
                    </a:ext>
                  </a:extLst>
                </a:gridCol>
                <a:gridCol w="669952">
                  <a:extLst>
                    <a:ext uri="{9D8B030D-6E8A-4147-A177-3AD203B41FA5}">
                      <a16:colId xmlns:a16="http://schemas.microsoft.com/office/drawing/2014/main" val="1815151203"/>
                    </a:ext>
                  </a:extLst>
                </a:gridCol>
              </a:tblGrid>
              <a:tr h="13903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439821"/>
                  </a:ext>
                </a:extLst>
              </a:tr>
              <a:tr h="42579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17347"/>
                  </a:ext>
                </a:extLst>
              </a:tr>
              <a:tr h="1824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1.122.214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1.122.214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64.829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349355"/>
                  </a:ext>
                </a:extLst>
              </a:tr>
              <a:tr h="139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861.085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861.085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63.327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0468529"/>
                  </a:ext>
                </a:extLst>
              </a:tr>
              <a:tr h="139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239.387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239.387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079745"/>
                  </a:ext>
                </a:extLst>
              </a:tr>
              <a:tr h="139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9771021"/>
                  </a:ext>
                </a:extLst>
              </a:tr>
              <a:tr h="139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577440"/>
                  </a:ext>
                </a:extLst>
              </a:tr>
              <a:tr h="139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Interamericana de Puertos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75199"/>
                  </a:ext>
                </a:extLst>
              </a:tr>
              <a:tr h="139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496666"/>
                  </a:ext>
                </a:extLst>
              </a:tr>
              <a:tr h="139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554473"/>
                  </a:ext>
                </a:extLst>
              </a:tr>
              <a:tr h="139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36321"/>
                  </a:ext>
                </a:extLst>
              </a:tr>
              <a:tr h="139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367606"/>
                  </a:ext>
                </a:extLst>
              </a:tr>
              <a:tr h="139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136658"/>
                  </a:ext>
                </a:extLst>
              </a:tr>
              <a:tr h="139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39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1278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448198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08: PROGRAMA DE VIALIDAD Y TRANSPORTE URBANO: SECTRA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D1DEAA8-60B3-49DC-BE0F-86B88E46DA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509600"/>
              </p:ext>
            </p:extLst>
          </p:nvPr>
        </p:nvGraphicFramePr>
        <p:xfrm>
          <a:off x="467547" y="1687594"/>
          <a:ext cx="8148277" cy="2678841"/>
        </p:xfrm>
        <a:graphic>
          <a:graphicData uri="http://schemas.openxmlformats.org/drawingml/2006/table">
            <a:tbl>
              <a:tblPr/>
              <a:tblGrid>
                <a:gridCol w="742263">
                  <a:extLst>
                    <a:ext uri="{9D8B030D-6E8A-4147-A177-3AD203B41FA5}">
                      <a16:colId xmlns:a16="http://schemas.microsoft.com/office/drawing/2014/main" val="3972429115"/>
                    </a:ext>
                  </a:extLst>
                </a:gridCol>
                <a:gridCol w="274194">
                  <a:extLst>
                    <a:ext uri="{9D8B030D-6E8A-4147-A177-3AD203B41FA5}">
                      <a16:colId xmlns:a16="http://schemas.microsoft.com/office/drawing/2014/main" val="2555855383"/>
                    </a:ext>
                  </a:extLst>
                </a:gridCol>
                <a:gridCol w="274194">
                  <a:extLst>
                    <a:ext uri="{9D8B030D-6E8A-4147-A177-3AD203B41FA5}">
                      <a16:colId xmlns:a16="http://schemas.microsoft.com/office/drawing/2014/main" val="2863920601"/>
                    </a:ext>
                  </a:extLst>
                </a:gridCol>
                <a:gridCol w="2548069">
                  <a:extLst>
                    <a:ext uri="{9D8B030D-6E8A-4147-A177-3AD203B41FA5}">
                      <a16:colId xmlns:a16="http://schemas.microsoft.com/office/drawing/2014/main" val="124526768"/>
                    </a:ext>
                  </a:extLst>
                </a:gridCol>
                <a:gridCol w="742263">
                  <a:extLst>
                    <a:ext uri="{9D8B030D-6E8A-4147-A177-3AD203B41FA5}">
                      <a16:colId xmlns:a16="http://schemas.microsoft.com/office/drawing/2014/main" val="1990212351"/>
                    </a:ext>
                  </a:extLst>
                </a:gridCol>
                <a:gridCol w="742263">
                  <a:extLst>
                    <a:ext uri="{9D8B030D-6E8A-4147-A177-3AD203B41FA5}">
                      <a16:colId xmlns:a16="http://schemas.microsoft.com/office/drawing/2014/main" val="944776060"/>
                    </a:ext>
                  </a:extLst>
                </a:gridCol>
                <a:gridCol w="742263">
                  <a:extLst>
                    <a:ext uri="{9D8B030D-6E8A-4147-A177-3AD203B41FA5}">
                      <a16:colId xmlns:a16="http://schemas.microsoft.com/office/drawing/2014/main" val="3740444931"/>
                    </a:ext>
                  </a:extLst>
                </a:gridCol>
                <a:gridCol w="742263">
                  <a:extLst>
                    <a:ext uri="{9D8B030D-6E8A-4147-A177-3AD203B41FA5}">
                      <a16:colId xmlns:a16="http://schemas.microsoft.com/office/drawing/2014/main" val="2793652812"/>
                    </a:ext>
                  </a:extLst>
                </a:gridCol>
                <a:gridCol w="675791">
                  <a:extLst>
                    <a:ext uri="{9D8B030D-6E8A-4147-A177-3AD203B41FA5}">
                      <a16:colId xmlns:a16="http://schemas.microsoft.com/office/drawing/2014/main" val="2514185772"/>
                    </a:ext>
                  </a:extLst>
                </a:gridCol>
                <a:gridCol w="664714">
                  <a:extLst>
                    <a:ext uri="{9D8B030D-6E8A-4147-A177-3AD203B41FA5}">
                      <a16:colId xmlns:a16="http://schemas.microsoft.com/office/drawing/2014/main" val="3295455719"/>
                    </a:ext>
                  </a:extLst>
                </a:gridCol>
              </a:tblGrid>
              <a:tr h="12359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4311146"/>
                  </a:ext>
                </a:extLst>
              </a:tr>
              <a:tr h="41763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524071"/>
                  </a:ext>
                </a:extLst>
              </a:tr>
              <a:tr h="1789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6.551.789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6.551.789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228.081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028740"/>
                  </a:ext>
                </a:extLst>
              </a:tr>
              <a:tr h="13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3.237.494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3.237.494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215.898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603435"/>
                  </a:ext>
                </a:extLst>
              </a:tr>
              <a:tr h="13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872.217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872.217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12.183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89406"/>
                  </a:ext>
                </a:extLst>
              </a:tr>
              <a:tr h="13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89.508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89.508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6499070"/>
                  </a:ext>
                </a:extLst>
              </a:tr>
              <a:tr h="13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13.905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13.905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887911"/>
                  </a:ext>
                </a:extLst>
              </a:tr>
              <a:tr h="13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3.994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3.994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155474"/>
                  </a:ext>
                </a:extLst>
              </a:tr>
              <a:tr h="13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3.944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3.944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5828467"/>
                  </a:ext>
                </a:extLst>
              </a:tr>
              <a:tr h="13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27.860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27.860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578759"/>
                  </a:ext>
                </a:extLst>
              </a:tr>
              <a:tr h="13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39.805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39.805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777034"/>
                  </a:ext>
                </a:extLst>
              </a:tr>
              <a:tr h="13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2.350.570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2.350.570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868325"/>
                  </a:ext>
                </a:extLst>
              </a:tr>
              <a:tr h="178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1.377.936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1.377.936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1378370"/>
                  </a:ext>
                </a:extLst>
              </a:tr>
              <a:tr h="13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972.634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972.634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563557"/>
                  </a:ext>
                </a:extLst>
              </a:tr>
              <a:tr h="13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5803461"/>
                  </a:ext>
                </a:extLst>
              </a:tr>
              <a:tr h="13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036627"/>
                  </a:ext>
                </a:extLst>
              </a:tr>
              <a:tr h="13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727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75571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68932" y="512568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02. PROGRAMA 01: SECRETARÍA DE TELECOMUNICACIONES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EAC15D9-96E5-49CA-81BA-3B22FBF9A0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3388792"/>
              </p:ext>
            </p:extLst>
          </p:nvPr>
        </p:nvGraphicFramePr>
        <p:xfrm>
          <a:off x="467542" y="1695276"/>
          <a:ext cx="8148279" cy="3295126"/>
        </p:xfrm>
        <a:graphic>
          <a:graphicData uri="http://schemas.openxmlformats.org/drawingml/2006/table">
            <a:tbl>
              <a:tblPr/>
              <a:tblGrid>
                <a:gridCol w="748112">
                  <a:extLst>
                    <a:ext uri="{9D8B030D-6E8A-4147-A177-3AD203B41FA5}">
                      <a16:colId xmlns:a16="http://schemas.microsoft.com/office/drawing/2014/main" val="1787090617"/>
                    </a:ext>
                  </a:extLst>
                </a:gridCol>
                <a:gridCol w="276355">
                  <a:extLst>
                    <a:ext uri="{9D8B030D-6E8A-4147-A177-3AD203B41FA5}">
                      <a16:colId xmlns:a16="http://schemas.microsoft.com/office/drawing/2014/main" val="3623498061"/>
                    </a:ext>
                  </a:extLst>
                </a:gridCol>
                <a:gridCol w="276355">
                  <a:extLst>
                    <a:ext uri="{9D8B030D-6E8A-4147-A177-3AD203B41FA5}">
                      <a16:colId xmlns:a16="http://schemas.microsoft.com/office/drawing/2014/main" val="4280833567"/>
                    </a:ext>
                  </a:extLst>
                </a:gridCol>
                <a:gridCol w="2503942">
                  <a:extLst>
                    <a:ext uri="{9D8B030D-6E8A-4147-A177-3AD203B41FA5}">
                      <a16:colId xmlns:a16="http://schemas.microsoft.com/office/drawing/2014/main" val="3696966262"/>
                    </a:ext>
                  </a:extLst>
                </a:gridCol>
                <a:gridCol w="748112">
                  <a:extLst>
                    <a:ext uri="{9D8B030D-6E8A-4147-A177-3AD203B41FA5}">
                      <a16:colId xmlns:a16="http://schemas.microsoft.com/office/drawing/2014/main" val="2039822447"/>
                    </a:ext>
                  </a:extLst>
                </a:gridCol>
                <a:gridCol w="748112">
                  <a:extLst>
                    <a:ext uri="{9D8B030D-6E8A-4147-A177-3AD203B41FA5}">
                      <a16:colId xmlns:a16="http://schemas.microsoft.com/office/drawing/2014/main" val="3891198384"/>
                    </a:ext>
                  </a:extLst>
                </a:gridCol>
                <a:gridCol w="748112">
                  <a:extLst>
                    <a:ext uri="{9D8B030D-6E8A-4147-A177-3AD203B41FA5}">
                      <a16:colId xmlns:a16="http://schemas.microsoft.com/office/drawing/2014/main" val="2263033714"/>
                    </a:ext>
                  </a:extLst>
                </a:gridCol>
                <a:gridCol w="748112">
                  <a:extLst>
                    <a:ext uri="{9D8B030D-6E8A-4147-A177-3AD203B41FA5}">
                      <a16:colId xmlns:a16="http://schemas.microsoft.com/office/drawing/2014/main" val="1692904942"/>
                    </a:ext>
                  </a:extLst>
                </a:gridCol>
                <a:gridCol w="681116">
                  <a:extLst>
                    <a:ext uri="{9D8B030D-6E8A-4147-A177-3AD203B41FA5}">
                      <a16:colId xmlns:a16="http://schemas.microsoft.com/office/drawing/2014/main" val="1767107666"/>
                    </a:ext>
                  </a:extLst>
                </a:gridCol>
                <a:gridCol w="669951">
                  <a:extLst>
                    <a:ext uri="{9D8B030D-6E8A-4147-A177-3AD203B41FA5}">
                      <a16:colId xmlns:a16="http://schemas.microsoft.com/office/drawing/2014/main" val="1857411942"/>
                    </a:ext>
                  </a:extLst>
                </a:gridCol>
              </a:tblGrid>
              <a:tr h="13483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032152"/>
                  </a:ext>
                </a:extLst>
              </a:tr>
              <a:tr h="41294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310638"/>
                  </a:ext>
                </a:extLst>
              </a:tr>
              <a:tr h="1769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50.573.411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50.573.411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709.313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105021"/>
                  </a:ext>
                </a:extLst>
              </a:tr>
              <a:tr h="134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8.192.444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8.192.444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573.706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66625"/>
                  </a:ext>
                </a:extLst>
              </a:tr>
              <a:tr h="134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958.258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958.258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46.185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771327"/>
                  </a:ext>
                </a:extLst>
              </a:tr>
              <a:tr h="134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377.800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377.800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14.447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6498342"/>
                  </a:ext>
                </a:extLst>
              </a:tr>
              <a:tr h="134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377.800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377.800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14.447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036068"/>
                  </a:ext>
                </a:extLst>
              </a:tr>
              <a:tr h="134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Digitaliza Chile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377.800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377.800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14.447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872419"/>
                  </a:ext>
                </a:extLst>
              </a:tr>
              <a:tr h="134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38349"/>
                  </a:ext>
                </a:extLst>
              </a:tr>
              <a:tr h="134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25446"/>
                  </a:ext>
                </a:extLst>
              </a:tr>
              <a:tr h="134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116.831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116.831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944725"/>
                  </a:ext>
                </a:extLst>
              </a:tr>
              <a:tr h="134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5.591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0978044"/>
                  </a:ext>
                </a:extLst>
              </a:tr>
              <a:tr h="134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090974"/>
                  </a:ext>
                </a:extLst>
              </a:tr>
              <a:tr h="134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64.890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256007"/>
                  </a:ext>
                </a:extLst>
              </a:tr>
              <a:tr h="134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618.000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750418"/>
                  </a:ext>
                </a:extLst>
              </a:tr>
              <a:tr h="134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618.000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0790598"/>
                  </a:ext>
                </a:extLst>
              </a:tr>
              <a:tr h="134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40.308.068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40.308.068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74.975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088922"/>
                  </a:ext>
                </a:extLst>
              </a:tr>
              <a:tr h="134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40.308.068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40.308.068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74.975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152881"/>
                  </a:ext>
                </a:extLst>
              </a:tr>
              <a:tr h="143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de las Telecomunicaciones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40.308.068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40.308.068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74.975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885906"/>
                  </a:ext>
                </a:extLst>
              </a:tr>
              <a:tr h="134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361790"/>
                  </a:ext>
                </a:extLst>
              </a:tr>
              <a:tr h="134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679182"/>
                  </a:ext>
                </a:extLst>
              </a:tr>
              <a:tr h="134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629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3728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Ministerio, acumulada al mes de ENERO ascendió a </a:t>
            </a:r>
            <a:r>
              <a:rPr lang="es-CL" sz="1600" b="1" dirty="0">
                <a:latin typeface="+mn-lt"/>
              </a:rPr>
              <a:t>$1.054.937 millones</a:t>
            </a:r>
            <a:r>
              <a:rPr lang="es-CL" sz="1600" dirty="0">
                <a:latin typeface="+mn-lt"/>
              </a:rPr>
              <a:t>, que equivale a un </a:t>
            </a:r>
            <a:r>
              <a:rPr lang="es-CL" sz="1600" b="1" dirty="0">
                <a:latin typeface="+mn-lt"/>
              </a:rPr>
              <a:t>99%</a:t>
            </a:r>
            <a:r>
              <a:rPr lang="es-CL" sz="1600" dirty="0">
                <a:latin typeface="+mn-lt"/>
              </a:rPr>
              <a:t> respecto de la ley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Las </a:t>
            </a:r>
            <a:r>
              <a:rPr lang="es-CL" sz="1600" b="1" dirty="0"/>
              <a:t>iniciativas de inversión </a:t>
            </a:r>
            <a:r>
              <a:rPr lang="es-CL" sz="1600" dirty="0"/>
              <a:t>alcanzaron un gasto total de $56.149 millones (97% de ejecución presupuestaria) y las </a:t>
            </a:r>
            <a:r>
              <a:rPr lang="es-CL" sz="1600" b="1" dirty="0"/>
              <a:t>transferencias de capital</a:t>
            </a:r>
            <a:r>
              <a:rPr lang="es-CL" sz="1600" dirty="0"/>
              <a:t>, $118.348 millones (97% de ejecución presupuestaria).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El gasto en </a:t>
            </a:r>
            <a:r>
              <a:rPr lang="es-CL" sz="1600" b="1" dirty="0"/>
              <a:t>iniciativas de inversión </a:t>
            </a:r>
            <a:r>
              <a:rPr lang="es-CL" sz="1600" dirty="0"/>
              <a:t>se presenta a continuación</a:t>
            </a:r>
          </a:p>
          <a:p>
            <a:pPr marL="63500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CL" sz="1600" dirty="0"/>
              <a:t>En la </a:t>
            </a:r>
            <a:r>
              <a:rPr lang="es-CL" sz="1600" b="1" dirty="0"/>
              <a:t>Unidad Operativa de Control de Tránsito</a:t>
            </a:r>
            <a:r>
              <a:rPr lang="es-CL" sz="1600" dirty="0"/>
              <a:t> alcanzó un total de $7.198 millones (94% de avance presupuestario).</a:t>
            </a:r>
          </a:p>
          <a:p>
            <a:pPr marL="63500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CL" sz="1600" dirty="0"/>
              <a:t>En el programa </a:t>
            </a:r>
            <a:r>
              <a:rPr lang="es-CL" sz="1600" b="1" dirty="0"/>
              <a:t>Subsidio Nacional al Transporte Público</a:t>
            </a:r>
            <a:r>
              <a:rPr lang="es-CL" sz="1600" dirty="0"/>
              <a:t>, se ejecutaron un total de $3.463 millones, que equivalen a un 87% de la disponibilidad vigente.</a:t>
            </a:r>
          </a:p>
          <a:p>
            <a:pPr marL="349250" algn="just">
              <a:spcBef>
                <a:spcPts val="600"/>
              </a:spcBef>
              <a:spcAft>
                <a:spcPts val="600"/>
              </a:spcAft>
            </a:pPr>
            <a:endParaRPr lang="es-CL" sz="1600" dirty="0"/>
          </a:p>
          <a:p>
            <a:pPr marL="63500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es-CL" sz="1600" dirty="0"/>
          </a:p>
          <a:p>
            <a:pPr marL="349250" algn="just">
              <a:spcBef>
                <a:spcPts val="600"/>
              </a:spcBef>
              <a:spcAft>
                <a:spcPts val="600"/>
              </a:spcAft>
            </a:pPr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429309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03. PROGRAMA 01: JUNTA DE AERONÁUTICA CIVIL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16F7080-464D-4EED-9245-9BE1A9F88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213290"/>
              </p:ext>
            </p:extLst>
          </p:nvPr>
        </p:nvGraphicFramePr>
        <p:xfrm>
          <a:off x="467542" y="1791444"/>
          <a:ext cx="8148278" cy="2411111"/>
        </p:xfrm>
        <a:graphic>
          <a:graphicData uri="http://schemas.openxmlformats.org/drawingml/2006/table">
            <a:tbl>
              <a:tblPr/>
              <a:tblGrid>
                <a:gridCol w="754313">
                  <a:extLst>
                    <a:ext uri="{9D8B030D-6E8A-4147-A177-3AD203B41FA5}">
                      <a16:colId xmlns:a16="http://schemas.microsoft.com/office/drawing/2014/main" val="2333225612"/>
                    </a:ext>
                  </a:extLst>
                </a:gridCol>
                <a:gridCol w="278646">
                  <a:extLst>
                    <a:ext uri="{9D8B030D-6E8A-4147-A177-3AD203B41FA5}">
                      <a16:colId xmlns:a16="http://schemas.microsoft.com/office/drawing/2014/main" val="909765075"/>
                    </a:ext>
                  </a:extLst>
                </a:gridCol>
                <a:gridCol w="278646">
                  <a:extLst>
                    <a:ext uri="{9D8B030D-6E8A-4147-A177-3AD203B41FA5}">
                      <a16:colId xmlns:a16="http://schemas.microsoft.com/office/drawing/2014/main" val="2482500642"/>
                    </a:ext>
                  </a:extLst>
                </a:gridCol>
                <a:gridCol w="2457151">
                  <a:extLst>
                    <a:ext uri="{9D8B030D-6E8A-4147-A177-3AD203B41FA5}">
                      <a16:colId xmlns:a16="http://schemas.microsoft.com/office/drawing/2014/main" val="4214781610"/>
                    </a:ext>
                  </a:extLst>
                </a:gridCol>
                <a:gridCol w="754313">
                  <a:extLst>
                    <a:ext uri="{9D8B030D-6E8A-4147-A177-3AD203B41FA5}">
                      <a16:colId xmlns:a16="http://schemas.microsoft.com/office/drawing/2014/main" val="4152351813"/>
                    </a:ext>
                  </a:extLst>
                </a:gridCol>
                <a:gridCol w="754313">
                  <a:extLst>
                    <a:ext uri="{9D8B030D-6E8A-4147-A177-3AD203B41FA5}">
                      <a16:colId xmlns:a16="http://schemas.microsoft.com/office/drawing/2014/main" val="4170361672"/>
                    </a:ext>
                  </a:extLst>
                </a:gridCol>
                <a:gridCol w="754313">
                  <a:extLst>
                    <a:ext uri="{9D8B030D-6E8A-4147-A177-3AD203B41FA5}">
                      <a16:colId xmlns:a16="http://schemas.microsoft.com/office/drawing/2014/main" val="4087860919"/>
                    </a:ext>
                  </a:extLst>
                </a:gridCol>
                <a:gridCol w="754313">
                  <a:extLst>
                    <a:ext uri="{9D8B030D-6E8A-4147-A177-3AD203B41FA5}">
                      <a16:colId xmlns:a16="http://schemas.microsoft.com/office/drawing/2014/main" val="571080119"/>
                    </a:ext>
                  </a:extLst>
                </a:gridCol>
                <a:gridCol w="686764">
                  <a:extLst>
                    <a:ext uri="{9D8B030D-6E8A-4147-A177-3AD203B41FA5}">
                      <a16:colId xmlns:a16="http://schemas.microsoft.com/office/drawing/2014/main" val="3024556159"/>
                    </a:ext>
                  </a:extLst>
                </a:gridCol>
                <a:gridCol w="675506">
                  <a:extLst>
                    <a:ext uri="{9D8B030D-6E8A-4147-A177-3AD203B41FA5}">
                      <a16:colId xmlns:a16="http://schemas.microsoft.com/office/drawing/2014/main" val="2488332462"/>
                    </a:ext>
                  </a:extLst>
                </a:gridCol>
              </a:tblGrid>
              <a:tr h="13876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673" marR="8673" marT="8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250446"/>
                  </a:ext>
                </a:extLst>
              </a:tr>
              <a:tr h="42498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590167"/>
                  </a:ext>
                </a:extLst>
              </a:tr>
              <a:tr h="1821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1.115.622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1.115.622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54.485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376834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930.061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930.061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50.552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545402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147.880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147.880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7420136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28.264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28.264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479932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28.264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28.264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110466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de Atención de Usuarios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28.264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28.264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7896497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7.417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485056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4430948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655787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053700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23867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434272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711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580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714375" indent="-3556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CL" sz="1600" dirty="0"/>
              <a:t>El programa </a:t>
            </a:r>
            <a:r>
              <a:rPr lang="es-CL" sz="1600" b="1" dirty="0"/>
              <a:t>Transantiago</a:t>
            </a:r>
            <a:r>
              <a:rPr lang="es-CL" sz="1600" dirty="0"/>
              <a:t> devengó un total de $43.206 millones, alcanzado un ejecución presupuestaria de 98%.</a:t>
            </a:r>
          </a:p>
          <a:p>
            <a:pPr marL="714375" indent="-3556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CL" sz="1600" dirty="0"/>
              <a:t>En el capítulo </a:t>
            </a:r>
            <a:r>
              <a:rPr lang="es-CL" sz="1600" b="1" dirty="0"/>
              <a:t>SECTRA</a:t>
            </a:r>
            <a:r>
              <a:rPr lang="es-CL" sz="1600" dirty="0"/>
              <a:t> se gastaron un total de $1.218 millones (53% de ejecución presupuestaria), destinando $502 millones a estudios y $715 millones a proyectos de inversión.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600" dirty="0"/>
              <a:t>Respecto al Programa Subsidio Nacional al Transporte Público, el Subsidio al Transantiago da cuenta lo que sigue: </a:t>
            </a:r>
          </a:p>
          <a:p>
            <a:pPr marL="719138" indent="-360363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s-CL" sz="1600" b="1" dirty="0"/>
              <a:t>Subsidio Permanente</a:t>
            </a:r>
            <a:r>
              <a:rPr lang="es-CL" sz="1600" dirty="0"/>
              <a:t>, un gasto total de $221.110  millones (100% de ejecución).</a:t>
            </a:r>
          </a:p>
          <a:p>
            <a:pPr marL="719138" indent="-360363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s-CL" sz="1600" b="1" dirty="0"/>
              <a:t>Subsidio Transitorio</a:t>
            </a:r>
            <a:r>
              <a:rPr lang="es-CL" sz="1600" dirty="0"/>
              <a:t>, 100% de ejecución presupuestaria, con un gasto de $209.473 millones</a:t>
            </a:r>
          </a:p>
          <a:p>
            <a:pPr marL="719138" indent="-360363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s-CL" sz="1600" b="1" dirty="0"/>
              <a:t>Subsidio Adicional</a:t>
            </a:r>
            <a:r>
              <a:rPr lang="es-CL" sz="1600" dirty="0"/>
              <a:t>, 100% de ejecución presupuestaria, con un tasto total de $137.223 millones (se han agregado recursos por $10.000  millones).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</p:spTree>
    <p:extLst>
      <p:ext uri="{BB962C8B-B14F-4D97-AF65-F5344CB8AC3E}">
        <p14:creationId xmlns:p14="http://schemas.microsoft.com/office/powerpoint/2010/main" val="144365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6"/>
            </a:pPr>
            <a:r>
              <a:rPr lang="es-CL" sz="1600" dirty="0"/>
              <a:t>Respecto al Programa Subsidio Nacional al Transporte Público, el subsidio permanente a regiones, da cuenta lo que sigue: </a:t>
            </a:r>
          </a:p>
          <a:p>
            <a:pPr marL="722313" indent="-363538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s-CL" sz="1600" b="1" dirty="0"/>
              <a:t>La asignación 24.01.512 Subsidio Nacional al Transporte Público</a:t>
            </a:r>
            <a:r>
              <a:rPr lang="es-CL" sz="1600" dirty="0"/>
              <a:t> (Tarifas a Regiones) presenta un gasto de $154.020 millones con un 99% de ejecución.</a:t>
            </a:r>
          </a:p>
          <a:p>
            <a:pPr marL="722313" indent="-363538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1600" b="1" dirty="0">
                <a:ea typeface="Verdana" pitchFamily="34" charset="0"/>
                <a:cs typeface="Verdana" pitchFamily="34" charset="0"/>
              </a:rPr>
              <a:t>Metro Regional de Valparaíso S.A</a:t>
            </a:r>
            <a:r>
              <a:rPr lang="pt-BR" sz="1600" dirty="0">
                <a:ea typeface="Verdana" pitchFamily="34" charset="0"/>
                <a:cs typeface="Verdana" pitchFamily="34" charset="0"/>
              </a:rPr>
              <a:t>, 99% de ejecución presupuestaria ($1.498 millones).</a:t>
            </a:r>
          </a:p>
          <a:p>
            <a:pPr marL="722313" indent="-363538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s-CL" sz="1600" b="1" dirty="0">
                <a:ea typeface="Verdana" pitchFamily="34" charset="0"/>
                <a:cs typeface="Verdana" pitchFamily="34" charset="0"/>
              </a:rPr>
              <a:t>Trenes Metropolitanos S.A</a:t>
            </a:r>
            <a:r>
              <a:rPr lang="es-CL" sz="1600" dirty="0">
                <a:ea typeface="Verdana" pitchFamily="34" charset="0"/>
                <a:cs typeface="Verdana" pitchFamily="34" charset="0"/>
              </a:rPr>
              <a:t>, </a:t>
            </a:r>
            <a:r>
              <a:rPr lang="pt-BR" sz="1600" dirty="0">
                <a:ea typeface="Verdana" pitchFamily="34" charset="0"/>
                <a:cs typeface="Verdana" pitchFamily="34" charset="0"/>
              </a:rPr>
              <a:t>99% de ejecución presupuestaria ($1.046 millones).</a:t>
            </a:r>
          </a:p>
          <a:p>
            <a:pPr marL="722313" indent="-363538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s-CL" sz="1600" b="1" dirty="0">
                <a:ea typeface="Verdana" pitchFamily="34" charset="0"/>
                <a:cs typeface="Verdana" pitchFamily="34" charset="0"/>
              </a:rPr>
              <a:t>FESUB Concepción S.A</a:t>
            </a:r>
            <a:r>
              <a:rPr lang="es-CL" sz="1600" dirty="0">
                <a:ea typeface="Verdana" pitchFamily="34" charset="0"/>
                <a:cs typeface="Verdana" pitchFamily="34" charset="0"/>
              </a:rPr>
              <a:t>, </a:t>
            </a:r>
            <a:r>
              <a:rPr lang="pt-BR" sz="1600" dirty="0">
                <a:ea typeface="Verdana" pitchFamily="34" charset="0"/>
                <a:cs typeface="Verdana" pitchFamily="34" charset="0"/>
              </a:rPr>
              <a:t>99% de ejecución presupuestaria ($3.716 millones).</a:t>
            </a:r>
            <a:endParaRPr lang="es-CL" sz="1600" b="1" dirty="0">
              <a:ea typeface="Verdana" pitchFamily="34" charset="0"/>
              <a:cs typeface="Verdana" pitchFamily="34" charset="0"/>
            </a:endParaRPr>
          </a:p>
          <a:p>
            <a:pPr marL="722313" indent="-363538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s-CL" sz="1600" b="1" dirty="0">
                <a:ea typeface="Verdana" pitchFamily="34" charset="0"/>
                <a:cs typeface="Verdana" pitchFamily="34" charset="0"/>
              </a:rPr>
              <a:t>Transferencia al Fondo de Apoyo Regional</a:t>
            </a:r>
            <a:r>
              <a:rPr lang="es-CL" sz="1600" dirty="0">
                <a:ea typeface="Verdana" pitchFamily="34" charset="0"/>
                <a:cs typeface="Verdana" pitchFamily="34" charset="0"/>
              </a:rPr>
              <a:t>,</a:t>
            </a:r>
            <a:r>
              <a:rPr lang="es-CL" sz="1600" b="1" dirty="0">
                <a:ea typeface="Verdana" pitchFamily="34" charset="0"/>
                <a:cs typeface="Verdana" pitchFamily="34" charset="0"/>
              </a:rPr>
              <a:t> </a:t>
            </a:r>
            <a:r>
              <a:rPr lang="pt-BR" sz="1600" dirty="0">
                <a:ea typeface="Verdana" pitchFamily="34" charset="0"/>
                <a:cs typeface="Verdana" pitchFamily="34" charset="0"/>
              </a:rPr>
              <a:t>100% de ejecución presupuestaria, com um total transferido de $55.845 millones.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7"/>
            </a:pPr>
            <a:r>
              <a:rPr lang="es-CL" sz="1600" dirty="0"/>
              <a:t>Respecto Subsidios al Transporte Regional (Asignación 24.01.511) se desembolsaron recursos por $13.525 millones, que equivales a un 99% de los recursos vigentes.</a:t>
            </a:r>
          </a:p>
          <a:p>
            <a:pPr marL="358775" algn="just">
              <a:spcBef>
                <a:spcPts val="1200"/>
              </a:spcBef>
              <a:spcAft>
                <a:spcPts val="1200"/>
              </a:spcAft>
            </a:pPr>
            <a:endParaRPr lang="pt-BR" sz="1600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</p:spTree>
    <p:extLst>
      <p:ext uri="{BB962C8B-B14F-4D97-AF65-F5344CB8AC3E}">
        <p14:creationId xmlns:p14="http://schemas.microsoft.com/office/powerpoint/2010/main" val="3484396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6" y="5605544"/>
            <a:ext cx="786955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52DDFA81-9B94-4E5F-989A-1115AA4239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75055"/>
              </p:ext>
            </p:extLst>
          </p:nvPr>
        </p:nvGraphicFramePr>
        <p:xfrm>
          <a:off x="1187624" y="1808194"/>
          <a:ext cx="6192687" cy="3643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6582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87624" y="5375076"/>
            <a:ext cx="756084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7BBF472B-4940-431F-99AC-6B3AC5D555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4038941"/>
              </p:ext>
            </p:extLst>
          </p:nvPr>
        </p:nvGraphicFramePr>
        <p:xfrm>
          <a:off x="2195736" y="1916832"/>
          <a:ext cx="4896544" cy="3194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7257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5" y="5623422"/>
            <a:ext cx="82108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0459390"/>
              </p:ext>
            </p:extLst>
          </p:nvPr>
        </p:nvGraphicFramePr>
        <p:xfrm>
          <a:off x="611560" y="1700808"/>
          <a:ext cx="7848872" cy="3626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3835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3" y="5608785"/>
            <a:ext cx="8136904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5840781"/>
              </p:ext>
            </p:extLst>
          </p:nvPr>
        </p:nvGraphicFramePr>
        <p:xfrm>
          <a:off x="414336" y="1700808"/>
          <a:ext cx="7992888" cy="3596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406940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BF08314-7E7A-49FF-A8B7-C1175940AA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473175"/>
              </p:ext>
            </p:extLst>
          </p:nvPr>
        </p:nvGraphicFramePr>
        <p:xfrm>
          <a:off x="445596" y="1772816"/>
          <a:ext cx="8148281" cy="2152650"/>
        </p:xfrm>
        <a:graphic>
          <a:graphicData uri="http://schemas.openxmlformats.org/drawingml/2006/table">
            <a:tbl>
              <a:tblPr/>
              <a:tblGrid>
                <a:gridCol w="858388">
                  <a:extLst>
                    <a:ext uri="{9D8B030D-6E8A-4147-A177-3AD203B41FA5}">
                      <a16:colId xmlns:a16="http://schemas.microsoft.com/office/drawing/2014/main" val="2195022890"/>
                    </a:ext>
                  </a:extLst>
                </a:gridCol>
                <a:gridCol w="2293305">
                  <a:extLst>
                    <a:ext uri="{9D8B030D-6E8A-4147-A177-3AD203B41FA5}">
                      <a16:colId xmlns:a16="http://schemas.microsoft.com/office/drawing/2014/main" val="2507475072"/>
                    </a:ext>
                  </a:extLst>
                </a:gridCol>
                <a:gridCol w="858388">
                  <a:extLst>
                    <a:ext uri="{9D8B030D-6E8A-4147-A177-3AD203B41FA5}">
                      <a16:colId xmlns:a16="http://schemas.microsoft.com/office/drawing/2014/main" val="2732407542"/>
                    </a:ext>
                  </a:extLst>
                </a:gridCol>
                <a:gridCol w="858388">
                  <a:extLst>
                    <a:ext uri="{9D8B030D-6E8A-4147-A177-3AD203B41FA5}">
                      <a16:colId xmlns:a16="http://schemas.microsoft.com/office/drawing/2014/main" val="3992121276"/>
                    </a:ext>
                  </a:extLst>
                </a:gridCol>
                <a:gridCol w="858388">
                  <a:extLst>
                    <a:ext uri="{9D8B030D-6E8A-4147-A177-3AD203B41FA5}">
                      <a16:colId xmlns:a16="http://schemas.microsoft.com/office/drawing/2014/main" val="2705171379"/>
                    </a:ext>
                  </a:extLst>
                </a:gridCol>
                <a:gridCol w="858388">
                  <a:extLst>
                    <a:ext uri="{9D8B030D-6E8A-4147-A177-3AD203B41FA5}">
                      <a16:colId xmlns:a16="http://schemas.microsoft.com/office/drawing/2014/main" val="434203703"/>
                    </a:ext>
                  </a:extLst>
                </a:gridCol>
                <a:gridCol w="781518">
                  <a:extLst>
                    <a:ext uri="{9D8B030D-6E8A-4147-A177-3AD203B41FA5}">
                      <a16:colId xmlns:a16="http://schemas.microsoft.com/office/drawing/2014/main" val="2210562034"/>
                    </a:ext>
                  </a:extLst>
                </a:gridCol>
                <a:gridCol w="781518">
                  <a:extLst>
                    <a:ext uri="{9D8B030D-6E8A-4147-A177-3AD203B41FA5}">
                      <a16:colId xmlns:a16="http://schemas.microsoft.com/office/drawing/2014/main" val="2785533588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0816624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75396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1.112.992.297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1.112.992.297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64.836.413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159662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42.384.681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42.384.681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3.000.283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71143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14.167.091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14.167.091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39011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757.776.116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757.776.116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11.818.803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82736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140.659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140.659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5815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869.191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869.191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23312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62.443.173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62.443.173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3124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177.664.068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177.664.068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86195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57.537.318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57.537.318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49.572.383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19701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562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3419</TotalTime>
  <Words>3715</Words>
  <Application>Microsoft Office PowerPoint</Application>
  <PresentationFormat>Presentación en pantalla (4:3)</PresentationFormat>
  <Paragraphs>2019</Paragraphs>
  <Slides>20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20</vt:i4>
      </vt:variant>
    </vt:vector>
  </HeadingPairs>
  <TitlesOfParts>
    <vt:vector size="25" baseType="lpstr">
      <vt:lpstr>Arial</vt:lpstr>
      <vt:lpstr>Calibri</vt:lpstr>
      <vt:lpstr>Wingdings</vt:lpstr>
      <vt:lpstr>1_Tema de Office</vt:lpstr>
      <vt:lpstr>Tema de Office</vt:lpstr>
      <vt:lpstr>EJECUCIÓN ACUMULADA DE GASTOS PRESUPUESTARIOS AL MES DE ENERO DE 2019 PARTIDA 19: MINISTERIO DE TRANSPORTES Y TELECOMUNICACIONES</vt:lpstr>
      <vt:lpstr>EJECUCIÓN ACUMULADA DE GASTOS A ENERO DE 2019  PARTIDA 19 MINISTERIO DE TRANSPORTES Y TELECOMUNICACIONES</vt:lpstr>
      <vt:lpstr>EJECUCIÓN ACUMULADA DE GASTOS A ENERO DE 2019  PARTIDA 19 MINISTERIO DE TRANSPORTES Y TELECOMUNICACIONES</vt:lpstr>
      <vt:lpstr>EJECUCIÓN ACUMULADA DE GASTOS A ENERO DE 2019  PARTIDA 19 MINISTERIO DE TRANSPORTES Y TELECOMUNICACIONES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ENERO DE 2019  PARTIDA 19 MINISTERIO DE TRANSPORTES Y TELECOMUNICACIONES</vt:lpstr>
      <vt:lpstr>EJECUCIÓN ACUMULADA DE GASTOS A ENERO DE 2019  PARTIDA 19 RESUMEN POR CAPÍTULOS</vt:lpstr>
      <vt:lpstr>EJECUCIÓN ACUMULADA DE GASTOS A ENERO DE 2019  PARTIDA 19. CAPÍTULO 01. PROGRAMA 01: SECRETARÍA Y ADMINISTRACIÓN GENERAL DE TRANSPORTE</vt:lpstr>
      <vt:lpstr>EJECUCIÓN ACUMULADA DE GASTOS A ENERO DE 2019  PARTIDA 19. CAPÍTULO 01. PROGRAMA 02: EMPRESA DE LOS FERROCARRILES DEL ESTADO</vt:lpstr>
      <vt:lpstr>EJECUCIÓN ACUMULADA DE GASTOS A ENERO DE 2019  PARTIDA 19. CAPÍTULO 01. PROGRAMA 03: TRANSANTIAGO</vt:lpstr>
      <vt:lpstr>EJECUCIÓN ACUMULADA DE GASTOS A ENERO DE 2019  PARTIDA 19. CAPÍTULO 01. PROGRAMA 04: UNIDAD OPERATIVA DE CONTROL DE TRÁNSITO</vt:lpstr>
      <vt:lpstr>EJECUCIÓN ACUMULADA DE GASTOS A ENERO DE 2019  PARTIDA 19. CAPÍTULO 01. PROGRAMA 05: FISCALIZACIÓN Y CONTROL</vt:lpstr>
      <vt:lpstr>EJECUCIÓN ACUMULADA DE GASTOS A ENERO DE 2019  PARTIDA 19. CAPÍTULO 01. PROGRAMA 06: SUBSIDIO NACIONAL AL TRANSPORTE PÚBLICO</vt:lpstr>
      <vt:lpstr>EJECUCIÓN ACUMULADA DE GASTOS A ENERO DE 2019  PARTIDA 19. CAPÍTULO 01. PROGRAMA 07: PROGRAMA DESARROLLO LOGÍSTICO</vt:lpstr>
      <vt:lpstr>EJECUCIÓN ACUMULADA DE GASTOS A ENERO DE 2019  PARTIDA 19. CAPÍTULO 01. PROGRAMA 08: PROGRAMA DE VIALIDAD Y TRANSPORTE URBANO: SECTRA</vt:lpstr>
      <vt:lpstr>EJECUCIÓN ACUMULADA DE GASTOS A ENERO DE 2019  PARTIDA 19. CAPÍTULO 02. PROGRAMA 01: SECRETARÍA DE TELECOMUNICACIONES</vt:lpstr>
      <vt:lpstr>EJECUCIÓN ACUMULADA DE GASTOS A ENERO DE 2019  PARTIDA 19. CAPÍTULO 03. PROGRAMA 01: JUNTA DE AERONÁUTICA CIVIL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217</cp:revision>
  <cp:lastPrinted>2017-05-12T12:49:10Z</cp:lastPrinted>
  <dcterms:created xsi:type="dcterms:W3CDTF">2016-06-23T13:38:47Z</dcterms:created>
  <dcterms:modified xsi:type="dcterms:W3CDTF">2019-04-29T13:10:52Z</dcterms:modified>
</cp:coreProperties>
</file>