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298" r:id="rId4"/>
    <p:sldId id="300" r:id="rId5"/>
    <p:sldId id="301" r:id="rId6"/>
    <p:sldId id="321" r:id="rId7"/>
    <p:sldId id="322" r:id="rId8"/>
    <p:sldId id="264" r:id="rId9"/>
    <p:sldId id="263" r:id="rId10"/>
    <p:sldId id="265" r:id="rId11"/>
    <p:sldId id="304" r:id="rId12"/>
    <p:sldId id="269" r:id="rId13"/>
    <p:sldId id="271" r:id="rId14"/>
    <p:sldId id="273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3" r:id="rId3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18'!$C$23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18'!$D$23:$O$23</c:f>
              <c:numCache>
                <c:formatCode>0.0%</c:formatCode>
                <c:ptCount val="12"/>
                <c:pt idx="0">
                  <c:v>5.0098347294098358E-2</c:v>
                </c:pt>
                <c:pt idx="1">
                  <c:v>0.11716460397659738</c:v>
                </c:pt>
                <c:pt idx="2">
                  <c:v>0.20128662320136292</c:v>
                </c:pt>
                <c:pt idx="3">
                  <c:v>0.28006166530488497</c:v>
                </c:pt>
                <c:pt idx="4">
                  <c:v>0.36318483784770145</c:v>
                </c:pt>
                <c:pt idx="5">
                  <c:v>0.45886294447920478</c:v>
                </c:pt>
                <c:pt idx="6">
                  <c:v>0.5471198966306926</c:v>
                </c:pt>
                <c:pt idx="7">
                  <c:v>0.63771512073657743</c:v>
                </c:pt>
                <c:pt idx="8">
                  <c:v>0.72886462134486785</c:v>
                </c:pt>
                <c:pt idx="9">
                  <c:v>0.80509126442718004</c:v>
                </c:pt>
                <c:pt idx="10">
                  <c:v>0.87896027936037069</c:v>
                </c:pt>
                <c:pt idx="11">
                  <c:v>0.99330577013818455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3E-4776-ACDC-B508894F9F0C}"/>
            </c:ext>
          </c:extLst>
        </c:ser>
        <c:ser>
          <c:idx val="0"/>
          <c:order val="1"/>
          <c:tx>
            <c:strRef>
              <c:f>'Partida 18'!$C$24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18'!$D$24:$O$24</c:f>
              <c:numCache>
                <c:formatCode>0.0%</c:formatCode>
                <c:ptCount val="12"/>
                <c:pt idx="0">
                  <c:v>7.21883273509525E-2</c:v>
                </c:pt>
                <c:pt idx="1">
                  <c:v>0.13669466537819042</c:v>
                </c:pt>
                <c:pt idx="2">
                  <c:v>0.22706361484856263</c:v>
                </c:pt>
                <c:pt idx="3">
                  <c:v>0.3049046099924092</c:v>
                </c:pt>
                <c:pt idx="4">
                  <c:v>0.39394922344183503</c:v>
                </c:pt>
                <c:pt idx="5">
                  <c:v>0.48519073917502265</c:v>
                </c:pt>
                <c:pt idx="6">
                  <c:v>0.57409515301984926</c:v>
                </c:pt>
                <c:pt idx="7">
                  <c:v>0.6572706518530701</c:v>
                </c:pt>
                <c:pt idx="8">
                  <c:v>0.73059800478896941</c:v>
                </c:pt>
                <c:pt idx="9">
                  <c:v>0.79887199588296254</c:v>
                </c:pt>
                <c:pt idx="10">
                  <c:v>0.87788533841887151</c:v>
                </c:pt>
                <c:pt idx="11">
                  <c:v>0.95945457731077999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3E-4776-ACDC-B508894F9F0C}"/>
            </c:ext>
          </c:extLst>
        </c:ser>
        <c:ser>
          <c:idx val="1"/>
          <c:order val="2"/>
          <c:tx>
            <c:strRef>
              <c:f>'Partida 18'!$C$25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4.7789725209079828E-3"/>
                  <c:y val="3.26197757390417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3E-4776-ACDC-B508894F9F0C}"/>
                </c:ext>
              </c:extLst>
            </c:dLbl>
            <c:dLbl>
              <c:idx val="1"/>
              <c:layout>
                <c:manualLayout>
                  <c:x val="-4.6052631578947387E-2"/>
                  <c:y val="-4.50704358642374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3E-4776-ACDC-B508894F9F0C}"/>
                </c:ext>
              </c:extLst>
            </c:dLbl>
            <c:dLbl>
              <c:idx val="2"/>
              <c:layout>
                <c:manualLayout>
                  <c:x val="6.2305295950155761E-3"/>
                  <c:y val="2.93847651561470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3E-4776-ACDC-B508894F9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18'!$D$25</c:f>
              <c:numCache>
                <c:formatCode>0.0%</c:formatCode>
                <c:ptCount val="1"/>
                <c:pt idx="0">
                  <c:v>7.5152100585118786E-2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33E-4776-ACDC-B508894F9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18'!$C$29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18'!$D$29:$O$29</c:f>
              <c:numCache>
                <c:formatCode>0.0%</c:formatCode>
                <c:ptCount val="12"/>
                <c:pt idx="0">
                  <c:v>5.0098347294098358E-2</c:v>
                </c:pt>
                <c:pt idx="1">
                  <c:v>6.7067908175718297E-2</c:v>
                </c:pt>
                <c:pt idx="2">
                  <c:v>8.4125400022487293E-2</c:v>
                </c:pt>
                <c:pt idx="3">
                  <c:v>7.9119330174093949E-2</c:v>
                </c:pt>
                <c:pt idx="4">
                  <c:v>8.3541734305051032E-2</c:v>
                </c:pt>
                <c:pt idx="5">
                  <c:v>9.5835125891312406E-2</c:v>
                </c:pt>
                <c:pt idx="6">
                  <c:v>8.8827934780997736E-2</c:v>
                </c:pt>
                <c:pt idx="7">
                  <c:v>9.2052901127096257E-2</c:v>
                </c:pt>
                <c:pt idx="8">
                  <c:v>9.1150533948376578E-2</c:v>
                </c:pt>
                <c:pt idx="9">
                  <c:v>7.6311471322983215E-2</c:v>
                </c:pt>
                <c:pt idx="10">
                  <c:v>7.3869014933190619E-2</c:v>
                </c:pt>
                <c:pt idx="11">
                  <c:v>0.12816743663840452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13-488E-B3F1-A746909B292E}"/>
            </c:ext>
          </c:extLst>
        </c:ser>
        <c:ser>
          <c:idx val="0"/>
          <c:order val="1"/>
          <c:tx>
            <c:strRef>
              <c:f>'Partida 18'!$C$30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18'!$D$30:$O$30</c:f>
              <c:numCache>
                <c:formatCode>0.0%</c:formatCode>
                <c:ptCount val="12"/>
                <c:pt idx="0">
                  <c:v>7.21883273509525E-2</c:v>
                </c:pt>
                <c:pt idx="1">
                  <c:v>6.4506338027237931E-2</c:v>
                </c:pt>
                <c:pt idx="2">
                  <c:v>9.0496278551524756E-2</c:v>
                </c:pt>
                <c:pt idx="3">
                  <c:v>7.7956858047334612E-2</c:v>
                </c:pt>
                <c:pt idx="4">
                  <c:v>8.9554404599274814E-2</c:v>
                </c:pt>
                <c:pt idx="5">
                  <c:v>9.2235895693256811E-2</c:v>
                </c:pt>
                <c:pt idx="6">
                  <c:v>8.8758646847522799E-2</c:v>
                </c:pt>
                <c:pt idx="7">
                  <c:v>8.3242476575626445E-2</c:v>
                </c:pt>
                <c:pt idx="8">
                  <c:v>7.3941951084856239E-2</c:v>
                </c:pt>
                <c:pt idx="9">
                  <c:v>6.8319889499845229E-2</c:v>
                </c:pt>
                <c:pt idx="10">
                  <c:v>7.9071026339341849E-2</c:v>
                </c:pt>
                <c:pt idx="11">
                  <c:v>8.9201434479475664E-2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13-488E-B3F1-A746909B292E}"/>
            </c:ext>
          </c:extLst>
        </c:ser>
        <c:ser>
          <c:idx val="1"/>
          <c:order val="2"/>
          <c:tx>
            <c:strRef>
              <c:f>'Partida 18'!$C$31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18'!$D$31</c:f>
              <c:numCache>
                <c:formatCode>0.0%</c:formatCode>
                <c:ptCount val="1"/>
                <c:pt idx="0">
                  <c:v>7.5152100585118786E-2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13-488E-B3F1-A746909B29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>
                <a:latin typeface="+mn-lt"/>
              </a:rPr>
              <a:t>MINISTERIO 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AD66FE3-EE82-441E-8121-2FBF6076F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616266"/>
              </p:ext>
            </p:extLst>
          </p:nvPr>
        </p:nvGraphicFramePr>
        <p:xfrm>
          <a:off x="414336" y="1724100"/>
          <a:ext cx="7886701" cy="272085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53973031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5408091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6054243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298351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165103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123502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793414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5439247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02145727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35654997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41509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5256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102.840.848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102.840.848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12.574.499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880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102.348.848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102.348.848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12.574.499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5632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Transantiago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1.232.828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1.232.828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4962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MINVU-PNUD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1.037.793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1.037.793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54371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Universidades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91904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Centro de Innovación en Madera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66698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Complementario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89780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 la Originación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978.145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978.145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74037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Implicito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14642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8.017.999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16859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Cartera Hipotecaria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72.637.999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72.637.999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10.808.423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71477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Arriendo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18.126.959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18.126.959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88866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5514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a  SERVIU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86596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00954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Cities Alliance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953895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41481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517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CAMPAMENTO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C85163B-AE9C-48BF-9CD3-7EFB43699F0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4A7EEBE-3204-4559-B387-495254857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363745"/>
              </p:ext>
            </p:extLst>
          </p:nvPr>
        </p:nvGraphicFramePr>
        <p:xfrm>
          <a:off x="424958" y="1762265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57397364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5209212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2785627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0874466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554660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950780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089646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4351044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07355834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46860816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259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70411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16.509.092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16.509.092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121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6014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733.058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733.058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1521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15.106.362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15.106.362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247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15.106.362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15.106.362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210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Asentamientos Precarios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15.106.362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15.106.362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375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C089A1E-B610-4F17-A418-6B196D53EBC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F16BC72-AA71-4A20-B97A-844E7CB1DC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024348"/>
              </p:ext>
            </p:extLst>
          </p:nvPr>
        </p:nvGraphicFramePr>
        <p:xfrm>
          <a:off x="414338" y="1763005"/>
          <a:ext cx="7886701" cy="172367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71271254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2108242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4408924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1548189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5938650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8194361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190679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0975546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51308975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93927369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02387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6622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22.955.389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4715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1.813.774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1.813.774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4167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1.032.022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6708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18.667.593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18.667.593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5572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0490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18.667.593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18.667.593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072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310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8737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682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2890ECB-8E28-4655-8676-C0AA09437F1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09338B0-0D1C-4782-B295-5E26CB28D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818711"/>
              </p:ext>
            </p:extLst>
          </p:nvPr>
        </p:nvGraphicFramePr>
        <p:xfrm>
          <a:off x="414338" y="1724100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79441613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294203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58417882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4167728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556378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1555070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917030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4402217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98223442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06097544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57332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35645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32.453.919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32.453.919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2475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6.575.440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6.575.440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4294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1.925.812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308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922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6481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931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4423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007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8558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3566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23.805.335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23.805.335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7402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23.805.335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23.805.335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0522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5960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20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CD6EB90-5D6E-4D3F-9096-A954178C1533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DC88B3-27CA-4839-BAE3-65DF85A87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06460"/>
              </p:ext>
            </p:extLst>
          </p:nvPr>
        </p:nvGraphicFramePr>
        <p:xfrm>
          <a:off x="431315" y="1658137"/>
          <a:ext cx="7886701" cy="393110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2307520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7099077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897934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465986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028125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9978005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330151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2257644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11460878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88721802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42566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49117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95.480.052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95.480.052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958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3.468.739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239.562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58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267.794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2676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9856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456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433170,0%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433170,0%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5418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433170,0%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433170,0%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3099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99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2070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003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12.609.240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12.609.240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1382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12.609.240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12.609.240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480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39.458.425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39.458.425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0459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39.458.425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39.458.425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9903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39.657.232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39.657.232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4.520.788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9487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39.657.232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39.657.232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4.520.788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87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6.177.238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6.177.238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2640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5464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375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30.911.487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30.911.487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3.856.805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0489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160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6506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4849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453.833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453.833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4821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24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526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D76B0FA-C63E-4822-AA96-4C5AB326D3C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CA2C5A8-18E4-4477-81DB-316B1B0B7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519797"/>
              </p:ext>
            </p:extLst>
          </p:nvPr>
        </p:nvGraphicFramePr>
        <p:xfrm>
          <a:off x="414338" y="1694359"/>
          <a:ext cx="7886701" cy="406095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8265421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3736199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6215822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430636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168267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121487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504775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3579188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17455345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98974802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84085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98767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72.809.939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72.809.939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597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3.552.836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246.988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9983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2482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788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6517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7177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67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809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9.624.594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9.624.594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428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9.624.594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9.624.594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482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29.928.762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29.928.762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93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29.928.762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29.928.762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8092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29.928.762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29.928.762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5110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29.301.813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29.301.813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667.756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212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29.301.813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29.301.813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667.756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167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0870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643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46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23.152.364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23.152.364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319.441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6368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308.678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308.678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5518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1.450.034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6395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4859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033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785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9002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1886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821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E47B17D-1DA5-450C-8874-0C4D0334394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484FAD-C774-477E-8932-E567EC7DD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27100"/>
              </p:ext>
            </p:extLst>
          </p:nvPr>
        </p:nvGraphicFramePr>
        <p:xfrm>
          <a:off x="416332" y="1628800"/>
          <a:ext cx="7886701" cy="406095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85470811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1233292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8555973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6438486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064235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817767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645082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5245950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2913942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0339584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64962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2415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51.720.119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51.720.119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5.901.320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3183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3819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98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5814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8877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175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0061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1990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16.889.432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9485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16.889.432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350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13.637.053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13.637.053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354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13.637.053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13.637.053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1816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13.637.053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13.637.053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0926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17.969.652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17.969.652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3.926.502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286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17.969.652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17.969.652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3.926.502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1295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2.754.941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2.754.941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807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4274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2.380.064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2.380.064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0458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8.608.348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8.608.348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1.781.326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3458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 y Barrios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5278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795.367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065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1236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2.333.048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2.333.048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7472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0343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0132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5914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491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9550192-DE62-4711-B9AF-13BB7AE9172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7D3636-C425-4ADD-B4BE-D81C0EC9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915428"/>
              </p:ext>
            </p:extLst>
          </p:nvPr>
        </p:nvGraphicFramePr>
        <p:xfrm>
          <a:off x="414338" y="1628800"/>
          <a:ext cx="7886701" cy="406095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571692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849676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7631479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19664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48531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9396893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9711311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0879026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63411941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6570496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26226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9145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133.936.217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133.936.217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7.473.083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6983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3.558.089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235.575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7621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521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4641260,0%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4641260,0%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258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4641260,0%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4641260,0%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6759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6999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484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582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14.997.280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14.997.280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8259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14.997.280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14.997.280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2661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39.241.073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39.241.073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3.771.257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3831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39.241.073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39.241.073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3.771.257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655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39.241.073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39.241.073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3.771.257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5015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75.782.905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75.782.905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2.979.333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0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75.782.905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75.782.905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2.979.333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813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12.529.991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12.529.991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694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49.164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220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17.153.149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17.153.149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0568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34.069.914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34.069.914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297.735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379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282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3.801.227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3.801.227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7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2.141.828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2.141.828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331.752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0216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5.866.816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5.866.816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704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2465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1240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6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226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DB7A7A6-A4B4-41D0-95FE-02FF289CDBB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7A148B-483E-4969-BC52-8C3B890B2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591934"/>
              </p:ext>
            </p:extLst>
          </p:nvPr>
        </p:nvGraphicFramePr>
        <p:xfrm>
          <a:off x="427955" y="1608883"/>
          <a:ext cx="7886701" cy="398035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59634246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5940360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1670092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387138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1744848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1173812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735597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3380064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93655631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68805250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72522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74626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210.606.648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210.606.648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11.770.413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9615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7.292.844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7.292.844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0065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689.901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689.901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9486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659200,0%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659200,0%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9499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659200,0%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659200,0%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1655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2908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5868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6584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28.738.435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28.738.435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5076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28.738.435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28.738.435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42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60.075.287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60.075.287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3.063.644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809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60.075.287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60.075.287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3.063.644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625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60.075.287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60.075.287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3.063.644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4828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113.787.823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113.787.823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8.014.803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5964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113.787.823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113.787.823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8.014.803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4984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19.031.220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19.031.220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1.905.054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4027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550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22.396.015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22.396.015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1.727.172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7917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36.960.688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36.960.688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2.846.712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7355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1.558.242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1.558.242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477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3.469.908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3241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10.743.359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10.743.359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890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19.532.654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19.532.654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928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2033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632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907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562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792F646-79D2-47D8-A1FB-6C10B980D98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9CD3A3-649C-40CB-AB07-896C30967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263696"/>
              </p:ext>
            </p:extLst>
          </p:nvPr>
        </p:nvGraphicFramePr>
        <p:xfrm>
          <a:off x="414338" y="1628800"/>
          <a:ext cx="7886701" cy="41072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2257240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4634147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241889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399130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139478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559438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932368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5578124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42015646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15790714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13756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0369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103.470.806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103.470.806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12.936.097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7947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4.452.110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6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460.888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252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00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3854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4200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916.716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982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55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7291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10.934.837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8315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10.934.837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65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28.415.245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28.415.245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799.366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1520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28.415.245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28.415.245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799.366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0676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799.366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6428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58.270.832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58.270.832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615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58.270.832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58.270.832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0025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9.398.891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9.398.891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150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9689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11.016.137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11.016.137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4.270.256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1557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21.949.265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21.949.265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3.201.961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158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712.402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029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2.055.571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2.055.571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88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4.357.030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1.556.690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75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8.770.466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8.770.466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2.354.542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0183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350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1693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085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69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2019, el presupuesto aprobado del Ministerio de Vivienda y Urbanismo (MINVU), busca contribuir a la construcción de ciudades socialmente integradas, conectadas y más felices; recuperando su entorno para transformarlos en espacios amables e inclusivos; y propiciando el acceso a viviendas adecuadas.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De esta manera, el presupuesto aprobado asciende a los </a:t>
            </a:r>
            <a:r>
              <a:rPr lang="es-CL" sz="1600" b="1" dirty="0">
                <a:latin typeface="+mn-lt"/>
              </a:rPr>
              <a:t>$2.717.420 millones</a:t>
            </a:r>
            <a:r>
              <a:rPr lang="es-CL" sz="1600" dirty="0">
                <a:latin typeface="+mn-lt"/>
              </a:rPr>
              <a:t>, de los cuales un 54,7% se destina a transferencias de capital, un 24,1% a préstamos y 14,6% a iniciativas de inversión, </a:t>
            </a:r>
            <a:r>
              <a:rPr lang="es-CL" sz="1600" dirty="0"/>
              <a:t>respectivamente, subtítulos que al mes de enero de 2019 registraron erogaciones del 11%, 4,5% y 0% respectivamente sobre el presupuesto vigente.</a:t>
            </a: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ENERO ascendió a </a:t>
            </a:r>
            <a:r>
              <a:rPr lang="es-CL" sz="1600" b="1" dirty="0">
                <a:latin typeface="+mn-lt"/>
              </a:rPr>
              <a:t>$204.220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7,5%</a:t>
            </a:r>
            <a:r>
              <a:rPr lang="es-CL" sz="1600" dirty="0">
                <a:latin typeface="+mn-lt"/>
              </a:rPr>
              <a:t> respecto del presupuesto vigente, representando un gasto superior al registrado a igual mes de los últimos dos años (7,2% en 2018 y 5% en 2017).</a:t>
            </a:r>
            <a:endParaRPr lang="es-CL" sz="1600" dirty="0"/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La Partida al mes de ENERO no presenta, a nivel consolidado, aumentos y disminuciones al presupuesto inicial.  Sin embargo, el subtítulo 34 “servicio de la deuda” presentó una ejecución de $115 millones, de los cuales $102 millones corresponden al pago de los compromisos devengados al 31 de diciembre de 2018 (deuda flotante), sin que existan a la fecha los respectivos decretos modificatorios que incrementen el presupuesto del SERVIU de Tarapacá.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SERVIU VII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A8AFDF8-DACF-4502-9277-D4BF9EA8325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375AF5-8A0D-4251-B80E-3E8274000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86803"/>
              </p:ext>
            </p:extLst>
          </p:nvPr>
        </p:nvGraphicFramePr>
        <p:xfrm>
          <a:off x="414338" y="1628800"/>
          <a:ext cx="7886701" cy="41072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8711742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7976215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6444992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0163635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324097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692389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33482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8577010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2344070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12865619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96288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950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205.099.100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205.099.100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9135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4.994.765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4.994.765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355.528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2039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742.677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09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1778970,0%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1778970,0%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5954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1778970,0%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1778970,0%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9390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563.609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563.609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3590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551.279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551.279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9453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396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8458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36.664.986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36.664.986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49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36.664.986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36.664.986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1721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44.500.301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44.500.301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3.159.773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2661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44.500.301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44.500.301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3.159.773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439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44.500.301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44.500.301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3.159.773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2385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117.632.095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117.632.095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8.051.072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6665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117.632.095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117.632.095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8.051.072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7276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25.574.380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25.574.380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2.817.484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5584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2090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18.143.896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18.143.896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1.495.834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6441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39.162.864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39.162.864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1.597.900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6063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854.117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1713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8.462.667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8.462.667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5817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3.949.419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3.949.419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8985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21.478.151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21.478.151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1.202.729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1071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2526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8585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6872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69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SERVIU VIII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F9B303A7-0770-42B6-81A2-0F2203484E5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38C893-8851-4F41-AC94-64462A61B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372982"/>
              </p:ext>
            </p:extLst>
          </p:nvPr>
        </p:nvGraphicFramePr>
        <p:xfrm>
          <a:off x="414338" y="1587041"/>
          <a:ext cx="7886701" cy="398035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16092736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59227279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1392029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51189557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288373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661910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592316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6805032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9190874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65435812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22572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12321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355.277.703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355.277.703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36.007.584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7548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12.024.088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12.024.088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1930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381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312680,0%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312680,0%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9527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312680,0%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312680,0%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7327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110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3765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0177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33.228.726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33.228.726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636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33.228.726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33.228.726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318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74.834.369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74.834.369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7694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74.834.369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74.834.369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7037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74.834.369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74.834.369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966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234.561.465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234.561.465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34.866.037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1636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234.561.465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234.561.465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34.866.037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859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50.540.347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50.540.347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5.308.226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379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2905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35.515.287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35.515.287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8.594.784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5573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59.460.937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59.460.937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10.092.390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1370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7904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17.391.489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17.391.489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0909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19.712.306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19.712.306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6431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50.986.852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50.986.852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4.787.490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229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5585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9686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668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257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42AA6087-C4D0-4D6F-A91A-93D1EAC6C9C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044D8C5-D20F-46B9-9B92-9BB4CC930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961297"/>
              </p:ext>
            </p:extLst>
          </p:nvPr>
        </p:nvGraphicFramePr>
        <p:xfrm>
          <a:off x="414338" y="1608883"/>
          <a:ext cx="7886701" cy="398035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94324051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7040321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329293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80305107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824090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153106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73914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5676588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87421604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13253424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82042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64019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248.207.356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248.207.356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20.524.811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748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4.158.881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4.158.881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7391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469.225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469.225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9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7112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6248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4412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6577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387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42.601.193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42.601.193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0836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42.601.193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42.601.193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251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44.121.353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44.121.353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4.813.982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5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44.121.353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44.121.353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4.813.982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206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44.121.353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44.121.353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4.813.982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3777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156.833.864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156.833.864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15.383.334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7853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156.833.864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156.833.864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15.383.334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3392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23.313.345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23.313.345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4.880.093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459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1455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13.603.197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13.603.197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4.926.163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3469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75.047.767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75.047.767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827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2.786.314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2.786.314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6158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23.701.059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23.701.059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1.839.938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2235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112.639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1.321.340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4763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18.263.011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18.263.011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1604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8680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569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021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369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SERVIU 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5539B8D-14C2-4C25-9CB6-A6355EC4D229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0E7F3F-2026-4889-BDD8-CA86C6D45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70596"/>
              </p:ext>
            </p:extLst>
          </p:nvPr>
        </p:nvGraphicFramePr>
        <p:xfrm>
          <a:off x="414338" y="1559928"/>
          <a:ext cx="7974769" cy="3853493"/>
        </p:xfrm>
        <a:graphic>
          <a:graphicData uri="http://schemas.openxmlformats.org/drawingml/2006/table">
            <a:tbl>
              <a:tblPr/>
              <a:tblGrid>
                <a:gridCol w="267251">
                  <a:extLst>
                    <a:ext uri="{9D8B030D-6E8A-4147-A177-3AD203B41FA5}">
                      <a16:colId xmlns:a16="http://schemas.microsoft.com/office/drawing/2014/main" val="2260747181"/>
                    </a:ext>
                  </a:extLst>
                </a:gridCol>
                <a:gridCol w="267251">
                  <a:extLst>
                    <a:ext uri="{9D8B030D-6E8A-4147-A177-3AD203B41FA5}">
                      <a16:colId xmlns:a16="http://schemas.microsoft.com/office/drawing/2014/main" val="2778817057"/>
                    </a:ext>
                  </a:extLst>
                </a:gridCol>
                <a:gridCol w="267251">
                  <a:extLst>
                    <a:ext uri="{9D8B030D-6E8A-4147-A177-3AD203B41FA5}">
                      <a16:colId xmlns:a16="http://schemas.microsoft.com/office/drawing/2014/main" val="3611523377"/>
                    </a:ext>
                  </a:extLst>
                </a:gridCol>
                <a:gridCol w="3014590">
                  <a:extLst>
                    <a:ext uri="{9D8B030D-6E8A-4147-A177-3AD203B41FA5}">
                      <a16:colId xmlns:a16="http://schemas.microsoft.com/office/drawing/2014/main" val="2307127476"/>
                    </a:ext>
                  </a:extLst>
                </a:gridCol>
                <a:gridCol w="716233">
                  <a:extLst>
                    <a:ext uri="{9D8B030D-6E8A-4147-A177-3AD203B41FA5}">
                      <a16:colId xmlns:a16="http://schemas.microsoft.com/office/drawing/2014/main" val="3847628222"/>
                    </a:ext>
                  </a:extLst>
                </a:gridCol>
                <a:gridCol w="716233">
                  <a:extLst>
                    <a:ext uri="{9D8B030D-6E8A-4147-A177-3AD203B41FA5}">
                      <a16:colId xmlns:a16="http://schemas.microsoft.com/office/drawing/2014/main" val="2387832505"/>
                    </a:ext>
                  </a:extLst>
                </a:gridCol>
                <a:gridCol w="716233">
                  <a:extLst>
                    <a:ext uri="{9D8B030D-6E8A-4147-A177-3AD203B41FA5}">
                      <a16:colId xmlns:a16="http://schemas.microsoft.com/office/drawing/2014/main" val="1889025959"/>
                    </a:ext>
                  </a:extLst>
                </a:gridCol>
                <a:gridCol w="716233">
                  <a:extLst>
                    <a:ext uri="{9D8B030D-6E8A-4147-A177-3AD203B41FA5}">
                      <a16:colId xmlns:a16="http://schemas.microsoft.com/office/drawing/2014/main" val="2677904354"/>
                    </a:ext>
                  </a:extLst>
                </a:gridCol>
                <a:gridCol w="652092">
                  <a:extLst>
                    <a:ext uri="{9D8B030D-6E8A-4147-A177-3AD203B41FA5}">
                      <a16:colId xmlns:a16="http://schemas.microsoft.com/office/drawing/2014/main" val="3481590456"/>
                    </a:ext>
                  </a:extLst>
                </a:gridCol>
                <a:gridCol w="641402">
                  <a:extLst>
                    <a:ext uri="{9D8B030D-6E8A-4147-A177-3AD203B41FA5}">
                      <a16:colId xmlns:a16="http://schemas.microsoft.com/office/drawing/2014/main" val="353301386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63933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44239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166.869.420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166.869.420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16.088.643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6873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4.670.173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4.670.173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326.681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8704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298.630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298.630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164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028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5137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6392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8750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20.891.252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20.891.252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6880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20.891.252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20.891.252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074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39.708.267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39.708.267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3.882.773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360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39.708.267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39.708.267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3.882.773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466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39.708.267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39.708.267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3.882.773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4667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101.293.565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101.293.565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11.855.699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447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101.293.565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101.293.565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11.855.699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741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8.090.264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8.090.264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2.330.479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1594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3049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10.725.925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10.725.925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4.091.662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0171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53.759.460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53.759.460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2.453.744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2496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776.085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8597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7.188.374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7.188.374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5199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7.952.594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7.952.594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7006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12.786.996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398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8220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050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9129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326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SERVIU XI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DEE98B5-E0A0-47C8-9075-3616B3A41EFF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4D9B44-AA72-4CCE-BB3D-065C38D4A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951447"/>
              </p:ext>
            </p:extLst>
          </p:nvPr>
        </p:nvGraphicFramePr>
        <p:xfrm>
          <a:off x="391994" y="1618771"/>
          <a:ext cx="8004266" cy="3726629"/>
        </p:xfrm>
        <a:graphic>
          <a:graphicData uri="http://schemas.openxmlformats.org/drawingml/2006/table">
            <a:tbl>
              <a:tblPr/>
              <a:tblGrid>
                <a:gridCol w="268240">
                  <a:extLst>
                    <a:ext uri="{9D8B030D-6E8A-4147-A177-3AD203B41FA5}">
                      <a16:colId xmlns:a16="http://schemas.microsoft.com/office/drawing/2014/main" val="2029297817"/>
                    </a:ext>
                  </a:extLst>
                </a:gridCol>
                <a:gridCol w="268240">
                  <a:extLst>
                    <a:ext uri="{9D8B030D-6E8A-4147-A177-3AD203B41FA5}">
                      <a16:colId xmlns:a16="http://schemas.microsoft.com/office/drawing/2014/main" val="3512242340"/>
                    </a:ext>
                  </a:extLst>
                </a:gridCol>
                <a:gridCol w="268240">
                  <a:extLst>
                    <a:ext uri="{9D8B030D-6E8A-4147-A177-3AD203B41FA5}">
                      <a16:colId xmlns:a16="http://schemas.microsoft.com/office/drawing/2014/main" val="3385153376"/>
                    </a:ext>
                  </a:extLst>
                </a:gridCol>
                <a:gridCol w="3025740">
                  <a:extLst>
                    <a:ext uri="{9D8B030D-6E8A-4147-A177-3AD203B41FA5}">
                      <a16:colId xmlns:a16="http://schemas.microsoft.com/office/drawing/2014/main" val="3596585513"/>
                    </a:ext>
                  </a:extLst>
                </a:gridCol>
                <a:gridCol w="718882">
                  <a:extLst>
                    <a:ext uri="{9D8B030D-6E8A-4147-A177-3AD203B41FA5}">
                      <a16:colId xmlns:a16="http://schemas.microsoft.com/office/drawing/2014/main" val="2053838582"/>
                    </a:ext>
                  </a:extLst>
                </a:gridCol>
                <a:gridCol w="718882">
                  <a:extLst>
                    <a:ext uri="{9D8B030D-6E8A-4147-A177-3AD203B41FA5}">
                      <a16:colId xmlns:a16="http://schemas.microsoft.com/office/drawing/2014/main" val="3744592317"/>
                    </a:ext>
                  </a:extLst>
                </a:gridCol>
                <a:gridCol w="718882">
                  <a:extLst>
                    <a:ext uri="{9D8B030D-6E8A-4147-A177-3AD203B41FA5}">
                      <a16:colId xmlns:a16="http://schemas.microsoft.com/office/drawing/2014/main" val="2892426299"/>
                    </a:ext>
                  </a:extLst>
                </a:gridCol>
                <a:gridCol w="718882">
                  <a:extLst>
                    <a:ext uri="{9D8B030D-6E8A-4147-A177-3AD203B41FA5}">
                      <a16:colId xmlns:a16="http://schemas.microsoft.com/office/drawing/2014/main" val="1619362370"/>
                    </a:ext>
                  </a:extLst>
                </a:gridCol>
                <a:gridCol w="654504">
                  <a:extLst>
                    <a:ext uri="{9D8B030D-6E8A-4147-A177-3AD203B41FA5}">
                      <a16:colId xmlns:a16="http://schemas.microsoft.com/office/drawing/2014/main" val="1026248557"/>
                    </a:ext>
                  </a:extLst>
                </a:gridCol>
                <a:gridCol w="643774">
                  <a:extLst>
                    <a:ext uri="{9D8B030D-6E8A-4147-A177-3AD203B41FA5}">
                      <a16:colId xmlns:a16="http://schemas.microsoft.com/office/drawing/2014/main" val="198818676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5168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78588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32.862.804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32.862.804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1.572.899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5093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2.911.206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2.911.206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3679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4565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1977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3217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2030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6583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515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3.270.747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3.270.747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1792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3.270.747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3.270.747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4959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8.892.870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8.892.870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5797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8.892.870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8.892.870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999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8.892.870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8.892.870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7358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17.552.312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17.552.312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474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17.552.312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17.552.312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55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4.038.341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4.038.341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665.191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7455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2.063.681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864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8.330.281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8.330.281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361.645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249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773.845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4472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2.339.812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1361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3041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460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0922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1722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36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 SERVIU XII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686FD11-5B01-4658-841C-4ACAEF3E3CD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DFB658-1093-4380-87FE-BE5DB59A1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906785"/>
              </p:ext>
            </p:extLst>
          </p:nvPr>
        </p:nvGraphicFramePr>
        <p:xfrm>
          <a:off x="414338" y="1621547"/>
          <a:ext cx="7987175" cy="3980357"/>
        </p:xfrm>
        <a:graphic>
          <a:graphicData uri="http://schemas.openxmlformats.org/drawingml/2006/table">
            <a:tbl>
              <a:tblPr/>
              <a:tblGrid>
                <a:gridCol w="267667">
                  <a:extLst>
                    <a:ext uri="{9D8B030D-6E8A-4147-A177-3AD203B41FA5}">
                      <a16:colId xmlns:a16="http://schemas.microsoft.com/office/drawing/2014/main" val="2412354174"/>
                    </a:ext>
                  </a:extLst>
                </a:gridCol>
                <a:gridCol w="267667">
                  <a:extLst>
                    <a:ext uri="{9D8B030D-6E8A-4147-A177-3AD203B41FA5}">
                      <a16:colId xmlns:a16="http://schemas.microsoft.com/office/drawing/2014/main" val="1532959033"/>
                    </a:ext>
                  </a:extLst>
                </a:gridCol>
                <a:gridCol w="267667">
                  <a:extLst>
                    <a:ext uri="{9D8B030D-6E8A-4147-A177-3AD203B41FA5}">
                      <a16:colId xmlns:a16="http://schemas.microsoft.com/office/drawing/2014/main" val="2399541301"/>
                    </a:ext>
                  </a:extLst>
                </a:gridCol>
                <a:gridCol w="3019279">
                  <a:extLst>
                    <a:ext uri="{9D8B030D-6E8A-4147-A177-3AD203B41FA5}">
                      <a16:colId xmlns:a16="http://schemas.microsoft.com/office/drawing/2014/main" val="2037611145"/>
                    </a:ext>
                  </a:extLst>
                </a:gridCol>
                <a:gridCol w="717347">
                  <a:extLst>
                    <a:ext uri="{9D8B030D-6E8A-4147-A177-3AD203B41FA5}">
                      <a16:colId xmlns:a16="http://schemas.microsoft.com/office/drawing/2014/main" val="1157515521"/>
                    </a:ext>
                  </a:extLst>
                </a:gridCol>
                <a:gridCol w="717347">
                  <a:extLst>
                    <a:ext uri="{9D8B030D-6E8A-4147-A177-3AD203B41FA5}">
                      <a16:colId xmlns:a16="http://schemas.microsoft.com/office/drawing/2014/main" val="2404645992"/>
                    </a:ext>
                  </a:extLst>
                </a:gridCol>
                <a:gridCol w="717347">
                  <a:extLst>
                    <a:ext uri="{9D8B030D-6E8A-4147-A177-3AD203B41FA5}">
                      <a16:colId xmlns:a16="http://schemas.microsoft.com/office/drawing/2014/main" val="2105839643"/>
                    </a:ext>
                  </a:extLst>
                </a:gridCol>
                <a:gridCol w="717347">
                  <a:extLst>
                    <a:ext uri="{9D8B030D-6E8A-4147-A177-3AD203B41FA5}">
                      <a16:colId xmlns:a16="http://schemas.microsoft.com/office/drawing/2014/main" val="2657846252"/>
                    </a:ext>
                  </a:extLst>
                </a:gridCol>
                <a:gridCol w="653107">
                  <a:extLst>
                    <a:ext uri="{9D8B030D-6E8A-4147-A177-3AD203B41FA5}">
                      <a16:colId xmlns:a16="http://schemas.microsoft.com/office/drawing/2014/main" val="225077453"/>
                    </a:ext>
                  </a:extLst>
                </a:gridCol>
                <a:gridCol w="642400">
                  <a:extLst>
                    <a:ext uri="{9D8B030D-6E8A-4147-A177-3AD203B41FA5}">
                      <a16:colId xmlns:a16="http://schemas.microsoft.com/office/drawing/2014/main" val="83115280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61395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48199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55.169.176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55.169.176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4360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7506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2888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7595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3599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7171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358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485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15.389.832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15.389.832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954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15.389.832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15.389.832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4003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19.063.238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19.063.238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4769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19.063.238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19.063.238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1873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19.063.238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19.063.238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1860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17.594.722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17.594.722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7839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17.594.722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17.594.722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625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1.500.355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8070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2232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6869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13.341.013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13.341.013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4615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9416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3100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456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2447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3836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97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8972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522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SERVIU REGIÓN METROPOLITANA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EAA01B8-88F6-444C-9D31-827C4F7EDB0A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B30663-EE90-4A64-B077-B50343D5C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342783"/>
              </p:ext>
            </p:extLst>
          </p:nvPr>
        </p:nvGraphicFramePr>
        <p:xfrm>
          <a:off x="428770" y="1608883"/>
          <a:ext cx="7886701" cy="398035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84037771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2091983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9730977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788202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02204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61735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707435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2799511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24565856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74829811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42126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00928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551.230.950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551.230.950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44.983.197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1497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17.877.049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17.877.049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8920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2.174.728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2.174.728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5370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086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9223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3765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9766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1798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50.282.027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50.282.027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0348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50.282.027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50.282.027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270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165.368.405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165.368.405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4.892.302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659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165.368.405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165.368.405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4.892.302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4137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165.368.405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165.368.405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4.892.302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3055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315.455.128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315.455.128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38.803.845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1833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315.455.128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315.455.128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38.803.845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5204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78.920.972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78.920.972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10.608.313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836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601.859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601.859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5145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53.886.579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53.886.579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6.281.655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4126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139.786.869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139.786.869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17.576.121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9958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1.163.670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8015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4.598.256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4.598.256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8737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7.287.226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1.255.759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0559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Integración Social y Territorial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29.209.697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29.209.697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3.074.017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636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3353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3697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7853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20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5A23F0-3C15-46CE-B3E1-B01B9F3D62A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BB8F09A-A4BC-4C53-A618-AEA41C1B0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522123"/>
              </p:ext>
            </p:extLst>
          </p:nvPr>
        </p:nvGraphicFramePr>
        <p:xfrm>
          <a:off x="449383" y="1584215"/>
          <a:ext cx="7886701" cy="385349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8006862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482343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6564068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7990153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578796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518811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630928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6406347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70937760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10768247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70467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3921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77.960.897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77.960.897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3374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323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5090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511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084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214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5717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7914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15.979.102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15.979.102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1939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15.979.102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15.979.102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790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9.723.505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9.723.505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1382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9.723.505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9.723.505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3301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9.723.505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9.723.505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1776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49.795.685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49.795.685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2.688.881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2305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49.795.685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49.795.685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2.688.881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0972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5.149.559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5.149.559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884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5.416.152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5.416.152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507.719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2042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26.046.550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26.046.550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1.659.130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61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4514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9.042.911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9.042.911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8281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486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(DS 19)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3.208.260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38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3738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7574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6803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39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F11244-48BD-4403-A20A-233C60F76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55650"/>
              </p:ext>
            </p:extLst>
          </p:nvPr>
        </p:nvGraphicFramePr>
        <p:xfrm>
          <a:off x="433584" y="1612920"/>
          <a:ext cx="7886701" cy="398035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4874988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01627541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6296333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51325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300243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297634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942440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9013616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55445582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1903208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08546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16185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65.330.840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65.330.840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6.367.647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399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2.347.057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2.347.057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4381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5060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383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09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4983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796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2263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5.657.692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5.657.692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2879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578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00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36.376.110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36.376.110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991.664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1522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36.376.110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36.376.110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991.664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8365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36.376.110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36.376.110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991.664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9532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20.737.295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20.737.295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5.207.763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104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20.737.295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20.737.295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5.207.763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6080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2.026.819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2.026.819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3962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655.639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655.639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565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17.172.046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17.172.046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4.951.664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1723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181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686.653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686.653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0131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728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1048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892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2160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0875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937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36. PROGRAMA 01: SERVIU XVI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DD593C-832F-4D97-9930-EAF2B8B41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268466"/>
              </p:ext>
            </p:extLst>
          </p:nvPr>
        </p:nvGraphicFramePr>
        <p:xfrm>
          <a:off x="429133" y="1628800"/>
          <a:ext cx="7886701" cy="220426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7792358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6745248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7657386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243599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983495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658055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387225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4218513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31667138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6798091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65408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41550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7.309.310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7.309.310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5920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1.281.799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1.281.799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3254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6552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3819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68.447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4251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3.063.155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8963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681.934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5170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1716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106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2640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5237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de Viviendas y Barrios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160.381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6300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225.915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550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8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En cuanto a los programas, </a:t>
            </a:r>
            <a:r>
              <a:rPr lang="es-CL" sz="1600" b="1" dirty="0"/>
              <a:t>el 50,3% </a:t>
            </a:r>
            <a:r>
              <a:rPr lang="es-CL" sz="1600" dirty="0"/>
              <a:t>del presupuesto inicial, se concentra en </a:t>
            </a:r>
            <a:r>
              <a:rPr lang="es-CL" sz="1600" b="1" dirty="0"/>
              <a:t>los SERVIU de las regiones Metropolitana de Santiago, del Biobío y la Araucanía y en la Subsecretaría de Vivienda y Urbanismo </a:t>
            </a:r>
            <a:r>
              <a:rPr lang="es-CL" sz="1600" dirty="0"/>
              <a:t>(que representan a su vez el 20,3%, 13,1%, 9,1%, y 7,8% respectivamente), los que al mes de ENERO alcanzaron niveles de ejecución de </a:t>
            </a:r>
            <a:r>
              <a:rPr lang="es-CL" sz="1600" b="1" dirty="0"/>
              <a:t>8,2%, 10,1%, 8,3% y 7,9%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 O’Higgins (12,5%), Atacama (11,4%) y Biobío (10,1%)</a:t>
            </a:r>
            <a:r>
              <a:rPr lang="es-CL" sz="1600" dirty="0"/>
              <a:t>. 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Sin contar con el nuevo SERVIU de Ñuble que no registra gastos a la fecha, </a:t>
            </a:r>
            <a:r>
              <a:rPr lang="es-CL" sz="1600" b="1" dirty="0"/>
              <a:t>el SERVIU de Magallanes </a:t>
            </a:r>
            <a:r>
              <a:rPr lang="es-CL" sz="1600" dirty="0"/>
              <a:t>es el que presenta la </a:t>
            </a:r>
            <a:r>
              <a:rPr lang="es-CL" sz="1600" b="1" dirty="0"/>
              <a:t>menor ejecución, con un gasto de 1,2%, </a:t>
            </a:r>
            <a:r>
              <a:rPr lang="es-CL" sz="1600" dirty="0"/>
              <a:t>acompañado de los </a:t>
            </a:r>
            <a:r>
              <a:rPr lang="es-CL" sz="1600" b="1" dirty="0"/>
              <a:t>Programas de Asentamientos Precarios y Recuperación de Barrios que presentan erogaciones del 0,5% y 0,6%</a:t>
            </a:r>
            <a:r>
              <a:rPr lang="es-CL" sz="1600" dirty="0"/>
              <a:t> respectivamente.</a:t>
            </a:r>
            <a:endParaRPr lang="es-CL" sz="1400" dirty="0"/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endParaRPr lang="es-CL" sz="1600" dirty="0"/>
          </a:p>
          <a:p>
            <a:pPr marL="800100" lvl="1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endParaRPr lang="es-CL" sz="1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6EF9BD2-EF45-4A5B-A65F-D91BDB294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6" cy="28083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06D72C1-2028-4AFE-AD5C-085A79E7A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5" y="2060847"/>
            <a:ext cx="4085657" cy="280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4E804D99-4CFC-48D1-8D72-9778A59C88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657991"/>
              </p:ext>
            </p:extLst>
          </p:nvPr>
        </p:nvGraphicFramePr>
        <p:xfrm>
          <a:off x="755576" y="1916833"/>
          <a:ext cx="7344816" cy="4216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262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AD932A8-0AE6-486E-BD97-BC67B7D4DB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75011"/>
              </p:ext>
            </p:extLst>
          </p:nvPr>
        </p:nvGraphicFramePr>
        <p:xfrm>
          <a:off x="631303" y="1840754"/>
          <a:ext cx="7776864" cy="4292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777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827F21-BCF3-4525-97F3-279FE7958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6653"/>
              </p:ext>
            </p:extLst>
          </p:nvPr>
        </p:nvGraphicFramePr>
        <p:xfrm>
          <a:off x="435039" y="1718696"/>
          <a:ext cx="7543800" cy="245745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4082084668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63753895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505106915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187626327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64699577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554678250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41061566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446976542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03015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7803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2.717.420.184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2.717.420.184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204.219.835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5639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144.794.168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144.794.168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10.285.520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4422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23.933.014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23.933.014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6064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3989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8846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0719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0001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6.134.894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6.134.894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440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395.848.768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395.848.768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7872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654.026.197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654.026.197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29.166.167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2451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1.487.615.608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1.487.615.608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163.213.470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6945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405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DFFCED00-109F-4BB7-BD2B-C375262EB9F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26474F-2673-4438-BB5E-51D0466AE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161740"/>
              </p:ext>
            </p:extLst>
          </p:nvPr>
        </p:nvGraphicFramePr>
        <p:xfrm>
          <a:off x="426049" y="1628800"/>
          <a:ext cx="7886698" cy="3453854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286419325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549256476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71847716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10134515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72347152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37013997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320921449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42233152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376499322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24176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788261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251.624.928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251.624.928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16.911.795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86669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212.160.447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212.160.447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16.707.722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12477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Asentamientos Precarios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16.509.092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16.509.092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09586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de Barrios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22.955.389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22.955.389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129.742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77603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32.453.919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32.453.919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7609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SERVIU I REGIÓN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95.480.052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95.480.052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4.919.744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19420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SERVIU II REGIÓN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72.809.939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72.809.939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6177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SERVIU III REGIÓN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51.720.119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51.720.119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5.901.320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0309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IV REGIÓN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133.936.217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133.936.217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7.473.083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4700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 REGIÓN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210.606.648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210.606.648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11.770.413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3307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 REGIÓN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103.470.806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103.470.806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12.936.097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54200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 REGIÓN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205.099.100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205.099.100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11.790.503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999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VIII REGIÓN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355.277.703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355.277.703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36.007.584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99288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IX REGIÓN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248.207.356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248.207.356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20.524.811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52863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 REGIÓN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166.869.420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166.869.420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16.088.643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68460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 REGIÓN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32.862.804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32.862.804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1.572.899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7809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XII REGIÓN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55.169.176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55.169.176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677.637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7615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RM REGIÓN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551.230.950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551.230.950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44.983.197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31133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XIV REGIÓN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77.960.897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77.960.897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4.768.726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76266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 REGIÓN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65.330.840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65.330.840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6.367.647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1392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XVI REGIÓN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7.309.310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7.309.310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762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84DC6C-A7A0-4D73-A3CC-ED4CFCFD1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76325"/>
              </p:ext>
            </p:extLst>
          </p:nvPr>
        </p:nvGraphicFramePr>
        <p:xfrm>
          <a:off x="414336" y="1645389"/>
          <a:ext cx="7941571" cy="3652375"/>
        </p:xfrm>
        <a:graphic>
          <a:graphicData uri="http://schemas.openxmlformats.org/drawingml/2006/table">
            <a:tbl>
              <a:tblPr/>
              <a:tblGrid>
                <a:gridCol w="266139">
                  <a:extLst>
                    <a:ext uri="{9D8B030D-6E8A-4147-A177-3AD203B41FA5}">
                      <a16:colId xmlns:a16="http://schemas.microsoft.com/office/drawing/2014/main" val="2758425049"/>
                    </a:ext>
                  </a:extLst>
                </a:gridCol>
                <a:gridCol w="266139">
                  <a:extLst>
                    <a:ext uri="{9D8B030D-6E8A-4147-A177-3AD203B41FA5}">
                      <a16:colId xmlns:a16="http://schemas.microsoft.com/office/drawing/2014/main" val="2688416127"/>
                    </a:ext>
                  </a:extLst>
                </a:gridCol>
                <a:gridCol w="266139">
                  <a:extLst>
                    <a:ext uri="{9D8B030D-6E8A-4147-A177-3AD203B41FA5}">
                      <a16:colId xmlns:a16="http://schemas.microsoft.com/office/drawing/2014/main" val="2700971400"/>
                    </a:ext>
                  </a:extLst>
                </a:gridCol>
                <a:gridCol w="3002040">
                  <a:extLst>
                    <a:ext uri="{9D8B030D-6E8A-4147-A177-3AD203B41FA5}">
                      <a16:colId xmlns:a16="http://schemas.microsoft.com/office/drawing/2014/main" val="794911556"/>
                    </a:ext>
                  </a:extLst>
                </a:gridCol>
                <a:gridCol w="713251">
                  <a:extLst>
                    <a:ext uri="{9D8B030D-6E8A-4147-A177-3AD203B41FA5}">
                      <a16:colId xmlns:a16="http://schemas.microsoft.com/office/drawing/2014/main" val="1469295462"/>
                    </a:ext>
                  </a:extLst>
                </a:gridCol>
                <a:gridCol w="713251">
                  <a:extLst>
                    <a:ext uri="{9D8B030D-6E8A-4147-A177-3AD203B41FA5}">
                      <a16:colId xmlns:a16="http://schemas.microsoft.com/office/drawing/2014/main" val="2348014282"/>
                    </a:ext>
                  </a:extLst>
                </a:gridCol>
                <a:gridCol w="713251">
                  <a:extLst>
                    <a:ext uri="{9D8B030D-6E8A-4147-A177-3AD203B41FA5}">
                      <a16:colId xmlns:a16="http://schemas.microsoft.com/office/drawing/2014/main" val="4107985996"/>
                    </a:ext>
                  </a:extLst>
                </a:gridCol>
                <a:gridCol w="713251">
                  <a:extLst>
                    <a:ext uri="{9D8B030D-6E8A-4147-A177-3AD203B41FA5}">
                      <a16:colId xmlns:a16="http://schemas.microsoft.com/office/drawing/2014/main" val="3444606966"/>
                    </a:ext>
                  </a:extLst>
                </a:gridCol>
                <a:gridCol w="649378">
                  <a:extLst>
                    <a:ext uri="{9D8B030D-6E8A-4147-A177-3AD203B41FA5}">
                      <a16:colId xmlns:a16="http://schemas.microsoft.com/office/drawing/2014/main" val="825227516"/>
                    </a:ext>
                  </a:extLst>
                </a:gridCol>
                <a:gridCol w="638732">
                  <a:extLst>
                    <a:ext uri="{9D8B030D-6E8A-4147-A177-3AD203B41FA5}">
                      <a16:colId xmlns:a16="http://schemas.microsoft.com/office/drawing/2014/main" val="244905393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85852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36321"/>
                  </a:ext>
                </a:extLst>
              </a:tr>
              <a:tr h="147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212.160.447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212.160.447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16.707.722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68677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55.250.249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55.250.249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3.936.572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8089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12.270.056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12.270.056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29654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25430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7657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14743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72013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33752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Nacional para la Superación de la Pobreza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02558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Instituto Forestal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626184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140.544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04772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80990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08508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706804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4.326.785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843142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4.326.785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02043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4.195.666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4.195.666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26835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303.129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112385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95473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42365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570.986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74867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3.186.570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3.186.570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7773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32.553.310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32.553.310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54574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32.553.310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32.553.310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333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4403</TotalTime>
  <Words>8901</Words>
  <Application>Microsoft Office PowerPoint</Application>
  <PresentationFormat>Presentación en pantalla (4:3)</PresentationFormat>
  <Paragraphs>5603</Paragraphs>
  <Slides>29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7" baseType="lpstr">
      <vt:lpstr>Andalus</vt:lpstr>
      <vt:lpstr>Arial</vt:lpstr>
      <vt:lpstr>Calibri</vt:lpstr>
      <vt:lpstr>Times New Roman</vt:lpstr>
      <vt:lpstr>Wingdings</vt:lpstr>
      <vt:lpstr>1_Tema de Office</vt:lpstr>
      <vt:lpstr>Tema de Office</vt:lpstr>
      <vt:lpstr>Imagen de mapa de bits</vt:lpstr>
      <vt:lpstr>EJECUCIÓN ACUMULADA DE GASTOS PRESUPUESTARIOS AL MES DE ENERO DE 2019 PARTIDA 18: MINISTERIO DEL VIVIENDA Y URBANISMO</vt:lpstr>
      <vt:lpstr>EJECUCIÓN ACUMULADA DE GASTOS A ENERO DE 2019  PARTIDA 18 MINISTERIO DE VIVIENDA Y URBANISMO</vt:lpstr>
      <vt:lpstr>EJECUCIÓN ACUMULADA DE GASTOS A ENERO DE 2019  PARTIDA 18 MINISTERIO DE VIVIENDA Y URBANISMO</vt:lpstr>
      <vt:lpstr>Presentación de PowerPoint</vt:lpstr>
      <vt:lpstr>Presentación de PowerPoint</vt:lpstr>
      <vt:lpstr>Presentación de PowerPoint</vt:lpstr>
      <vt:lpstr>EJECUCIÓN ACUMULADA DE GASTOS A ENERO DE 2019  PARTIDA 18 MINISTERIO DE VIVIENDA Y URBANISMO</vt:lpstr>
      <vt:lpstr>EJECUCIÓN ACUMULADA DE GASTOS A ENERO DE 2019  PARTIDA 18 RESUMEN POR CAPÍTULOS</vt:lpstr>
      <vt:lpstr>EJECUCIÓN ACUMULADA DE GASTOS A ENERO DE 2019  PARTIDA 18. CAPÍTULO 01. PROGRAMA 01: SUBSECRETARÍA DE VIVIENDA Y URBANISMO</vt:lpstr>
      <vt:lpstr>EJECUCIÓN ACUMULADA DE GASTOS A ENERO DE 2019  PARTIDA 18. CAPÍTULO 01. PROGRAMA 01: SUBSECRETARÍA DE VIVIENDA Y URBANISMO</vt:lpstr>
      <vt:lpstr>EJECUCIÓN ACUMULADA DE GASTOS A ENERO DE 2019  PARTIDA 18. CAPÍTULO 01. PROGRAMA 02: CAMPAMENTO</vt:lpstr>
      <vt:lpstr>EJECUCIÓN ACUMULADA DE GASTOS A ENERO DE 2019  PARTIDA 18. CAPÍTULO 01. PROGRAMA 04: RECUPERACIÓN DE BARRIOS</vt:lpstr>
      <vt:lpstr>EJECUCIÓN ACUMULADA DE GASTOS A ENERO DE 2019  PARTIDA 18. CAPÍTULO 02. PROGRAMA 01: PARQUE METROPOLITANO</vt:lpstr>
      <vt:lpstr>EJECUCIÓN ACUMULADA DE GASTOS A ENERO DE 2019  PARTIDA 18. CAPÍTULO 21. PROGRAMA 01: SERVIU I REGIÓN</vt:lpstr>
      <vt:lpstr>EJECUCIÓN ACUMULADA DE GASTOS A ENERO DE 2019  PARTIDA 18. CAPÍTULO 22. PROGRAMA 01: SERVIU II REGIÓN</vt:lpstr>
      <vt:lpstr>EJECUCIÓN ACUMULADA DE GASTOS A ENERO DE 2019  PARTIDA 18. CAPÍTULO 23. PROGRAMA 01: SERVIU III REGIÓN</vt:lpstr>
      <vt:lpstr>EJECUCIÓN ACUMULADA DE GASTOS A ENERO DE 2019  PARTIDA 18. CAPÍTULO 24. PROGRAMA 01: SERVIU IV REGIÓN</vt:lpstr>
      <vt:lpstr>EJECUCIÓN ACUMULADA DE GASTOS A ENERO DE 2019  PARTIDA 18. CAPÍTULO 25. PROGRAMA 01: SERVIU V REGIÓN</vt:lpstr>
      <vt:lpstr>EJECUCIÓN ACUMULADA DE GASTOS A ENERO DE 2019  PARTIDA 18. CAPÍTULO 26. PROGRAMA 01: SERVIU VI REGIÓN</vt:lpstr>
      <vt:lpstr>EJECUCIÓN ACUMULADA DE GASTOS A ENERO DE 2019  PARTIDA 18. CAPÍTULO 27. PROGRAMA 01: SERVIU VII REGIÓN</vt:lpstr>
      <vt:lpstr>EJECUCIÓN ACUMULADA DE GASTOS A ENERO DE 2019  PARTIDA 18. CAPÍTULO 28. PROGRAMA 01: SERVIU VIII REGIÓN</vt:lpstr>
      <vt:lpstr>EJECUCIÓN ACUMULADA DE GASTOS A ENERO DE 2019  PARTIDA 18. CAPÍTULO 29. PROGRAMA 01: SERVIU IX REGIÓN</vt:lpstr>
      <vt:lpstr>EJECUCIÓN ACUMULADA DE GASTOS A ENERO DE 2019  PARTIDA 18. CAPÍTULO 30. PROGRAMA 01: SERVIU X REGIÓN</vt:lpstr>
      <vt:lpstr>EJECUCIÓN ACUMULADA DE GASTOS A ENERO DE 2019  PARTIDA 18. CAPÍTULO 31. PROGRAMA 01: SERVIU XI REGIÓN</vt:lpstr>
      <vt:lpstr>EJECUCIÓN ACUMULADA DE GASTOS A ENERO DE 2019  PARTIDA 18. CAPÍTULO 32. PROGRAMA 01: SERVIU XII REGIÓN</vt:lpstr>
      <vt:lpstr>EJECUCIÓN ACUMULADA DE GASTOS A ENERO DE 2019  PARTIDA 18. CAPÍTULO 33. PROGRAMA 01: SERVIU REGIÓN METROPOLITANA</vt:lpstr>
      <vt:lpstr>EJECUCIÓN ACUMULADA DE GASTOS A ENERO DE 2019  PARTIDA 18. CAPÍTULO 34. PROGRAMA 01: SERVIU XIV REGIÓN</vt:lpstr>
      <vt:lpstr>EJECUCIÓN ACUMULADA DE GASTOS A ENERO DE 2019  PARTIDA 18. CAPÍTULO 35. PROGRAMA 01: SERVIU XV REGIÓN</vt:lpstr>
      <vt:lpstr>EJECUCIÓN ACUMULADA DE GASTOS A ENERO DE 2019  PARTIDA 18. CAPÍTULO 36. PROGRAMA 01: SERVIU XVI REGIÓN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277</cp:revision>
  <cp:lastPrinted>2018-09-03T11:38:07Z</cp:lastPrinted>
  <dcterms:created xsi:type="dcterms:W3CDTF">2016-06-23T13:38:47Z</dcterms:created>
  <dcterms:modified xsi:type="dcterms:W3CDTF">2019-06-17T20:10:44Z</dcterms:modified>
</cp:coreProperties>
</file>