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3"/>
  </p:notesMasterIdLst>
  <p:sldIdLst>
    <p:sldId id="257" r:id="rId8"/>
    <p:sldId id="258" r:id="rId9"/>
    <p:sldId id="270" r:id="rId10"/>
    <p:sldId id="271" r:id="rId11"/>
    <p:sldId id="269" r:id="rId12"/>
    <p:sldId id="259" r:id="rId13"/>
    <p:sldId id="268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17'!$C$25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17'!$D$25:$O$25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3.0341159002383804E-2</c:v>
                </c:pt>
                <c:pt idx="2">
                  <c:v>0.15620902261162789</c:v>
                </c:pt>
                <c:pt idx="3">
                  <c:v>3.0521034396795797E-2</c:v>
                </c:pt>
                <c:pt idx="4">
                  <c:v>3.1869234647421918E-2</c:v>
                </c:pt>
                <c:pt idx="5">
                  <c:v>6.3922951660619065E-2</c:v>
                </c:pt>
                <c:pt idx="6">
                  <c:v>3.2935317561226994E-2</c:v>
                </c:pt>
                <c:pt idx="7">
                  <c:v>3.6876803713242187E-2</c:v>
                </c:pt>
                <c:pt idx="8">
                  <c:v>5.7369225800277784E-2</c:v>
                </c:pt>
                <c:pt idx="9">
                  <c:v>4.5420929616919251E-2</c:v>
                </c:pt>
                <c:pt idx="10">
                  <c:v>3.4371504369268432E-2</c:v>
                </c:pt>
                <c:pt idx="11">
                  <c:v>0.10029167868265546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0-4590-A310-8429A0A59337}"/>
            </c:ext>
          </c:extLst>
        </c:ser>
        <c:ser>
          <c:idx val="0"/>
          <c:order val="1"/>
          <c:tx>
            <c:strRef>
              <c:f>'Partida 17'!$C$26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17'!$D$26:$O$26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-6.4376318909534829E-3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50-4590-A310-8429A0A59337}"/>
            </c:ext>
          </c:extLst>
        </c:ser>
        <c:ser>
          <c:idx val="1"/>
          <c:order val="2"/>
          <c:tx>
            <c:strRef>
              <c:f>'Partida 17'!$C$27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</c:f>
              <c:numCache>
                <c:formatCode>0.0%</c:formatCode>
                <c:ptCount val="1"/>
                <c:pt idx="0">
                  <c:v>8.1199275365686191E-2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50-4590-A310-8429A0A593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17'!$C$18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17'!$D$18:$O$18</c:f>
              <c:numCache>
                <c:formatCode>0.0%</c:formatCode>
                <c:ptCount val="12"/>
                <c:pt idx="0">
                  <c:v>6.3729754754014642E-2</c:v>
                </c:pt>
                <c:pt idx="1">
                  <c:v>9.3810528934121118E-2</c:v>
                </c:pt>
                <c:pt idx="2">
                  <c:v>0.24716977631173154</c:v>
                </c:pt>
                <c:pt idx="3">
                  <c:v>0.27735850698141179</c:v>
                </c:pt>
                <c:pt idx="4">
                  <c:v>0.30922774162883371</c:v>
                </c:pt>
                <c:pt idx="5">
                  <c:v>0.37195867599263638</c:v>
                </c:pt>
                <c:pt idx="6">
                  <c:v>0.40489399355386335</c:v>
                </c:pt>
                <c:pt idx="7">
                  <c:v>0.44177079726710555</c:v>
                </c:pt>
                <c:pt idx="8">
                  <c:v>0.49914002306738331</c:v>
                </c:pt>
                <c:pt idx="9">
                  <c:v>0.53780525103168508</c:v>
                </c:pt>
                <c:pt idx="10">
                  <c:v>0.57202582863497575</c:v>
                </c:pt>
                <c:pt idx="11">
                  <c:v>0.66850714632521224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D5-47C2-9A28-112D869C9B84}"/>
            </c:ext>
          </c:extLst>
        </c:ser>
        <c:ser>
          <c:idx val="0"/>
          <c:order val="1"/>
          <c:tx>
            <c:strRef>
              <c:f>'Partida 17'!$C$19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D5-47C2-9A28-112D869C9B84}"/>
            </c:ext>
          </c:extLst>
        </c:ser>
        <c:ser>
          <c:idx val="1"/>
          <c:order val="2"/>
          <c:tx>
            <c:strRef>
              <c:f>'Partida 17'!$C$20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4D5-47C2-9A28-112D869C9B84}"/>
              </c:ext>
            </c:extLst>
          </c:dPt>
          <c:dLbls>
            <c:dLbl>
              <c:idx val="0"/>
              <c:layout>
                <c:manualLayout>
                  <c:x val="-5.9603110358868699E-2"/>
                  <c:y val="-2.3373213639141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D5-47C2-9A28-112D869C9B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</c:f>
              <c:numCache>
                <c:formatCode>0.0%</c:formatCode>
                <c:ptCount val="1"/>
                <c:pt idx="0">
                  <c:v>8.1199275365686191E-2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D5-47C2-9A28-112D869C9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78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29-04-2019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509120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A9EEDC-86B8-416C-BEBE-46CFE2B08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783654"/>
              </p:ext>
            </p:extLst>
          </p:nvPr>
        </p:nvGraphicFramePr>
        <p:xfrm>
          <a:off x="414338" y="1852568"/>
          <a:ext cx="8136904" cy="2539551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2455016701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512274418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200393185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409339911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241313741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3968364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661697077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4279376327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37137480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115564791"/>
                    </a:ext>
                  </a:extLst>
                </a:gridCol>
              </a:tblGrid>
              <a:tr h="1382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77994"/>
                  </a:ext>
                </a:extLst>
              </a:tr>
              <a:tr h="4232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10546"/>
                  </a:ext>
                </a:extLst>
              </a:tr>
              <a:tr h="181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04773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253761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226.867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87131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878157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670159"/>
                  </a:ext>
                </a:extLst>
              </a:tr>
              <a:tr h="276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2.127.250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97710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675959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643332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377.292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377.292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437158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350.736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67350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61000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20021"/>
                  </a:ext>
                </a:extLst>
              </a:tr>
              <a:tr h="138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169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674" y="3301997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5817E2-E93D-4DC3-9F50-A8E8AD43D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22592"/>
              </p:ext>
            </p:extLst>
          </p:nvPr>
        </p:nvGraphicFramePr>
        <p:xfrm>
          <a:off x="414338" y="1772816"/>
          <a:ext cx="8208912" cy="1401611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1696004896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1579810621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2835812596"/>
                    </a:ext>
                  </a:extLst>
                </a:gridCol>
                <a:gridCol w="2522574">
                  <a:extLst>
                    <a:ext uri="{9D8B030D-6E8A-4147-A177-3AD203B41FA5}">
                      <a16:colId xmlns:a16="http://schemas.microsoft.com/office/drawing/2014/main" val="3813602122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275136947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132644512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4212428591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3718334861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3725953736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2295378708"/>
                    </a:ext>
                  </a:extLst>
                </a:gridCol>
              </a:tblGrid>
              <a:tr h="1350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623269"/>
                  </a:ext>
                </a:extLst>
              </a:tr>
              <a:tr h="4137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413517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315.611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526714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4.336.786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4.336.786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767319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603.870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5678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0323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89780"/>
                  </a:ext>
                </a:extLst>
              </a:tr>
              <a:tr h="13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6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919302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F686D4-22DD-4525-90B6-936E304F1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76517"/>
              </p:ext>
            </p:extLst>
          </p:nvPr>
        </p:nvGraphicFramePr>
        <p:xfrm>
          <a:off x="414338" y="1705676"/>
          <a:ext cx="8190111" cy="3043624"/>
        </p:xfrm>
        <a:graphic>
          <a:graphicData uri="http://schemas.openxmlformats.org/drawingml/2006/table">
            <a:tbl>
              <a:tblPr/>
              <a:tblGrid>
                <a:gridCol w="751953">
                  <a:extLst>
                    <a:ext uri="{9D8B030D-6E8A-4147-A177-3AD203B41FA5}">
                      <a16:colId xmlns:a16="http://schemas.microsoft.com/office/drawing/2014/main" val="2894651932"/>
                    </a:ext>
                  </a:extLst>
                </a:gridCol>
                <a:gridCol w="277773">
                  <a:extLst>
                    <a:ext uri="{9D8B030D-6E8A-4147-A177-3AD203B41FA5}">
                      <a16:colId xmlns:a16="http://schemas.microsoft.com/office/drawing/2014/main" val="1255955602"/>
                    </a:ext>
                  </a:extLst>
                </a:gridCol>
                <a:gridCol w="277773">
                  <a:extLst>
                    <a:ext uri="{9D8B030D-6E8A-4147-A177-3AD203B41FA5}">
                      <a16:colId xmlns:a16="http://schemas.microsoft.com/office/drawing/2014/main" val="35500789"/>
                    </a:ext>
                  </a:extLst>
                </a:gridCol>
                <a:gridCol w="2516796">
                  <a:extLst>
                    <a:ext uri="{9D8B030D-6E8A-4147-A177-3AD203B41FA5}">
                      <a16:colId xmlns:a16="http://schemas.microsoft.com/office/drawing/2014/main" val="665878568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3731945577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326597587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677729317"/>
                    </a:ext>
                  </a:extLst>
                </a:gridCol>
                <a:gridCol w="751953">
                  <a:extLst>
                    <a:ext uri="{9D8B030D-6E8A-4147-A177-3AD203B41FA5}">
                      <a16:colId xmlns:a16="http://schemas.microsoft.com/office/drawing/2014/main" val="4020535723"/>
                    </a:ext>
                  </a:extLst>
                </a:gridCol>
                <a:gridCol w="684613">
                  <a:extLst>
                    <a:ext uri="{9D8B030D-6E8A-4147-A177-3AD203B41FA5}">
                      <a16:colId xmlns:a16="http://schemas.microsoft.com/office/drawing/2014/main" val="2373280350"/>
                    </a:ext>
                  </a:extLst>
                </a:gridCol>
                <a:gridCol w="673391">
                  <a:extLst>
                    <a:ext uri="{9D8B030D-6E8A-4147-A177-3AD203B41FA5}">
                      <a16:colId xmlns:a16="http://schemas.microsoft.com/office/drawing/2014/main" val="3937946841"/>
                    </a:ext>
                  </a:extLst>
                </a:gridCol>
              </a:tblGrid>
              <a:tr h="1360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295511"/>
                  </a:ext>
                </a:extLst>
              </a:tr>
              <a:tr h="4165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306268"/>
                  </a:ext>
                </a:extLst>
              </a:tr>
              <a:tr h="178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1.624.793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75688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5.380.894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5.380.894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327.063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121486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26693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423.029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990863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8.285.760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423.029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52305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2.913.096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265978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 Faenas  y Gestión Ambiental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1.788.695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1.788.695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192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1.629.318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415917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3315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Depósitos de Relaves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619331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21335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133763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12646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961419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794822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288.192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288.192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338471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021480"/>
                  </a:ext>
                </a:extLst>
              </a:tr>
              <a:tr h="136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48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57332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4A0DC5-2132-43D2-96BE-473D96258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652423"/>
              </p:ext>
            </p:extLst>
          </p:nvPr>
        </p:nvGraphicFramePr>
        <p:xfrm>
          <a:off x="414338" y="1654699"/>
          <a:ext cx="8136904" cy="1774301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1749454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495193759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1911186176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4261346491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32101524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737869925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195416205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2910123336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1712837685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377449120"/>
                    </a:ext>
                  </a:extLst>
                </a:gridCol>
              </a:tblGrid>
              <a:tr h="1433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48443"/>
                  </a:ext>
                </a:extLst>
              </a:tr>
              <a:tr h="439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70471"/>
                  </a:ext>
                </a:extLst>
              </a:tr>
              <a:tr h="188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20458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2.060.997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2.060.997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248115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15662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07530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79006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16427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36243"/>
                  </a:ext>
                </a:extLst>
              </a:tr>
              <a:tr h="143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818" y="3290615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105389-CC7D-48AC-B796-4EEF79344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205314"/>
              </p:ext>
            </p:extLst>
          </p:nvPr>
        </p:nvGraphicFramePr>
        <p:xfrm>
          <a:off x="414338" y="1700808"/>
          <a:ext cx="8219255" cy="1517799"/>
        </p:xfrm>
        <a:graphic>
          <a:graphicData uri="http://schemas.openxmlformats.org/drawingml/2006/table">
            <a:tbl>
              <a:tblPr/>
              <a:tblGrid>
                <a:gridCol w="754629">
                  <a:extLst>
                    <a:ext uri="{9D8B030D-6E8A-4147-A177-3AD203B41FA5}">
                      <a16:colId xmlns:a16="http://schemas.microsoft.com/office/drawing/2014/main" val="1414793181"/>
                    </a:ext>
                  </a:extLst>
                </a:gridCol>
                <a:gridCol w="278761">
                  <a:extLst>
                    <a:ext uri="{9D8B030D-6E8A-4147-A177-3AD203B41FA5}">
                      <a16:colId xmlns:a16="http://schemas.microsoft.com/office/drawing/2014/main" val="1297543008"/>
                    </a:ext>
                  </a:extLst>
                </a:gridCol>
                <a:gridCol w="278761">
                  <a:extLst>
                    <a:ext uri="{9D8B030D-6E8A-4147-A177-3AD203B41FA5}">
                      <a16:colId xmlns:a16="http://schemas.microsoft.com/office/drawing/2014/main" val="201136241"/>
                    </a:ext>
                  </a:extLst>
                </a:gridCol>
                <a:gridCol w="2525752">
                  <a:extLst>
                    <a:ext uri="{9D8B030D-6E8A-4147-A177-3AD203B41FA5}">
                      <a16:colId xmlns:a16="http://schemas.microsoft.com/office/drawing/2014/main" val="1806609540"/>
                    </a:ext>
                  </a:extLst>
                </a:gridCol>
                <a:gridCol w="754629">
                  <a:extLst>
                    <a:ext uri="{9D8B030D-6E8A-4147-A177-3AD203B41FA5}">
                      <a16:colId xmlns:a16="http://schemas.microsoft.com/office/drawing/2014/main" val="2073373069"/>
                    </a:ext>
                  </a:extLst>
                </a:gridCol>
                <a:gridCol w="754629">
                  <a:extLst>
                    <a:ext uri="{9D8B030D-6E8A-4147-A177-3AD203B41FA5}">
                      <a16:colId xmlns:a16="http://schemas.microsoft.com/office/drawing/2014/main" val="4153148098"/>
                    </a:ext>
                  </a:extLst>
                </a:gridCol>
                <a:gridCol w="754629">
                  <a:extLst>
                    <a:ext uri="{9D8B030D-6E8A-4147-A177-3AD203B41FA5}">
                      <a16:colId xmlns:a16="http://schemas.microsoft.com/office/drawing/2014/main" val="2975092787"/>
                    </a:ext>
                  </a:extLst>
                </a:gridCol>
                <a:gridCol w="754629">
                  <a:extLst>
                    <a:ext uri="{9D8B030D-6E8A-4147-A177-3AD203B41FA5}">
                      <a16:colId xmlns:a16="http://schemas.microsoft.com/office/drawing/2014/main" val="502078980"/>
                    </a:ext>
                  </a:extLst>
                </a:gridCol>
                <a:gridCol w="687049">
                  <a:extLst>
                    <a:ext uri="{9D8B030D-6E8A-4147-A177-3AD203B41FA5}">
                      <a16:colId xmlns:a16="http://schemas.microsoft.com/office/drawing/2014/main" val="2466300607"/>
                    </a:ext>
                  </a:extLst>
                </a:gridCol>
                <a:gridCol w="675787">
                  <a:extLst>
                    <a:ext uri="{9D8B030D-6E8A-4147-A177-3AD203B41FA5}">
                      <a16:colId xmlns:a16="http://schemas.microsoft.com/office/drawing/2014/main" val="3067813571"/>
                    </a:ext>
                  </a:extLst>
                </a:gridCol>
              </a:tblGrid>
              <a:tr h="1334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931057"/>
                  </a:ext>
                </a:extLst>
              </a:tr>
              <a:tr h="4086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661623"/>
                  </a:ext>
                </a:extLst>
              </a:tr>
              <a:tr h="175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92983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2.941.141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844226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1.235.674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1.235.674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63983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319395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991764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24702"/>
                  </a:ext>
                </a:extLst>
              </a:tr>
              <a:tr h="133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080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242" y="364375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D88112-099A-41E0-989A-1BC1CB14E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08394"/>
              </p:ext>
            </p:extLst>
          </p:nvPr>
        </p:nvGraphicFramePr>
        <p:xfrm>
          <a:off x="420849" y="1700832"/>
          <a:ext cx="8208911" cy="1839851"/>
        </p:xfrm>
        <a:graphic>
          <a:graphicData uri="http://schemas.openxmlformats.org/drawingml/2006/table">
            <a:tbl>
              <a:tblPr/>
              <a:tblGrid>
                <a:gridCol w="753679">
                  <a:extLst>
                    <a:ext uri="{9D8B030D-6E8A-4147-A177-3AD203B41FA5}">
                      <a16:colId xmlns:a16="http://schemas.microsoft.com/office/drawing/2014/main" val="2236556367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4147644068"/>
                    </a:ext>
                  </a:extLst>
                </a:gridCol>
                <a:gridCol w="278411">
                  <a:extLst>
                    <a:ext uri="{9D8B030D-6E8A-4147-A177-3AD203B41FA5}">
                      <a16:colId xmlns:a16="http://schemas.microsoft.com/office/drawing/2014/main" val="3467442296"/>
                    </a:ext>
                  </a:extLst>
                </a:gridCol>
                <a:gridCol w="2522573">
                  <a:extLst>
                    <a:ext uri="{9D8B030D-6E8A-4147-A177-3AD203B41FA5}">
                      <a16:colId xmlns:a16="http://schemas.microsoft.com/office/drawing/2014/main" val="341684070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269144888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725112266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2216214608"/>
                    </a:ext>
                  </a:extLst>
                </a:gridCol>
                <a:gridCol w="753679">
                  <a:extLst>
                    <a:ext uri="{9D8B030D-6E8A-4147-A177-3AD203B41FA5}">
                      <a16:colId xmlns:a16="http://schemas.microsoft.com/office/drawing/2014/main" val="1292585797"/>
                    </a:ext>
                  </a:extLst>
                </a:gridCol>
                <a:gridCol w="686185">
                  <a:extLst>
                    <a:ext uri="{9D8B030D-6E8A-4147-A177-3AD203B41FA5}">
                      <a16:colId xmlns:a16="http://schemas.microsoft.com/office/drawing/2014/main" val="1396935734"/>
                    </a:ext>
                  </a:extLst>
                </a:gridCol>
                <a:gridCol w="674936">
                  <a:extLst>
                    <a:ext uri="{9D8B030D-6E8A-4147-A177-3AD203B41FA5}">
                      <a16:colId xmlns:a16="http://schemas.microsoft.com/office/drawing/2014/main" val="1946668517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06148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42057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420.681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770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4.122.038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4.122.038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295.774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596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386.940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8646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1877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412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688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248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988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482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acumulada al mes de ENERO 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$49.890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97% respecto de la ley 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Programa  Capacitación y Transferencia Tecnológica Pequeña Minería Artesanal”, con recursos aprobados por $2.075 millones, presenta un 100% de gasto.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Transferencia para </a:t>
            </a:r>
            <a:r>
              <a:rPr lang="es-CL" sz="1400" b="1" dirty="0">
                <a:solidFill>
                  <a:prstClr val="black"/>
                </a:solidFill>
              </a:rPr>
              <a:t>ENAMI</a:t>
            </a:r>
            <a:r>
              <a:rPr lang="es-CL" sz="1400" dirty="0">
                <a:solidFill>
                  <a:prstClr val="black"/>
                </a:solidFill>
              </a:rPr>
              <a:t> se encuentra ejecutada en un 100% en el Programa de Fomento de la Pequeña y Mediana Minería, por $5.200 millones</a:t>
            </a:r>
            <a:r>
              <a:rPr lang="es-CL" sz="1600" dirty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825068"/>
              </p:ext>
            </p:extLst>
          </p:nvPr>
        </p:nvGraphicFramePr>
        <p:xfrm>
          <a:off x="1528763" y="3501008"/>
          <a:ext cx="608647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Hoja de cálculo" r:id="rId4" imgW="6086543" imgH="1552485" progId="Excel.Sheet.12">
                  <p:embed/>
                </p:oleObj>
              </mc:Choice>
              <mc:Fallback>
                <p:oleObj name="Hoja de cálculo" r:id="rId4" imgW="6086543" imgH="15524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3501008"/>
                        <a:ext cx="6086475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313123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4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493096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41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454423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863552"/>
              </p:ext>
            </p:extLst>
          </p:nvPr>
        </p:nvGraphicFramePr>
        <p:xfrm>
          <a:off x="755576" y="1412776"/>
          <a:ext cx="7560840" cy="355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589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45675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252419"/>
              </p:ext>
            </p:extLst>
          </p:nvPr>
        </p:nvGraphicFramePr>
        <p:xfrm>
          <a:off x="539552" y="1657995"/>
          <a:ext cx="7911479" cy="3585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37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F0AFDF-05AE-4487-81D6-803F749D4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10535"/>
              </p:ext>
            </p:extLst>
          </p:nvPr>
        </p:nvGraphicFramePr>
        <p:xfrm>
          <a:off x="395536" y="1729128"/>
          <a:ext cx="8176395" cy="1847850"/>
        </p:xfrm>
        <a:graphic>
          <a:graphicData uri="http://schemas.openxmlformats.org/drawingml/2006/table">
            <a:tbl>
              <a:tblPr/>
              <a:tblGrid>
                <a:gridCol w="861350">
                  <a:extLst>
                    <a:ext uri="{9D8B030D-6E8A-4147-A177-3AD203B41FA5}">
                      <a16:colId xmlns:a16="http://schemas.microsoft.com/office/drawing/2014/main" val="3368149785"/>
                    </a:ext>
                  </a:extLst>
                </a:gridCol>
                <a:gridCol w="2301217">
                  <a:extLst>
                    <a:ext uri="{9D8B030D-6E8A-4147-A177-3AD203B41FA5}">
                      <a16:colId xmlns:a16="http://schemas.microsoft.com/office/drawing/2014/main" val="3669734204"/>
                    </a:ext>
                  </a:extLst>
                </a:gridCol>
                <a:gridCol w="861350">
                  <a:extLst>
                    <a:ext uri="{9D8B030D-6E8A-4147-A177-3AD203B41FA5}">
                      <a16:colId xmlns:a16="http://schemas.microsoft.com/office/drawing/2014/main" val="4111422699"/>
                    </a:ext>
                  </a:extLst>
                </a:gridCol>
                <a:gridCol w="861350">
                  <a:extLst>
                    <a:ext uri="{9D8B030D-6E8A-4147-A177-3AD203B41FA5}">
                      <a16:colId xmlns:a16="http://schemas.microsoft.com/office/drawing/2014/main" val="2495934933"/>
                    </a:ext>
                  </a:extLst>
                </a:gridCol>
                <a:gridCol w="861350">
                  <a:extLst>
                    <a:ext uri="{9D8B030D-6E8A-4147-A177-3AD203B41FA5}">
                      <a16:colId xmlns:a16="http://schemas.microsoft.com/office/drawing/2014/main" val="1378337360"/>
                    </a:ext>
                  </a:extLst>
                </a:gridCol>
                <a:gridCol w="861350">
                  <a:extLst>
                    <a:ext uri="{9D8B030D-6E8A-4147-A177-3AD203B41FA5}">
                      <a16:colId xmlns:a16="http://schemas.microsoft.com/office/drawing/2014/main" val="3937775491"/>
                    </a:ext>
                  </a:extLst>
                </a:gridCol>
                <a:gridCol w="784214">
                  <a:extLst>
                    <a:ext uri="{9D8B030D-6E8A-4147-A177-3AD203B41FA5}">
                      <a16:colId xmlns:a16="http://schemas.microsoft.com/office/drawing/2014/main" val="3566806914"/>
                    </a:ext>
                  </a:extLst>
                </a:gridCol>
                <a:gridCol w="784214">
                  <a:extLst>
                    <a:ext uri="{9D8B030D-6E8A-4147-A177-3AD203B41FA5}">
                      <a16:colId xmlns:a16="http://schemas.microsoft.com/office/drawing/2014/main" val="78576594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432772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121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48.418.905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5722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2202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499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7779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15.652.635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15.652.635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716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685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86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1.682.370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481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1584" y="429309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F3F2FE-868B-44C3-88D5-2C1941BE7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021937"/>
              </p:ext>
            </p:extLst>
          </p:nvPr>
        </p:nvGraphicFramePr>
        <p:xfrm>
          <a:off x="451287" y="1717667"/>
          <a:ext cx="8136900" cy="2498050"/>
        </p:xfrm>
        <a:graphic>
          <a:graphicData uri="http://schemas.openxmlformats.org/drawingml/2006/table">
            <a:tbl>
              <a:tblPr/>
              <a:tblGrid>
                <a:gridCol w="306706">
                  <a:extLst>
                    <a:ext uri="{9D8B030D-6E8A-4147-A177-3AD203B41FA5}">
                      <a16:colId xmlns:a16="http://schemas.microsoft.com/office/drawing/2014/main" val="3719987788"/>
                    </a:ext>
                  </a:extLst>
                </a:gridCol>
                <a:gridCol w="306706">
                  <a:extLst>
                    <a:ext uri="{9D8B030D-6E8A-4147-A177-3AD203B41FA5}">
                      <a16:colId xmlns:a16="http://schemas.microsoft.com/office/drawing/2014/main" val="3073720540"/>
                    </a:ext>
                  </a:extLst>
                </a:gridCol>
                <a:gridCol w="2751152">
                  <a:extLst>
                    <a:ext uri="{9D8B030D-6E8A-4147-A177-3AD203B41FA5}">
                      <a16:colId xmlns:a16="http://schemas.microsoft.com/office/drawing/2014/main" val="2677249300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3293820034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3839952689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4272888697"/>
                    </a:ext>
                  </a:extLst>
                </a:gridCol>
                <a:gridCol w="821970">
                  <a:extLst>
                    <a:ext uri="{9D8B030D-6E8A-4147-A177-3AD203B41FA5}">
                      <a16:colId xmlns:a16="http://schemas.microsoft.com/office/drawing/2014/main" val="2365500863"/>
                    </a:ext>
                  </a:extLst>
                </a:gridCol>
                <a:gridCol w="748362">
                  <a:extLst>
                    <a:ext uri="{9D8B030D-6E8A-4147-A177-3AD203B41FA5}">
                      <a16:colId xmlns:a16="http://schemas.microsoft.com/office/drawing/2014/main" val="2868238884"/>
                    </a:ext>
                  </a:extLst>
                </a:gridCol>
                <a:gridCol w="736094">
                  <a:extLst>
                    <a:ext uri="{9D8B030D-6E8A-4147-A177-3AD203B41FA5}">
                      <a16:colId xmlns:a16="http://schemas.microsoft.com/office/drawing/2014/main" val="4106321540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812812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37515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14.753.575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14.753.575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618.859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089778"/>
                  </a:ext>
                </a:extLst>
              </a:tr>
              <a:tr h="24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31249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8.015.636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57172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5.052.889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315.611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91109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28.612.441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28.612.441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2.997.110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731099"/>
                  </a:ext>
                </a:extLst>
              </a:tr>
              <a:tr h="205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15.894.289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1.624.793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6765"/>
                  </a:ext>
                </a:extLst>
              </a:tr>
              <a:tr h="23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3.742.110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339.302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139243"/>
                  </a:ext>
                </a:extLst>
              </a:tr>
              <a:tr h="24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4.286.132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612.334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86976"/>
                  </a:ext>
                </a:extLst>
              </a:tr>
              <a:tr h="258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4.689.910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420.681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458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46" y="477800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10DE20-D02B-42EB-A05D-BA06DE2E9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14671"/>
              </p:ext>
            </p:extLst>
          </p:nvPr>
        </p:nvGraphicFramePr>
        <p:xfrm>
          <a:off x="414338" y="1710738"/>
          <a:ext cx="8136904" cy="2892200"/>
        </p:xfrm>
        <a:graphic>
          <a:graphicData uri="http://schemas.openxmlformats.org/drawingml/2006/table">
            <a:tbl>
              <a:tblPr/>
              <a:tblGrid>
                <a:gridCol w="747068">
                  <a:extLst>
                    <a:ext uri="{9D8B030D-6E8A-4147-A177-3AD203B41FA5}">
                      <a16:colId xmlns:a16="http://schemas.microsoft.com/office/drawing/2014/main" val="323762232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949247102"/>
                    </a:ext>
                  </a:extLst>
                </a:gridCol>
                <a:gridCol w="275969">
                  <a:extLst>
                    <a:ext uri="{9D8B030D-6E8A-4147-A177-3AD203B41FA5}">
                      <a16:colId xmlns:a16="http://schemas.microsoft.com/office/drawing/2014/main" val="2458746571"/>
                    </a:ext>
                  </a:extLst>
                </a:gridCol>
                <a:gridCol w="2500445">
                  <a:extLst>
                    <a:ext uri="{9D8B030D-6E8A-4147-A177-3AD203B41FA5}">
                      <a16:colId xmlns:a16="http://schemas.microsoft.com/office/drawing/2014/main" val="254961055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3791681002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554172838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1166444266"/>
                    </a:ext>
                  </a:extLst>
                </a:gridCol>
                <a:gridCol w="747068">
                  <a:extLst>
                    <a:ext uri="{9D8B030D-6E8A-4147-A177-3AD203B41FA5}">
                      <a16:colId xmlns:a16="http://schemas.microsoft.com/office/drawing/2014/main" val="934459983"/>
                    </a:ext>
                  </a:extLst>
                </a:gridCol>
                <a:gridCol w="680165">
                  <a:extLst>
                    <a:ext uri="{9D8B030D-6E8A-4147-A177-3AD203B41FA5}">
                      <a16:colId xmlns:a16="http://schemas.microsoft.com/office/drawing/2014/main" val="839914533"/>
                    </a:ext>
                  </a:extLst>
                </a:gridCol>
                <a:gridCol w="669016">
                  <a:extLst>
                    <a:ext uri="{9D8B030D-6E8A-4147-A177-3AD203B41FA5}">
                      <a16:colId xmlns:a16="http://schemas.microsoft.com/office/drawing/2014/main" val="1739609211"/>
                    </a:ext>
                  </a:extLst>
                </a:gridCol>
              </a:tblGrid>
              <a:tr h="1349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59352"/>
                  </a:ext>
                </a:extLst>
              </a:tr>
              <a:tr h="4131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60631"/>
                  </a:ext>
                </a:extLst>
              </a:tr>
              <a:tr h="177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6.737.939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92325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4.610.626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4.610.626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28052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1.889.812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1.889.812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94381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143706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447182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557059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265062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74914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2844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267709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61442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65870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139526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959218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610759"/>
                  </a:ext>
                </a:extLst>
              </a:tr>
              <a:tr h="14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21959"/>
                  </a:ext>
                </a:extLst>
              </a:tr>
              <a:tr h="134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94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1988</Words>
  <Application>Microsoft Office PowerPoint</Application>
  <PresentationFormat>Presentación en pantalla (4:3)</PresentationFormat>
  <Paragraphs>1087</Paragraphs>
  <Slides>15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Calibri</vt:lpstr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</vt:lpstr>
      <vt:lpstr>EJECUCIÓN ACUMULADA DE GASTOS PRESUPUESTARIOS AL MES DE ENERO DE 2019 PARTIDA 17: MINISTERIO DE MINERÍA</vt:lpstr>
      <vt:lpstr>EJECUCIÓN ACUMULADA DE GASTOS A ENERO DE 2019  PARTIDA 17 MINISTERIO DE MINERÍA</vt:lpstr>
      <vt:lpstr>EJECUCIÓN ACUMULADA DE GASTOS A ENERO DE 2019  PARTIDA 17 MINISTERIO DE MINERÍA</vt:lpstr>
      <vt:lpstr>EJECUCIÓN ACUMULADA DE GASTOS A ENERO DE 2019  PARTIDA 17 MINISTERIO DE MINERÍA</vt:lpstr>
      <vt:lpstr>EJECUCIÓN ACUMULADA DE GASTOS A ENERO DE 2019  PARTIDA 17 MINISTERIO DE MINERÍA</vt:lpstr>
      <vt:lpstr>EJECUCIÓN ACUMULADA DE GASTOS A ENERO DE 2019  PARTIDA 17 MINISTERIO DE MINERÍA</vt:lpstr>
      <vt:lpstr>EJECUCIÓN ACUMULADA DE GASTOS A ENERO DE 2019  PARTIDA 17 MINISTERIO DE MINERÍA</vt:lpstr>
      <vt:lpstr>EJECUCIÓN ACUMULADA DE GASTOS A ENERO DE 2019  PARTIDA 17 RESUMEN POR CAPÍTULOS</vt:lpstr>
      <vt:lpstr>EJECUCIÓN ACUMULADA DE GASTOS A ENERO DE 2019  PARTIDA 01. CAPÍTULO 01. PROGRAMA 01:  SECRETARÍA Y ADMINISTRACIÓN GENERAL</vt:lpstr>
      <vt:lpstr>EJECUCIÓN ACUMULADA DE GASTOS A ENERO DE 2019  PARTIDA 01. CAPÍTULO 01. PROGRAMA 02:  FOMENTO DE LA PEQUEÑA Y MEDIANA MINERÍA</vt:lpstr>
      <vt:lpstr>EJECUCIÓN ACUMULADA DE GASTOS A ENERO DE 2019  PARTIDA 01. CAPÍTULO 02. PROGRAMA 01:  COMISIÓN CHILENA DEL COBRE</vt:lpstr>
      <vt:lpstr>EJECUCIÓN ACUMULADA DE GASTOS A ENERO DE 2019  PARTIDA 01. CAPÍTULO 03. PROGRAMA 01:  SERVICIO NACIONAL DE GEOLOGÍA Y MINERÍA</vt:lpstr>
      <vt:lpstr>EJECUCIÓN ACUMULADA DE GASTOS A ENERO DE 2019  PARTIDA 01. CAPÍTULO 03. PROGRAMA 02:  RED NACIONAL DE VIGILANCIA VOLCÁNICA</vt:lpstr>
      <vt:lpstr>EJECUCIÓN ACUMULADA DE GASTOS A ENERO DE 2019  PARTIDA 01. CAPÍTULO 03. PROGRAMA 03:  PLAN NACIONAL DE GEOLOGÍA</vt:lpstr>
      <vt:lpstr>EJECUCIÓN ACUMULADA DE GASTOS A ENERO DE 2019  PARTIDA 01. CAPÍTULO 03. PROGRAMA 04:  PROGRAMA DE SEGURIDAD MINERA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Presupuesto</cp:lastModifiedBy>
  <cp:revision>48</cp:revision>
  <cp:lastPrinted>2016-08-01T14:48:41Z</cp:lastPrinted>
  <dcterms:created xsi:type="dcterms:W3CDTF">2016-08-01T14:34:00Z</dcterms:created>
  <dcterms:modified xsi:type="dcterms:W3CDTF">2019-04-29T13:10:29Z</dcterms:modified>
</cp:coreProperties>
</file>