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84" r:id="rId3"/>
    <p:sldMasterId id="2147483696" r:id="rId4"/>
    <p:sldMasterId id="2147483708" r:id="rId5"/>
    <p:sldMasterId id="2147483720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16" r:id="rId12"/>
    <p:sldMasterId id="2147483828" r:id="rId13"/>
  </p:sldMasterIdLst>
  <p:notesMasterIdLst>
    <p:notesMasterId r:id="rId42"/>
  </p:notesMasterIdLst>
  <p:handoutMasterIdLst>
    <p:handoutMasterId r:id="rId43"/>
  </p:handoutMasterIdLst>
  <p:sldIdLst>
    <p:sldId id="256" r:id="rId14"/>
    <p:sldId id="298" r:id="rId15"/>
    <p:sldId id="299" r:id="rId16"/>
    <p:sldId id="329" r:id="rId17"/>
    <p:sldId id="330" r:id="rId18"/>
    <p:sldId id="322" r:id="rId19"/>
    <p:sldId id="328" r:id="rId20"/>
    <p:sldId id="264" r:id="rId21"/>
    <p:sldId id="263" r:id="rId22"/>
    <p:sldId id="301" r:id="rId23"/>
    <p:sldId id="321" r:id="rId24"/>
    <p:sldId id="265" r:id="rId25"/>
    <p:sldId id="323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10" r:id="rId34"/>
    <p:sldId id="311" r:id="rId35"/>
    <p:sldId id="312" r:id="rId36"/>
    <p:sldId id="313" r:id="rId37"/>
    <p:sldId id="314" r:id="rId38"/>
    <p:sldId id="315" r:id="rId39"/>
    <p:sldId id="317" r:id="rId40"/>
    <p:sldId id="318" r:id="rId41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23-04-2019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23-04-2019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10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11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23-04-2019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23-04-2019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245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191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0726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15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852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894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332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328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565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2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23-04-2019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56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3565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762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546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92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08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055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631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241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23-04-2019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788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0782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791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566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6546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940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11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865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8140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6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23-04-2019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692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5854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6187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295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8927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241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6937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16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8263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23-04-2019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058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348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650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07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23-04-2019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23-04-2019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23-04-2019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23-04-2019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23-04-2019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23-04-2019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23-04-2019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23-04-2019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23-04-2019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38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56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01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55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54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66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23-04-2019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50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54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41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91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78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02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368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55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36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4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23-04-2019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96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375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20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50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0849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365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298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200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1828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47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23-04-2019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3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81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7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65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71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86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340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694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77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8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23-04-2019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98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19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02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95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691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833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204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345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23-04-2019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275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56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593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2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139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02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524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495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448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0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23-04-2019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668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707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0265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6212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739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771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61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464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48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2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23-04-2019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8684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832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250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917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506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94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662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873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29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5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23-04-2019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6298" name="Picture 15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7991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84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93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9015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35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06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9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3110" name="Picture 10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4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23-04-2019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31" name="Picture 18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68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513" name="Picture 10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517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4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537" name="Picture 10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862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32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8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3968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44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704" name="Picture 10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11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7752" name="Picture 10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41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5943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608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32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23-04-2019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6967" name="Picture 1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36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5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3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8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9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0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1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2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3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4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5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6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7.xls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8.xls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9.xls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0.xls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ENERO DE 2019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16: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SALUD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marzo de 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20" name="Picture 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93" y="548680"/>
            <a:ext cx="478836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95536" y="4725144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46856" y="1389484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 REGIONALIZADOS</a:t>
            </a: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463DE2F6-2E76-46B1-8B82-6B4FCE368B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851493"/>
              </p:ext>
            </p:extLst>
          </p:nvPr>
        </p:nvGraphicFramePr>
        <p:xfrm>
          <a:off x="414338" y="1700808"/>
          <a:ext cx="8210798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7" name="Worksheet" r:id="rId4" imgW="7886700" imgH="2924085" progId="Excel.Sheet.8">
                  <p:embed/>
                </p:oleObj>
              </mc:Choice>
              <mc:Fallback>
                <p:oleObj name="Worksheet" r:id="rId4" imgW="7886700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10798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0123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95536" y="4720059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7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2 de  2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 REGIONALIZADOS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A229F18E-A79A-4C0E-AF63-18C87C36F2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980915"/>
              </p:ext>
            </p:extLst>
          </p:nvPr>
        </p:nvGraphicFramePr>
        <p:xfrm>
          <a:off x="414337" y="1628800"/>
          <a:ext cx="8210799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0" name="Worksheet" r:id="rId4" imgW="7886700" imgH="3057525" progId="Excel.Sheet.8">
                  <p:embed/>
                </p:oleObj>
              </mc:Choice>
              <mc:Fallback>
                <p:oleObj name="Worksheet" r:id="rId4" imgW="7886700" imgH="30575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628800"/>
                        <a:ext cx="8210799" cy="305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512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37321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01: FONDO NACIONAL DE SALUD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77BF5B70-8A87-42D2-838F-ABEF610A23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888374"/>
              </p:ext>
            </p:extLst>
          </p:nvPr>
        </p:nvGraphicFramePr>
        <p:xfrm>
          <a:off x="414338" y="1590675"/>
          <a:ext cx="8201486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0" name="Worksheet" r:id="rId3" imgW="7591357" imgH="3676740" progId="Excel.Sheet.8">
                  <p:embed/>
                </p:oleObj>
              </mc:Choice>
              <mc:Fallback>
                <p:oleObj name="Worksheet" r:id="rId3" imgW="7591357" imgH="36767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590675"/>
                        <a:ext cx="8201486" cy="367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371703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01: FONDO NACIONAL DE SALUD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71FC81E-0AAD-49D6-87A1-DE66B384B2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561435"/>
              </p:ext>
            </p:extLst>
          </p:nvPr>
        </p:nvGraphicFramePr>
        <p:xfrm>
          <a:off x="414338" y="1606674"/>
          <a:ext cx="8201486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2" name="Worksheet" r:id="rId3" imgW="7591357" imgH="2038260" progId="Excel.Sheet.8">
                  <p:embed/>
                </p:oleObj>
              </mc:Choice>
              <mc:Fallback>
                <p:oleObj name="Worksheet" r:id="rId3" imgW="7591357" imgH="20382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06674"/>
                        <a:ext cx="8201486" cy="203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1802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58709" y="5445224"/>
            <a:ext cx="828975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02: PROGRAMA DE ATENCIÓN PRIMARIA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B3CA5090-492E-4B23-8029-2B4AD11A42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380335"/>
              </p:ext>
            </p:extLst>
          </p:nvPr>
        </p:nvGraphicFramePr>
        <p:xfrm>
          <a:off x="386225" y="1687041"/>
          <a:ext cx="8238911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82" name="Worksheet" r:id="rId3" imgW="8515485" imgH="3686175" progId="Excel.Sheet.8">
                  <p:embed/>
                </p:oleObj>
              </mc:Choice>
              <mc:Fallback>
                <p:oleObj name="Worksheet" r:id="rId3" imgW="8515485" imgH="36861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5" y="1687041"/>
                        <a:ext cx="8238911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3078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4653136"/>
            <a:ext cx="8308466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02: PROGRAMA DE ATENCIÓN PRIMARIA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87BE893C-9E0B-4422-9D7C-7713C944AB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613781"/>
              </p:ext>
            </p:extLst>
          </p:nvPr>
        </p:nvGraphicFramePr>
        <p:xfrm>
          <a:off x="386223" y="1676003"/>
          <a:ext cx="8238913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7" name="Worksheet" r:id="rId3" imgW="8515485" imgH="2905215" progId="Excel.Sheet.8">
                  <p:embed/>
                </p:oleObj>
              </mc:Choice>
              <mc:Fallback>
                <p:oleObj name="Worksheet" r:id="rId3" imgW="8515485" imgH="29052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3" y="1676003"/>
                        <a:ext cx="8238913" cy="290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681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594419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03: PROGRAMA DE PRESTACIONES VALORADAS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69684246-17A0-4041-A97E-01E42445CC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200490"/>
              </p:ext>
            </p:extLst>
          </p:nvPr>
        </p:nvGraphicFramePr>
        <p:xfrm>
          <a:off x="414338" y="1628800"/>
          <a:ext cx="8201485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3" name="Worksheet" r:id="rId3" imgW="7572443" imgH="4295685" progId="Excel.Sheet.8">
                  <p:embed/>
                </p:oleObj>
              </mc:Choice>
              <mc:Fallback>
                <p:oleObj name="Worksheet" r:id="rId3" imgW="7572443" imgH="4295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28800"/>
                        <a:ext cx="8201485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0992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1838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637624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03: PROGRAMA DE PRESTACIONES VALORADAS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201866B-9B20-4090-8773-C6382493CB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538784"/>
              </p:ext>
            </p:extLst>
          </p:nvPr>
        </p:nvGraphicFramePr>
        <p:xfrm>
          <a:off x="414338" y="1556792"/>
          <a:ext cx="8210797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7" name="Worksheet" r:id="rId3" imgW="7572443" imgH="4734015" progId="Excel.Sheet.8">
                  <p:embed/>
                </p:oleObj>
              </mc:Choice>
              <mc:Fallback>
                <p:oleObj name="Worksheet" r:id="rId3" imgW="7572443" imgH="47340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556792"/>
                        <a:ext cx="8210797" cy="473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807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537321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04: PROGRAMA DE PRESTACIONES INSTITUCIONALES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F33291A-BBD9-4DF4-AA06-36D46BF1F7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026387"/>
              </p:ext>
            </p:extLst>
          </p:nvPr>
        </p:nvGraphicFramePr>
        <p:xfrm>
          <a:off x="414336" y="1695425"/>
          <a:ext cx="8201488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70" name="Worksheet" r:id="rId3" imgW="7743757" imgH="3533865" progId="Excel.Sheet.8">
                  <p:embed/>
                </p:oleObj>
              </mc:Choice>
              <mc:Fallback>
                <p:oleObj name="Worksheet" r:id="rId3" imgW="77437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95425"/>
                        <a:ext cx="8201488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326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66124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02. PROGRAMA 04: PROGRAMA DE PRESTACIONES INSTITUCIONALES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7E2BCA0-CB9B-48DC-AAA8-D6B22A7DD6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159627"/>
              </p:ext>
            </p:extLst>
          </p:nvPr>
        </p:nvGraphicFramePr>
        <p:xfrm>
          <a:off x="414338" y="1628800"/>
          <a:ext cx="8210798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7" name="Worksheet" r:id="rId3" imgW="7743757" imgH="3971925" progId="Excel.Sheet.8">
                  <p:embed/>
                </p:oleObj>
              </mc:Choice>
              <mc:Fallback>
                <p:oleObj name="Worksheet" r:id="rId3" imgW="7743757" imgH="39719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28800"/>
                        <a:ext cx="8210798" cy="397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040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46856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b="1" dirty="0"/>
              <a:t>La ejecución acumulada </a:t>
            </a:r>
            <a:r>
              <a:rPr lang="es-CL" sz="1600" dirty="0"/>
              <a:t>de la Partida 16 Ministerio de Salud, finalizó en $1.068.529 millones, equivalentes a un 11% del Presupuesto Vigente. 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>
                <a:latin typeface="+mn-lt"/>
              </a:rPr>
              <a:t>La ejecución de los </a:t>
            </a:r>
            <a:r>
              <a:rPr lang="es-CL" sz="1600" b="1" dirty="0">
                <a:latin typeface="+mn-lt"/>
              </a:rPr>
              <a:t>Servicios de Salud, Hospitales y Programa de Contingencias Operacionales</a:t>
            </a:r>
            <a:r>
              <a:rPr lang="es-CL" sz="1600" dirty="0">
                <a:latin typeface="+mn-lt"/>
              </a:rPr>
              <a:t>, alcanzaron 13%, con un gasto total de $865.189 millones.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>
                <a:latin typeface="+mn-lt"/>
              </a:rPr>
              <a:t>Las </a:t>
            </a:r>
            <a:r>
              <a:rPr lang="es-CL" sz="1600" b="1" dirty="0">
                <a:latin typeface="+mn-lt"/>
              </a:rPr>
              <a:t>Iniciativas de Inversión</a:t>
            </a:r>
            <a:r>
              <a:rPr lang="es-CL" sz="1600" dirty="0">
                <a:latin typeface="+mn-lt"/>
              </a:rPr>
              <a:t> dispusieron un gasto total de $29.826 millones, equivalentes a 7% del presupuesto vigente. 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600" dirty="0"/>
              <a:t>En el </a:t>
            </a:r>
            <a:r>
              <a:rPr lang="es-CL" sz="1600" b="1" dirty="0"/>
              <a:t>Programa de Prestaciones Valoradas</a:t>
            </a:r>
            <a:r>
              <a:rPr lang="es-CL" sz="1600" dirty="0"/>
              <a:t> su avance presupuestario alcanzó un 9% ($202.487 millones). En este Programa, el 87% del gasto corresponde a transferencias para los Servicios de Salud. Respecto a las transferencias al sector privado, se observó que el Bono Auge presentó desembolsos por $1.012 millones, que equivalen a 28% de ejecución presupuestaria, y los Convenios de Provisión de Prestaciones Médicas alcanzaron un 9% ($25.032 millones).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500809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04. PROGRAMA 01: INSTITUTO DE SALUD PÚBLICA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26F3272-C88C-46C7-8BE5-390AB9464B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93940"/>
              </p:ext>
            </p:extLst>
          </p:nvPr>
        </p:nvGraphicFramePr>
        <p:xfrm>
          <a:off x="414338" y="1772816"/>
          <a:ext cx="8201486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0" name="Worksheet" r:id="rId3" imgW="7819957" imgH="3209835" progId="Excel.Sheet.8">
                  <p:embed/>
                </p:oleObj>
              </mc:Choice>
              <mc:Fallback>
                <p:oleObj name="Worksheet" r:id="rId3" imgW="7819957" imgH="32098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72816"/>
                        <a:ext cx="8201486" cy="320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372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371703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05. PROGRAMA 01: CENTRAL NACINAL DE ABASTECIMIENTO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4089AE5E-E7CC-47DF-9969-5363893517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426601"/>
              </p:ext>
            </p:extLst>
          </p:nvPr>
        </p:nvGraphicFramePr>
        <p:xfrm>
          <a:off x="414338" y="1700213"/>
          <a:ext cx="8201486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3" name="Worksheet" r:id="rId3" imgW="7248457" imgH="1866810" progId="Excel.Sheet.8">
                  <p:embed/>
                </p:oleObj>
              </mc:Choice>
              <mc:Fallback>
                <p:oleObj name="Worksheet" r:id="rId3" imgW="7248457" imgH="18668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0213"/>
                        <a:ext cx="8201486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222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1 de 4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872187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134961A-B924-466C-903D-78C814D49D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540957"/>
              </p:ext>
            </p:extLst>
          </p:nvPr>
        </p:nvGraphicFramePr>
        <p:xfrm>
          <a:off x="414336" y="1661889"/>
          <a:ext cx="8201488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5" name="Worksheet" r:id="rId3" imgW="7743757" imgH="4143375" progId="Excel.Sheet.8">
                  <p:embed/>
                </p:oleObj>
              </mc:Choice>
              <mc:Fallback>
                <p:oleObj name="Worksheet" r:id="rId3" imgW="7743757" imgH="41433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61889"/>
                        <a:ext cx="8201488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545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0711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2 de 4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5445224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AB506196-783F-4F93-9351-F4F4D8A169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300052"/>
              </p:ext>
            </p:extLst>
          </p:nvPr>
        </p:nvGraphicFramePr>
        <p:xfrm>
          <a:off x="414338" y="1706091"/>
          <a:ext cx="8175973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9" name="Worksheet" r:id="rId3" imgW="7743757" imgH="3667035" progId="Excel.Sheet.8">
                  <p:embed/>
                </p:oleObj>
              </mc:Choice>
              <mc:Fallback>
                <p:oleObj name="Worksheet" r:id="rId3" imgW="7743757" imgH="3667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6091"/>
                        <a:ext cx="8175973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4270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3670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3 de 4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7" y="594419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A836E32-F3A0-4E96-BC83-C6400CE396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740337"/>
              </p:ext>
            </p:extLst>
          </p:nvPr>
        </p:nvGraphicFramePr>
        <p:xfrm>
          <a:off x="414338" y="1600547"/>
          <a:ext cx="8188932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2" name="Worksheet" r:id="rId3" imgW="7743757" imgH="4276815" progId="Excel.Sheet.8">
                  <p:embed/>
                </p:oleObj>
              </mc:Choice>
              <mc:Fallback>
                <p:oleObj name="Worksheet" r:id="rId3" imgW="7743757" imgH="42768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00547"/>
                        <a:ext cx="8188932" cy="427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795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789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4 de 4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407707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09. PROGRAMA 01: SUBSECRETARÍA DE SALUD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D72A7F7E-A6B5-4248-B8AF-A2548C7472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758131"/>
              </p:ext>
            </p:extLst>
          </p:nvPr>
        </p:nvGraphicFramePr>
        <p:xfrm>
          <a:off x="414338" y="1700808"/>
          <a:ext cx="8191051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7" name="Worksheet" r:id="rId3" imgW="7743757" imgH="2295435" progId="Excel.Sheet.8">
                  <p:embed/>
                </p:oleObj>
              </mc:Choice>
              <mc:Fallback>
                <p:oleObj name="Worksheet" r:id="rId3" imgW="7743757" imgH="22954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191051" cy="229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027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414336" y="573325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01: SUBSECRETARÍA DE REDES ASISTENCIALES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0113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A89BA41-3389-459C-9B55-D025A7E4C1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61707"/>
              </p:ext>
            </p:extLst>
          </p:nvPr>
        </p:nvGraphicFramePr>
        <p:xfrm>
          <a:off x="414336" y="1700808"/>
          <a:ext cx="8201487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1" name="Worksheet" r:id="rId3" imgW="7915343" imgH="3991065" progId="Excel.Sheet.8">
                  <p:embed/>
                </p:oleObj>
              </mc:Choice>
              <mc:Fallback>
                <p:oleObj name="Worksheet" r:id="rId3" imgW="7915343" imgH="3991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01487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6934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95536" y="429309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10. PROGRAMA 02: INVERSIÓN SECTORIAL EN SALUD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AFB4A28-9C06-490B-96A5-B19161B987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445754"/>
              </p:ext>
            </p:extLst>
          </p:nvPr>
        </p:nvGraphicFramePr>
        <p:xfrm>
          <a:off x="414338" y="1700808"/>
          <a:ext cx="8201486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08" name="Worksheet" r:id="rId3" imgW="7905885" imgH="2466885" progId="Excel.Sheet.8">
                  <p:embed/>
                </p:oleObj>
              </mc:Choice>
              <mc:Fallback>
                <p:oleObj name="Worksheet" r:id="rId3" imgW="7905885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01486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086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5343"/>
            <a:ext cx="8229600" cy="3554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6" name="3 Marcador de pie de página"/>
          <p:cNvSpPr txBox="1">
            <a:spLocks/>
          </p:cNvSpPr>
          <p:nvPr/>
        </p:nvSpPr>
        <p:spPr>
          <a:xfrm>
            <a:off x="388688" y="464805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8" y="579457"/>
            <a:ext cx="821079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16. CAPÍTULO 11. PROGRAMA 01: SUPERINTENDENCIA DE SALUD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8E52D798-D810-4AA4-94B6-250C1EA36F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901828"/>
              </p:ext>
            </p:extLst>
          </p:nvPr>
        </p:nvGraphicFramePr>
        <p:xfrm>
          <a:off x="414338" y="1628800"/>
          <a:ext cx="8201486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56" name="Worksheet" r:id="rId3" imgW="7905885" imgH="2924085" progId="Excel.Sheet.8">
                  <p:embed/>
                </p:oleObj>
              </mc:Choice>
              <mc:Fallback>
                <p:oleObj name="Worksheet" r:id="rId3" imgW="7905885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28800"/>
                        <a:ext cx="8201486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6795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5"/>
            <a:ext cx="8229600" cy="5040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la </a:t>
            </a:r>
            <a:r>
              <a:rPr lang="es-CL" sz="1600" b="1" dirty="0"/>
              <a:t>Subsecretaría de Salud Pública</a:t>
            </a:r>
            <a:r>
              <a:rPr lang="es-CL" sz="1600" dirty="0"/>
              <a:t>, con una ejecución presupuestaria de 10%, totalizando un gasto de $50.131 millones, que la mitad del gasto se asocia a las prestaciones previsionales de la institución ($25.950 millones). Además, se observa el pago de deuda flotante, que corresponde a obligaciones adquiridas en año anterior, por un total de $13.604 millones.</a:t>
            </a:r>
          </a:p>
          <a:p>
            <a:pPr marL="363538" algn="just"/>
            <a:r>
              <a:rPr lang="es-CL" sz="1600" dirty="0"/>
              <a:t>Respecto al pago de la deuda flotante, no se observan los decretos que autorizan la inclusión de los recursos para cancelar estas obligaciones, dado que la autorización presupuestaria alcanza a $3 millones, y el gasto devengado alcanzó los $13.604 millones.</a:t>
            </a:r>
          </a:p>
          <a:p>
            <a:pPr marL="363538" algn="just"/>
            <a:endParaRPr lang="es-CL" sz="1600" dirty="0"/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1600" dirty="0"/>
              <a:t>En el Programa </a:t>
            </a:r>
            <a:r>
              <a:rPr lang="es-CL" sz="1600" b="1" dirty="0"/>
              <a:t>Subsecretaría de Redes Asistenciales</a:t>
            </a:r>
            <a:r>
              <a:rPr lang="es-CL" sz="1600" dirty="0"/>
              <a:t>, la ejecución respecto al presupuesto vigente, fue de 3%, gastando un total de $7.555 millones. Se observa el pago de deuda flotante, que corresponde a obligaciones adquiridas en año anterior, por un total de $4.561 millones.</a:t>
            </a:r>
          </a:p>
          <a:p>
            <a:pPr marL="363538" algn="just"/>
            <a:r>
              <a:rPr lang="es-CL" sz="1600" dirty="0"/>
              <a:t>Respecto al pago de la deuda flotante, no se observan los decretos que autorizan la inclusión de los recursos para cancelar estas obligaciones, dado que la autorización presupuestaria alcanza a $1 millones, y el gasto devengado alcanzó los $4.561 millones.</a:t>
            </a:r>
          </a:p>
          <a:p>
            <a:pPr marL="363538" algn="just"/>
            <a:endParaRPr lang="es-CL" sz="1600" dirty="0"/>
          </a:p>
          <a:p>
            <a:pPr marL="342900" indent="-342900" algn="just">
              <a:buFont typeface="+mj-lt"/>
              <a:buAutoNum type="arabicPeriod" startAt="7"/>
            </a:pPr>
            <a:r>
              <a:rPr lang="es-CL" sz="1600" dirty="0"/>
              <a:t>Respecto al </a:t>
            </a:r>
            <a:r>
              <a:rPr lang="es-CL" sz="1600" b="1" dirty="0"/>
              <a:t>Hospital Digital</a:t>
            </a:r>
            <a:r>
              <a:rPr lang="es-CL" sz="1600" dirty="0"/>
              <a:t>, se observan desembolsos por $11 millones.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ACF425B-6EA7-46E9-AE50-39B85063B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884" y="2108845"/>
            <a:ext cx="6194460" cy="3552403"/>
          </a:xfrm>
          <a:prstGeom prst="rect">
            <a:avLst/>
          </a:prstGeom>
        </p:spPr>
      </p:pic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66F2FC46-4B23-45C4-BFD8-7818E96A5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499" y="5800179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Ley de Presupuestos 2019</a:t>
            </a:r>
          </a:p>
        </p:txBody>
      </p:sp>
    </p:spTree>
    <p:extLst>
      <p:ext uri="{BB962C8B-B14F-4D97-AF65-F5344CB8AC3E}">
        <p14:creationId xmlns:p14="http://schemas.microsoft.com/office/powerpoint/2010/main" val="233773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F3165921-A622-4749-B46F-BC5B26A1C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536" y="5728171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Ley de Presupuestos 2019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B0DDA3D-A662-45F2-8B2B-ED07182A5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3" y="2051184"/>
            <a:ext cx="5976663" cy="344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44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sp>
        <p:nvSpPr>
          <p:cNvPr id="12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5584155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BE738E-FA81-42C2-B058-5D319B499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054233"/>
            <a:ext cx="5616624" cy="336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96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3924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5512147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CFB5A29-C86C-4BB7-AE79-C63729504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054232"/>
            <a:ext cx="5472608" cy="328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58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8499" y="4509120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46077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MINISTERIO DE SALUD</a:t>
            </a: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BE3D07B8-70A1-4A93-8ABA-EB71A9710C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947141"/>
              </p:ext>
            </p:extLst>
          </p:nvPr>
        </p:nvGraphicFramePr>
        <p:xfrm>
          <a:off x="414338" y="1772816"/>
          <a:ext cx="8193761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72" name="Worksheet" r:id="rId3" imgW="7105785" imgH="2648040" progId="Excel.Sheet.8">
                  <p:embed/>
                </p:oleObj>
              </mc:Choice>
              <mc:Fallback>
                <p:oleObj name="Worksheet" r:id="rId3" imgW="7105785" imgH="26480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72816"/>
                        <a:ext cx="8193761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78498" y="4221088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33462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16 RESUMEN POR CAPÍTULOS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01C804E-5234-49F2-9EDD-C693D6C39A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378765"/>
              </p:ext>
            </p:extLst>
          </p:nvPr>
        </p:nvGraphicFramePr>
        <p:xfrm>
          <a:off x="414338" y="1628800"/>
          <a:ext cx="8193761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5" name="Worksheet" r:id="rId4" imgW="8534400" imgH="2524035" progId="Excel.Sheet.8">
                  <p:embed/>
                </p:oleObj>
              </mc:Choice>
              <mc:Fallback>
                <p:oleObj name="Worksheet" r:id="rId4" imgW="8534400" imgH="2524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628800"/>
                        <a:ext cx="8193761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3449</TotalTime>
  <Words>1157</Words>
  <Application>Microsoft Office PowerPoint</Application>
  <PresentationFormat>Presentación en pantalla (4:3)</PresentationFormat>
  <Paragraphs>123</Paragraphs>
  <Slides>28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44" baseType="lpstr">
      <vt:lpstr>Arial</vt:lpstr>
      <vt:lpstr>Calibri</vt:lpstr>
      <vt:lpstr>1_Tema de Office</vt:lpstr>
      <vt:lpstr>Tema de Office</vt:lpstr>
      <vt:lpstr>3_Tema de Office</vt:lpstr>
      <vt:lpstr>4_Tema de Office</vt:lpstr>
      <vt:lpstr>5_Tema de Office</vt:lpstr>
      <vt:lpstr>6_Tema de Office</vt:lpstr>
      <vt:lpstr>8_Tema de Office</vt:lpstr>
      <vt:lpstr>9_Tema de Office</vt:lpstr>
      <vt:lpstr>10_Tema de Office</vt:lpstr>
      <vt:lpstr>11_Tema de Office</vt:lpstr>
      <vt:lpstr>12_Tema de Office</vt:lpstr>
      <vt:lpstr>14_Tema de Office</vt:lpstr>
      <vt:lpstr>15_Tema de Office</vt:lpstr>
      <vt:lpstr>Hoja de cálculo de Microsoft Excel 97-2003</vt:lpstr>
      <vt:lpstr>EJECUCIÓN ACUMULADA DE GASTOS PRESUPUESTARIOS AL MES DE ENERO DE 2019 PARTIDA 16: MINISTERIO DE SALUD</vt:lpstr>
      <vt:lpstr>EJECUCIÓN ACUMULADA DE GASTOS A ENERO DE 2019  PARTIDA 16 MINISTERIO DE SALUD</vt:lpstr>
      <vt:lpstr>EJECUCIÓN ACUMULADA DE GASTOS A ENERO DE 2019  PARTIDA 16 MINISTERIO DE SALUD</vt:lpstr>
      <vt:lpstr>EJECUCIÓN ACUMULADA DE GASTOS A ENERO DE 2019  PARTIDA 16 MINISTERIO DE SALUD</vt:lpstr>
      <vt:lpstr>EJECUCIÓN ACUMULADA DE GASTOS A ENERO DE 2019  PARTIDA 16 MINISTERIO DE SALUD</vt:lpstr>
      <vt:lpstr>Presentación de PowerPoint</vt:lpstr>
      <vt:lpstr>Presentación de PowerPoint</vt:lpstr>
      <vt:lpstr>EJECUCIÓN ACUMULADA DE GASTOS A ENERO DE 2019  PARTIDA 16 MINISTERIO DE SALUD</vt:lpstr>
      <vt:lpstr>EJECUCIÓN ACUMULADA DE GASTOS A ENERO DE 2019  PARTIDA 16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213</cp:revision>
  <cp:lastPrinted>2016-09-09T18:41:06Z</cp:lastPrinted>
  <dcterms:created xsi:type="dcterms:W3CDTF">2016-06-23T13:38:47Z</dcterms:created>
  <dcterms:modified xsi:type="dcterms:W3CDTF">2019-04-23T21:57:09Z</dcterms:modified>
</cp:coreProperties>
</file>