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7"/>
  </p:notesMasterIdLst>
  <p:handoutMasterIdLst>
    <p:handoutMasterId r:id="rId38"/>
  </p:handoutMasterIdLst>
  <p:sldIdLst>
    <p:sldId id="256" r:id="rId10"/>
    <p:sldId id="298" r:id="rId11"/>
    <p:sldId id="299" r:id="rId12"/>
    <p:sldId id="321" r:id="rId13"/>
    <p:sldId id="317" r:id="rId14"/>
    <p:sldId id="318" r:id="rId15"/>
    <p:sldId id="316" r:id="rId16"/>
    <p:sldId id="319" r:id="rId17"/>
    <p:sldId id="264" r:id="rId18"/>
    <p:sldId id="263" r:id="rId19"/>
    <p:sldId id="265" r:id="rId20"/>
    <p:sldId id="300" r:id="rId21"/>
    <p:sldId id="301" r:id="rId22"/>
    <p:sldId id="302" r:id="rId23"/>
    <p:sldId id="303" r:id="rId24"/>
    <p:sldId id="304" r:id="rId25"/>
    <p:sldId id="320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24-04-2019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24-04-2019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24-04-2019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24-04-2019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24-04-2019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24-04-2019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24-04-2019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24-04-2019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24-04-2019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24-04-2019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24-04-2019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24-04-2019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24-04-2019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24-04-2019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24-04-2019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ENERO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15: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TRABAJO Y PREVISIÓN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marzo 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0E53693-F0D4-4CA3-9353-42F258A6C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89615"/>
              </p:ext>
            </p:extLst>
          </p:nvPr>
        </p:nvGraphicFramePr>
        <p:xfrm>
          <a:off x="414338" y="1628800"/>
          <a:ext cx="8182762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" name="Worksheet" r:id="rId4" imgW="8420100" imgH="3171825" progId="Excel.Sheet.8">
                  <p:embed/>
                </p:oleObj>
              </mc:Choice>
              <mc:Fallback>
                <p:oleObj name="Worksheet" r:id="rId4" imgW="84201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182762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57332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7192ECA-15AB-4B1E-85A0-439389833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60124"/>
              </p:ext>
            </p:extLst>
          </p:nvPr>
        </p:nvGraphicFramePr>
        <p:xfrm>
          <a:off x="414339" y="1670273"/>
          <a:ext cx="8192176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" name="Worksheet" r:id="rId3" imgW="7839143" imgH="3991065" progId="Excel.Sheet.8">
                  <p:embed/>
                </p:oleObj>
              </mc:Choice>
              <mc:Fallback>
                <p:oleObj name="Worksheet" r:id="rId3" imgW="7839143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9" y="1670273"/>
                        <a:ext cx="8192176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03: PROEMPLEO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48812EA-7508-413C-975F-54B61426F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466408"/>
              </p:ext>
            </p:extLst>
          </p:nvPr>
        </p:nvGraphicFramePr>
        <p:xfrm>
          <a:off x="395537" y="1700808"/>
          <a:ext cx="8229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Worksheet" r:id="rId3" imgW="8124757" imgH="3686175" progId="Excel.Sheet.8">
                  <p:embed/>
                </p:oleObj>
              </mc:Choice>
              <mc:Fallback>
                <p:oleObj name="Worksheet" r:id="rId3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700808"/>
                        <a:ext cx="82296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3F9EAC7-F486-44A5-A58C-38DDC76EF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13691"/>
              </p:ext>
            </p:extLst>
          </p:nvPr>
        </p:nvGraphicFramePr>
        <p:xfrm>
          <a:off x="414336" y="1628800"/>
          <a:ext cx="8201488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" name="Worksheet" r:id="rId3" imgW="7581900" imgH="3543300" progId="Excel.Sheet.8">
                  <p:embed/>
                </p:oleObj>
              </mc:Choice>
              <mc:Fallback>
                <p:oleObj name="Worksheet" r:id="rId3" imgW="7581900" imgH="35433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46531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E2637E-9DC3-426C-A750-0FC800CEE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965582"/>
              </p:ext>
            </p:extLst>
          </p:nvPr>
        </p:nvGraphicFramePr>
        <p:xfrm>
          <a:off x="414338" y="1656953"/>
          <a:ext cx="8201486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Worksheet" r:id="rId3" imgW="8039100" imgH="2924085" progId="Excel.Sheet.8">
                  <p:embed/>
                </p:oleObj>
              </mc:Choice>
              <mc:Fallback>
                <p:oleObj name="Worksheet" r:id="rId3" imgW="80391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56953"/>
                        <a:ext cx="8201486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48D8B84-5150-4DB9-BD6D-E64AECA9E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038002"/>
              </p:ext>
            </p:extLst>
          </p:nvPr>
        </p:nvGraphicFramePr>
        <p:xfrm>
          <a:off x="414338" y="1687041"/>
          <a:ext cx="8201486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" name="Worksheet" r:id="rId3" imgW="7819957" imgH="3686175" progId="Excel.Sheet.8">
                  <p:embed/>
                </p:oleObj>
              </mc:Choice>
              <mc:Fallback>
                <p:oleObj name="Worksheet" r:id="rId3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87041"/>
                        <a:ext cx="8201486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522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C55018B-6237-4B72-AA20-A335A9EA8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128998"/>
              </p:ext>
            </p:extLst>
          </p:nvPr>
        </p:nvGraphicFramePr>
        <p:xfrm>
          <a:off x="414014" y="1706091"/>
          <a:ext cx="820181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" name="Worksheet" r:id="rId3" imgW="8496300" imgH="3667035" progId="Excel.Sheet.8">
                  <p:embed/>
                </p:oleObj>
              </mc:Choice>
              <mc:Fallback>
                <p:oleObj name="Worksheet" r:id="rId3" imgW="8496300" imgH="3667035" progId="Excel.Sheet.8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6A338F2-4679-4C06-B47B-0A544A02B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14" y="1706091"/>
                        <a:ext cx="8201810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 Título">
            <a:extLst>
              <a:ext uri="{FF2B5EF4-FFF2-40B4-BE49-F238E27FC236}">
                <a16:creationId xmlns:a16="http://schemas.microsoft.com/office/drawing/2014/main" id="{A18772DC-1E36-4569-8538-D4F5C000A000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32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0506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094CEC5-0348-489C-A08E-F1792B6BA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753730"/>
              </p:ext>
            </p:extLst>
          </p:nvPr>
        </p:nvGraphicFramePr>
        <p:xfrm>
          <a:off x="414014" y="1772816"/>
          <a:ext cx="820181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Worksheet" r:id="rId3" imgW="8496300" imgH="2143125" progId="Excel.Sheet.8">
                  <p:embed/>
                </p:oleObj>
              </mc:Choice>
              <mc:Fallback>
                <p:oleObj name="Worksheet" r:id="rId3" imgW="8496300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14" y="1772816"/>
                        <a:ext cx="820181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 Título">
            <a:extLst>
              <a:ext uri="{FF2B5EF4-FFF2-40B4-BE49-F238E27FC236}">
                <a16:creationId xmlns:a16="http://schemas.microsoft.com/office/drawing/2014/main" id="{E7CB1C63-A6E0-4973-9D25-EE4590044139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21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2 de 2</a:t>
            </a:r>
          </a:p>
        </p:txBody>
      </p:sp>
    </p:spTree>
    <p:extLst>
      <p:ext uri="{BB962C8B-B14F-4D97-AF65-F5344CB8AC3E}">
        <p14:creationId xmlns:p14="http://schemas.microsoft.com/office/powerpoint/2010/main" val="362785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9AA149A-535F-45C3-BDA5-E3B5A1F77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304787"/>
              </p:ext>
            </p:extLst>
          </p:nvPr>
        </p:nvGraphicFramePr>
        <p:xfrm>
          <a:off x="414336" y="1700808"/>
          <a:ext cx="8201488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Worksheet" r:id="rId3" imgW="7848600" imgH="2705190" progId="Excel.Sheet.8">
                  <p:embed/>
                </p:oleObj>
              </mc:Choice>
              <mc:Fallback>
                <p:oleObj name="Worksheet" r:id="rId3" imgW="7848600" imgH="2705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36813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3BE016E-B050-4415-B83B-EAC1F0767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299002"/>
              </p:ext>
            </p:extLst>
          </p:nvPr>
        </p:nvGraphicFramePr>
        <p:xfrm>
          <a:off x="414336" y="1585913"/>
          <a:ext cx="82108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" name="Worksheet" r:id="rId3" imgW="7819957" imgH="3686175" progId="Excel.Sheet.8">
                  <p:embed/>
                </p:oleObj>
              </mc:Choice>
              <mc:Fallback>
                <p:oleObj name="Worksheet" r:id="rId3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85913"/>
                        <a:ext cx="82108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 </a:t>
            </a:r>
            <a:r>
              <a:rPr lang="es-CL" sz="1400" b="1" dirty="0"/>
              <a:t>ejecución acumulada </a:t>
            </a:r>
            <a:r>
              <a:rPr lang="es-CL" sz="1400" dirty="0"/>
              <a:t>de la Partida 15 Ministerio del Trabajo y Previsión Social, fue de $609.234 millones, equivalentes a un 8% 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>
                <a:latin typeface="+mn-lt"/>
              </a:rPr>
              <a:t>Respecto a la deuda flotante, se observa que en las instituciones que a continuación se mencionan, se ha procedido a disponer un devengo superior a la autorización de la Ley de Presupuestos, sin observarse decretos que incluyan recursos a esta asignación:</a:t>
            </a:r>
          </a:p>
          <a:p>
            <a:pPr algn="just"/>
            <a:r>
              <a:rPr lang="es-CL" sz="1400" dirty="0">
                <a:latin typeface="+mn-lt"/>
              </a:rPr>
              <a:t>         - Subsecretaría del Trabajo, una autorización de $2 millones y un gasto de $30 millones</a:t>
            </a:r>
          </a:p>
          <a:p>
            <a:pPr algn="just"/>
            <a:r>
              <a:rPr lang="es-CL" sz="1400" dirty="0">
                <a:latin typeface="+mn-lt"/>
              </a:rPr>
              <a:t>         - Subsecretaría de Previsión Social, </a:t>
            </a:r>
            <a:r>
              <a:rPr lang="es-CL" sz="1400" dirty="0"/>
              <a:t>una autorización de $500 mil y un gasto de $35 millones</a:t>
            </a:r>
          </a:p>
          <a:p>
            <a:pPr algn="just"/>
            <a:r>
              <a:rPr lang="es-CL" sz="1400" dirty="0"/>
              <a:t>         - SENCE, una autorización de $2 millones y un gasto de $1.541 millones</a:t>
            </a:r>
          </a:p>
          <a:p>
            <a:pPr algn="just"/>
            <a:r>
              <a:rPr lang="es-CL" sz="1400" dirty="0"/>
              <a:t>         - Superintendencia de Seguridad Social, una autorización de $ 2 millones y un gasto de $365 millones</a:t>
            </a:r>
          </a:p>
          <a:p>
            <a:pPr algn="just"/>
            <a:r>
              <a:rPr lang="es-CL" sz="1400" dirty="0"/>
              <a:t>         - CAPREDENA 01, una autorización de $ 2 millones y un gasto de $5.875 millones</a:t>
            </a:r>
          </a:p>
          <a:p>
            <a:pPr algn="just"/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En 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de un 8%, con un total gastado de $43.875 millones, y la PBS de Invalidez alcanzó un gasto de $19.905 millones (8% de ejecución).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Programas</a:t>
            </a:r>
            <a:r>
              <a:rPr lang="es-CL" sz="1400" b="1" dirty="0"/>
              <a:t> de Empleo</a:t>
            </a:r>
            <a:r>
              <a:rPr lang="es-CL" sz="1400" dirty="0"/>
              <a:t>: el PROEMPLEO, alcanzó un 23% de ejecución presupuestaria sobre los recursos vigentes (con un gasto de $3.699 millones); el Subsidio al Empleo (Ley N° 20.338) presentó un gasto total de $1.426 millones, que significó un avance presupuestario de un 2%; y el Subsidio al Empleo de la Mujer (Ley N° 20.595) alcanzó un gasto total de $12 millones.</a:t>
            </a:r>
          </a:p>
          <a:p>
            <a:pPr algn="just"/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9DFA410-30BD-493C-AB42-881DF2E0B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58076"/>
              </p:ext>
            </p:extLst>
          </p:nvPr>
        </p:nvGraphicFramePr>
        <p:xfrm>
          <a:off x="414338" y="1700808"/>
          <a:ext cx="8229600" cy="406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3" name="Worksheet" r:id="rId3" imgW="9724957" imgH="4448265" progId="Excel.Sheet.8">
                  <p:embed/>
                </p:oleObj>
              </mc:Choice>
              <mc:Fallback>
                <p:oleObj name="Worksheet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29600" cy="406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2C3C852-EEB4-4940-A8FE-A73DD4DAE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77247"/>
              </p:ext>
            </p:extLst>
          </p:nvPr>
        </p:nvGraphicFramePr>
        <p:xfrm>
          <a:off x="414336" y="1700808"/>
          <a:ext cx="8262119" cy="440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8" name="Worksheet" r:id="rId3" imgW="9724957" imgH="4581435" progId="Excel.Sheet.8">
                  <p:embed/>
                </p:oleObj>
              </mc:Choice>
              <mc:Fallback>
                <p:oleObj name="Worksheet" r:id="rId3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62119" cy="4407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35381"/>
            <a:ext cx="8289755" cy="30598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 DE SEGURIDAD LABORAL 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6ACE752-7A62-4755-8BBC-8D246506B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95818"/>
              </p:ext>
            </p:extLst>
          </p:nvPr>
        </p:nvGraphicFramePr>
        <p:xfrm>
          <a:off x="431667" y="1539230"/>
          <a:ext cx="8184157" cy="484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6" name="Worksheet" r:id="rId3" imgW="7801043" imgH="5219790" progId="Excel.Sheet.8">
                  <p:embed/>
                </p:oleObj>
              </mc:Choice>
              <mc:Fallback>
                <p:oleObj name="Worksheet" r:id="rId3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67" y="1539230"/>
                        <a:ext cx="8184157" cy="4842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296123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4173A3D-8B3A-42DD-B55E-F1F93B669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887798"/>
              </p:ext>
            </p:extLst>
          </p:nvPr>
        </p:nvGraphicFramePr>
        <p:xfrm>
          <a:off x="414338" y="1662113"/>
          <a:ext cx="82296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8" name="Worksheet" r:id="rId3" imgW="8010457" imgH="3533865" progId="Excel.Sheet.8">
                  <p:embed/>
                </p:oleObj>
              </mc:Choice>
              <mc:Fallback>
                <p:oleObj name="Worksheet" r:id="rId3" imgW="80104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62113"/>
                        <a:ext cx="82296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517232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881DE1-06B7-4A53-85FB-FE0357336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17232"/>
              </p:ext>
            </p:extLst>
          </p:nvPr>
        </p:nvGraphicFramePr>
        <p:xfrm>
          <a:off x="414338" y="1628800"/>
          <a:ext cx="82296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Worksheet" r:id="rId3" imgW="8010457" imgH="3819615" progId="Excel.Sheet.8">
                  <p:embed/>
                </p:oleObj>
              </mc:Choice>
              <mc:Fallback>
                <p:oleObj name="Worksheet" r:id="rId3" imgW="80104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296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65313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F99BB00-D5B9-483A-8A1D-561F7213B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806147"/>
              </p:ext>
            </p:extLst>
          </p:nvPr>
        </p:nvGraphicFramePr>
        <p:xfrm>
          <a:off x="414336" y="1628800"/>
          <a:ext cx="82014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Worksheet" r:id="rId3" imgW="7734300" imgH="2924085" progId="Excel.Sheet.8">
                  <p:embed/>
                </p:oleObj>
              </mc:Choice>
              <mc:Fallback>
                <p:oleObj name="Worksheet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623637F-302E-40E8-B202-804348722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85971"/>
              </p:ext>
            </p:extLst>
          </p:nvPr>
        </p:nvGraphicFramePr>
        <p:xfrm>
          <a:off x="429547" y="1700808"/>
          <a:ext cx="8186277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8" name="Worksheet" r:id="rId3" imgW="7724843" imgH="4752885" progId="Excel.Sheet.8">
                  <p:embed/>
                </p:oleObj>
              </mc:Choice>
              <mc:Fallback>
                <p:oleObj name="Worksheet" r:id="rId3" imgW="7724843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547" y="1700808"/>
                        <a:ext cx="8186277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97" y="530120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1D0A27B-8D46-4A0C-874E-E699DADCE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388336"/>
              </p:ext>
            </p:extLst>
          </p:nvPr>
        </p:nvGraphicFramePr>
        <p:xfrm>
          <a:off x="410663" y="1844824"/>
          <a:ext cx="8177394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1" name="Worksheet" r:id="rId3" imgW="7724843" imgH="3362415" progId="Excel.Sheet.8">
                  <p:embed/>
                </p:oleObj>
              </mc:Choice>
              <mc:Fallback>
                <p:oleObj name="Worksheet" r:id="rId3" imgW="7724843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663" y="1844824"/>
                        <a:ext cx="8177394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no presenta ejecución presupuestaria.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los programas de capacitación de empleo presentaron la siguiente ejecución de gasto: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22547DC-2B3E-4105-90F8-8BAA08551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77781"/>
              </p:ext>
            </p:extLst>
          </p:nvPr>
        </p:nvGraphicFramePr>
        <p:xfrm>
          <a:off x="1477094" y="3429000"/>
          <a:ext cx="61912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Worksheet" r:id="rId3" imgW="6191385" imgH="2409735" progId="Excel.Sheet.12">
                  <p:embed/>
                </p:oleObj>
              </mc:Choice>
              <mc:Fallback>
                <p:oleObj name="Worksheet" r:id="rId3" imgW="6191385" imgH="24097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094" y="3429000"/>
                        <a:ext cx="619125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En 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$429 millones, presentó una ejecución presupuestaria de un 0%. 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$1.080 millones, ejecutó un 0% sus recursos.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223735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1A1DD0-6A2C-4FFE-A6DE-AB9D6E2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2300"/>
            <a:ext cx="5904655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D31EF3-431D-4740-837D-BC02DCF5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51183"/>
            <a:ext cx="6552728" cy="37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733256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CB5D52-5E78-4AFF-B223-A391682C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7"/>
            <a:ext cx="5767159" cy="3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733256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B1BA14-D07B-4F81-802A-10855BB9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51184"/>
            <a:ext cx="5898921" cy="35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2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781897C-5936-4A74-97EF-10740BE73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973017"/>
              </p:ext>
            </p:extLst>
          </p:nvPr>
        </p:nvGraphicFramePr>
        <p:xfrm>
          <a:off x="414338" y="1844824"/>
          <a:ext cx="8193761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Worksheet" r:id="rId3" imgW="7134157" imgH="2324010" progId="Excel.Sheet.8">
                  <p:embed/>
                </p:oleObj>
              </mc:Choice>
              <mc:Fallback>
                <p:oleObj name="Worksheet" r:id="rId3" imgW="7134157" imgH="23240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844824"/>
                        <a:ext cx="8193761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1107</Words>
  <Application>Microsoft Office PowerPoint</Application>
  <PresentationFormat>Presentación en pantalla (4:3)</PresentationFormat>
  <Paragraphs>128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Arial</vt:lpstr>
      <vt:lpstr>Calibri</vt:lpstr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 de Microsoft Excel 97-2003</vt:lpstr>
      <vt:lpstr>Hoja de cálculo de Microsoft Excel</vt:lpstr>
      <vt:lpstr>EJECUCIÓN ACUMULADA DE GASTOS PRESUPUESTARIOS AL MES DE ENERO DE 2019 PARTIDA 15: MINISTERIO DEL TRABAJO Y PREVISIÓN SOCIAL</vt:lpstr>
      <vt:lpstr>EJECUCIÓN ACUMULADA DE GASTOS A ENERO DE 2019  PARTIDA 15 MINISTERIO DE TRABAJO Y PREVISIÓN SOCIAL</vt:lpstr>
      <vt:lpstr>EJECUCIÓN ACUMULADA DE GASTOS A ENERO DE 2019  PARTIDA 15 MINISTERIO DE TRABAJO Y PREVISIÓN SOCIAL</vt:lpstr>
      <vt:lpstr>EJECUCIÓN ACUMULADA DE GASTOS A ENERO DE 2019  PARTIDA 15 MINISTERIO DE TRABAJO Y PREVISIÓN SOCIAL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ENERO DE 2019  PARTIDA 15 MINISTERIO DE TRABAJO Y PREVISIÓN SOCIAL</vt:lpstr>
      <vt:lpstr>EJECUCIÓN ACUMULADA DE GASTOS A ENERO DE 2019  PARTIDA 15 RESUMEN POR CAPÍTULOS</vt:lpstr>
      <vt:lpstr>EJECUCIÓN ACUMULADA DE GASTOS A ENERO DE 2019  PARTIDA 15. CAPÍTULO 01. PROGRAMA 01: SUBSECRETARÍA DEL TRABAJO</vt:lpstr>
      <vt:lpstr>EJECUCIÓN ACUMULADA DE GASTOS A ENERO DE 2019  PARTIDA 15. CAPÍTULO 01. PROGRAMA 03: PROEMPLEO</vt:lpstr>
      <vt:lpstr>EJECUCIÓN ACUMULADA DE GASTOS A ENERO DE 2019  PARTIDA 15. CAPÍTULO 02. PROGRAMA 01: DIRECCIÓN DEL TRABAJO</vt:lpstr>
      <vt:lpstr>EJECUCIÓN ACUMULADA DE GASTOS A ENERO DE 2019  PARTIDA 15. CAPÍTULO 03. PROGRAMA 01: SUBSECRETARÍA DE PREVISIÓN SOCIAL</vt:lpstr>
      <vt:lpstr>EJECUCIÓN ACUMULADA DE GASTOS A ENERO DE 2019  PARTIDA 15. CAPÍTULO 04. PROGRAMA 01: DIRECCIÓN DE CRÉDITO PRENDARIO</vt:lpstr>
      <vt:lpstr>EJECUCIÓN ACUMULADA DE GASTOS A ENERO DE 2019  PARTIDA 15. CAPÍTULO 05. PROGRAMA 01: SERVICIO NACIONAL DE CPACITACIÓN Y EMPLEO</vt:lpstr>
      <vt:lpstr>EJECUCIÓN ACUMULADA DE GASTOS A ENERO DE 2019  PARTIDA 15. CAPÍTULO 05. PROGRAMA 01: SERVICIO NACIONAL DE CPACITACIÓN Y EMPLEO</vt:lpstr>
      <vt:lpstr>EJECUCIÓN ACUMULADA DE GASTOS A ENERO DE 2019  PARTIDA 15. CAPÍTULO 06. PROGRAMA 01: SUPERINTENDENCIA DE SEGURIDAD SOCIAL</vt:lpstr>
      <vt:lpstr>EJECUCIÓN ACUMULADA DE GASTOS A ENERO DE 2019  PARTIDA 15. CAPÍTULO 07. PROGRAMA 01: SUPERINTENDENCIA DE PENSIONES</vt:lpstr>
      <vt:lpstr>EJECUCIÓN ACUMULADA DE GASTOS A ENERO DE 2019  PARTIDA 15. CAPÍTULO 09. PROGRAMA 01: INSTITUTO DE PREVISIÓN SOCIAL</vt:lpstr>
      <vt:lpstr>EJECUCIÓN ACUMULADA DE GASTOS A ENERO DE 2019  PARTIDA 15. CAPÍTULO 09. PROGRAMA 01: INSTITUTO DE PREVISIÓN SOCIAL</vt:lpstr>
      <vt:lpstr>EJECUCIÓN ACUMULADA DE GASTOS A ENERO DE 2019  PARTIDA 15. CAPÍTULO 10. PROGRAMA 01: INSTITUTO  DE SEGURIDAD LABORAL  </vt:lpstr>
      <vt:lpstr>EJECUCIÓN ACUMULADA DE GASTOS A ENERO DE 2019  PARTIDA 15. CAPÍTULO 13. PROGRAMA 01: CAJA DE PREVISIÓN DE LA DEFENSA NACIONAL</vt:lpstr>
      <vt:lpstr>EJECUCIÓN ACUMULADA DE GASTOS A ENERO DE 2019  PARTIDA 15. CAPÍTULO 13. PROGRAMA 01: CAJA DE PREVISIÓN DE LA DEFENSA NACIONAL</vt:lpstr>
      <vt:lpstr>EJECUCIÓN ACUMULADA DE GASTOS A ENERO DE 2019  PARTIDA 15. CAPÍTULO 13. PROGRAMA 02: FONDO DE MEDICINA CURATIVA</vt:lpstr>
      <vt:lpstr>EJECUCIÓN ACUMULADA DE GASTOS A ENERO DE 2019  PARTIDA 15. CAPÍTULO 14. PROGRAMA 01: DIRECCIÓN DE PREVISIÓN DE CARABINEROS DE CHILE</vt:lpstr>
      <vt:lpstr>EJECUCIÓN ACUMULADA DE GASTOS A ENERO DE 2019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219</cp:revision>
  <cp:lastPrinted>2017-05-09T14:38:34Z</cp:lastPrinted>
  <dcterms:created xsi:type="dcterms:W3CDTF">2016-06-23T13:38:47Z</dcterms:created>
  <dcterms:modified xsi:type="dcterms:W3CDTF">2019-04-24T23:00:48Z</dcterms:modified>
</cp:coreProperties>
</file>