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6"/>
  </p:notesMasterIdLst>
  <p:handoutMasterIdLst>
    <p:handoutMasterId r:id="rId17"/>
  </p:handoutMasterIdLst>
  <p:sldIdLst>
    <p:sldId id="256" r:id="rId3"/>
    <p:sldId id="298" r:id="rId4"/>
    <p:sldId id="303" r:id="rId5"/>
    <p:sldId id="299" r:id="rId6"/>
    <p:sldId id="305" r:id="rId7"/>
    <p:sldId id="304" r:id="rId8"/>
    <p:sldId id="264" r:id="rId9"/>
    <p:sldId id="263" r:id="rId10"/>
    <p:sldId id="265" r:id="rId11"/>
    <p:sldId id="268" r:id="rId12"/>
    <p:sldId id="271" r:id="rId13"/>
    <p:sldId id="301" r:id="rId14"/>
    <p:sldId id="302" r:id="rId15"/>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1" i="0" u="none" strike="noStrike" kern="1200" baseline="0">
                <a:solidFill>
                  <a:sysClr val="windowText" lastClr="000000">
                    <a:lumMod val="65000"/>
                    <a:lumOff val="35000"/>
                  </a:sysClr>
                </a:solidFill>
                <a:latin typeface="+mn-lt"/>
                <a:ea typeface="+mn-ea"/>
                <a:cs typeface="+mn-cs"/>
              </a:defRPr>
            </a:pPr>
            <a:r>
              <a:rPr lang="es-CL" sz="1100" b="1" i="0" baseline="0">
                <a:effectLst/>
              </a:rPr>
              <a:t>% Ejecución Acumulada  2017 - 2018 - 2019</a:t>
            </a:r>
            <a:endParaRPr lang="es-CL" sz="110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100">
                <a:solidFill>
                  <a:sysClr val="windowText" lastClr="000000">
                    <a:lumMod val="65000"/>
                    <a:lumOff val="35000"/>
                  </a:sysClr>
                </a:solidFill>
              </a:defRPr>
            </a:pPr>
            <a:endParaRPr lang="es-CL" sz="1100"/>
          </a:p>
        </c:rich>
      </c:tx>
      <c:layout>
        <c:manualLayout>
          <c:xMode val="edge"/>
          <c:yMode val="edge"/>
          <c:x val="0.30520458265139117"/>
          <c:y val="2.7736498892568021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100" b="1" i="0" u="none" strike="noStrike" kern="1200" baseline="0">
              <a:solidFill>
                <a:sysClr val="windowText" lastClr="000000">
                  <a:lumMod val="65000"/>
                  <a:lumOff val="35000"/>
                </a:sysClr>
              </a:solidFill>
              <a:latin typeface="+mn-lt"/>
              <a:ea typeface="+mn-ea"/>
              <a:cs typeface="+mn-cs"/>
            </a:defRPr>
          </a:pPr>
          <a:endParaRPr lang="es-CL"/>
        </a:p>
      </c:txPr>
    </c:title>
    <c:autoTitleDeleted val="0"/>
    <c:plotArea>
      <c:layout/>
      <c:lineChart>
        <c:grouping val="standard"/>
        <c:varyColors val="0"/>
        <c:ser>
          <c:idx val="2"/>
          <c:order val="0"/>
          <c:tx>
            <c:strRef>
              <c:f>'Partida 14'!$C$20</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cat>
            <c:strRef>
              <c:f>'Partida 14'!$D$19:$O$19</c:f>
              <c:strCache>
                <c:ptCount val="12"/>
                <c:pt idx="0">
                  <c:v>Ene.</c:v>
                </c:pt>
                <c:pt idx="1">
                  <c:v>Feb.</c:v>
                </c:pt>
                <c:pt idx="2">
                  <c:v>Mar.</c:v>
                </c:pt>
                <c:pt idx="3">
                  <c:v>Abr.</c:v>
                </c:pt>
                <c:pt idx="4">
                  <c:v>May.</c:v>
                </c:pt>
                <c:pt idx="5">
                  <c:v>Jun.</c:v>
                </c:pt>
                <c:pt idx="6">
                  <c:v>Jul.</c:v>
                </c:pt>
                <c:pt idx="7">
                  <c:v>Ago.</c:v>
                </c:pt>
                <c:pt idx="8">
                  <c:v>Sept.</c:v>
                </c:pt>
                <c:pt idx="9">
                  <c:v>Oct.</c:v>
                </c:pt>
                <c:pt idx="10">
                  <c:v>Nov.</c:v>
                </c:pt>
                <c:pt idx="11">
                  <c:v>Dic.</c:v>
                </c:pt>
              </c:strCache>
            </c:strRef>
          </c:cat>
          <c:val>
            <c:numRef>
              <c:f>'Partida 14'!$D$20:$O$20</c:f>
              <c:numCache>
                <c:formatCode>0.0%</c:formatCode>
                <c:ptCount val="12"/>
                <c:pt idx="0">
                  <c:v>3.8421008205719837E-2</c:v>
                </c:pt>
                <c:pt idx="1">
                  <c:v>7.3393903087379003E-2</c:v>
                </c:pt>
                <c:pt idx="2">
                  <c:v>0.17143935362880039</c:v>
                </c:pt>
                <c:pt idx="3">
                  <c:v>0.23549428016425444</c:v>
                </c:pt>
                <c:pt idx="4">
                  <c:v>0.30065987015712287</c:v>
                </c:pt>
                <c:pt idx="5">
                  <c:v>0.37299097485532867</c:v>
                </c:pt>
                <c:pt idx="6">
                  <c:v>0.45796355124775856</c:v>
                </c:pt>
                <c:pt idx="7">
                  <c:v>0.54877680326287237</c:v>
                </c:pt>
                <c:pt idx="8">
                  <c:v>0.61614334751880395</c:v>
                </c:pt>
                <c:pt idx="9">
                  <c:v>0.66795130589289675</c:v>
                </c:pt>
                <c:pt idx="10">
                  <c:v>0.81877838110954926</c:v>
                </c:pt>
                <c:pt idx="11">
                  <c:v>0.95496480695022179</c:v>
                </c:pt>
              </c:numCache>
            </c:numRef>
          </c:val>
          <c:smooth val="0"/>
          <c:extLst>
            <c:ext xmlns:c16="http://schemas.microsoft.com/office/drawing/2014/chart" uri="{C3380CC4-5D6E-409C-BE32-E72D297353CC}">
              <c16:uniqueId val="{00000000-4959-4D6E-83D7-BA75BAA09DBD}"/>
            </c:ext>
          </c:extLst>
        </c:ser>
        <c:ser>
          <c:idx val="0"/>
          <c:order val="1"/>
          <c:tx>
            <c:strRef>
              <c:f>'Partida 14'!$C$21</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14'!$D$19:$O$19</c:f>
              <c:strCache>
                <c:ptCount val="12"/>
                <c:pt idx="0">
                  <c:v>Ene.</c:v>
                </c:pt>
                <c:pt idx="1">
                  <c:v>Feb.</c:v>
                </c:pt>
                <c:pt idx="2">
                  <c:v>Mar.</c:v>
                </c:pt>
                <c:pt idx="3">
                  <c:v>Abr.</c:v>
                </c:pt>
                <c:pt idx="4">
                  <c:v>May.</c:v>
                </c:pt>
                <c:pt idx="5">
                  <c:v>Jun.</c:v>
                </c:pt>
                <c:pt idx="6">
                  <c:v>Jul.</c:v>
                </c:pt>
                <c:pt idx="7">
                  <c:v>Ago.</c:v>
                </c:pt>
                <c:pt idx="8">
                  <c:v>Sept.</c:v>
                </c:pt>
                <c:pt idx="9">
                  <c:v>Oct.</c:v>
                </c:pt>
                <c:pt idx="10">
                  <c:v>Nov.</c:v>
                </c:pt>
                <c:pt idx="11">
                  <c:v>Dic.</c:v>
                </c:pt>
              </c:strCache>
            </c:strRef>
          </c:cat>
          <c:val>
            <c:numRef>
              <c:f>'Partida 14'!$D$21:$O$21</c:f>
              <c:numCache>
                <c:formatCode>0.0%</c:formatCode>
                <c:ptCount val="12"/>
                <c:pt idx="0">
                  <c:v>2.4916984372518998E-2</c:v>
                </c:pt>
                <c:pt idx="1">
                  <c:v>6.9251243375625549E-2</c:v>
                </c:pt>
                <c:pt idx="2">
                  <c:v>0.20542313405753954</c:v>
                </c:pt>
                <c:pt idx="3">
                  <c:v>0.33246776194377642</c:v>
                </c:pt>
                <c:pt idx="4">
                  <c:v>0.45267149850629967</c:v>
                </c:pt>
                <c:pt idx="5">
                  <c:v>0.53274179428606649</c:v>
                </c:pt>
                <c:pt idx="6">
                  <c:v>0.59399032556209075</c:v>
                </c:pt>
                <c:pt idx="7">
                  <c:v>0.64375246845573408</c:v>
                </c:pt>
                <c:pt idx="8">
                  <c:v>0.73161770857829345</c:v>
                </c:pt>
                <c:pt idx="9">
                  <c:v>0.78900162416668773</c:v>
                </c:pt>
                <c:pt idx="10">
                  <c:v>0.84417089983698945</c:v>
                </c:pt>
                <c:pt idx="11">
                  <c:v>0.97774995354547189</c:v>
                </c:pt>
              </c:numCache>
            </c:numRef>
          </c:val>
          <c:smooth val="0"/>
          <c:extLst>
            <c:ext xmlns:c16="http://schemas.microsoft.com/office/drawing/2014/chart" uri="{C3380CC4-5D6E-409C-BE32-E72D297353CC}">
              <c16:uniqueId val="{00000001-4959-4D6E-83D7-BA75BAA09DBD}"/>
            </c:ext>
          </c:extLst>
        </c:ser>
        <c:ser>
          <c:idx val="1"/>
          <c:order val="2"/>
          <c:tx>
            <c:strRef>
              <c:f>'Partida 14'!$C$22</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Lbls>
            <c:dLbl>
              <c:idx val="0"/>
              <c:layout>
                <c:manualLayout>
                  <c:x val="-5.6322967812329532E-2"/>
                  <c:y val="-5.0589626799011543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0000"/>
                      </a:solidFill>
                      <a:latin typeface="+mn-lt"/>
                      <a:ea typeface="+mn-ea"/>
                      <a:cs typeface="+mn-cs"/>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59-4D6E-83D7-BA75BAA09DBD}"/>
                </c:ext>
              </c:extLst>
            </c:dLbl>
            <c:dLbl>
              <c:idx val="1"/>
              <c:layout>
                <c:manualLayout>
                  <c:x val="-4.5826513911620292E-2"/>
                  <c:y val="-7.92471396930515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59-4D6E-83D7-BA75BAA09DBD}"/>
                </c:ext>
              </c:extLst>
            </c:dLbl>
            <c:dLbl>
              <c:idx val="2"/>
              <c:layout>
                <c:manualLayout>
                  <c:x val="-2.182214948172399E-2"/>
                  <c:y val="-6.33977117544412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59-4D6E-83D7-BA75BAA09DBD}"/>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0000"/>
                      </a:solidFill>
                      <a:round/>
                    </a:ln>
                    <a:effectLst/>
                  </c:spPr>
                </c15:leaderLines>
              </c:ext>
            </c:extLst>
          </c:dLbls>
          <c:cat>
            <c:strRef>
              <c:f>'Partida 14'!$D$19:$O$19</c:f>
              <c:strCache>
                <c:ptCount val="12"/>
                <c:pt idx="0">
                  <c:v>Ene.</c:v>
                </c:pt>
                <c:pt idx="1">
                  <c:v>Feb.</c:v>
                </c:pt>
                <c:pt idx="2">
                  <c:v>Mar.</c:v>
                </c:pt>
                <c:pt idx="3">
                  <c:v>Abr.</c:v>
                </c:pt>
                <c:pt idx="4">
                  <c:v>May.</c:v>
                </c:pt>
                <c:pt idx="5">
                  <c:v>Jun.</c:v>
                </c:pt>
                <c:pt idx="6">
                  <c:v>Jul.</c:v>
                </c:pt>
                <c:pt idx="7">
                  <c:v>Ago.</c:v>
                </c:pt>
                <c:pt idx="8">
                  <c:v>Sept.</c:v>
                </c:pt>
                <c:pt idx="9">
                  <c:v>Oct.</c:v>
                </c:pt>
                <c:pt idx="10">
                  <c:v>Nov.</c:v>
                </c:pt>
                <c:pt idx="11">
                  <c:v>Dic.</c:v>
                </c:pt>
              </c:strCache>
            </c:strRef>
          </c:cat>
          <c:val>
            <c:numRef>
              <c:f>'Partida 14'!$D$22</c:f>
              <c:numCache>
                <c:formatCode>0.0%</c:formatCode>
                <c:ptCount val="1"/>
                <c:pt idx="0">
                  <c:v>0.10063019503927965</c:v>
                </c:pt>
              </c:numCache>
            </c:numRef>
          </c:val>
          <c:smooth val="0"/>
          <c:extLst>
            <c:ext xmlns:c16="http://schemas.microsoft.com/office/drawing/2014/chart" uri="{C3380CC4-5D6E-409C-BE32-E72D297353CC}">
              <c16:uniqueId val="{00000005-4959-4D6E-83D7-BA75BAA09DBD}"/>
            </c:ext>
          </c:extLst>
        </c:ser>
        <c:dLbls>
          <c:showLegendKey val="0"/>
          <c:showVal val="0"/>
          <c:showCatName val="0"/>
          <c:showSerName val="0"/>
          <c:showPercent val="0"/>
          <c:showBubbleSize val="0"/>
        </c:dLbls>
        <c:smooth val="0"/>
        <c:axId val="196400640"/>
        <c:axId val="1"/>
      </c:lineChart>
      <c:catAx>
        <c:axId val="1964006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064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200" b="1" i="0" u="none" strike="noStrike" kern="1200" spc="0" baseline="0">
                <a:solidFill>
                  <a:schemeClr val="tx1">
                    <a:lumMod val="65000"/>
                    <a:lumOff val="35000"/>
                  </a:schemeClr>
                </a:solidFill>
                <a:latin typeface="+mn-lt"/>
                <a:ea typeface="+mn-ea"/>
                <a:cs typeface="+mn-cs"/>
              </a:defRPr>
            </a:pPr>
            <a:r>
              <a:rPr lang="es-CL" sz="1200" b="1" i="0" baseline="0">
                <a:effectLst/>
              </a:rPr>
              <a:t>% Ejecución Mensual 2017- 2018 - 2019</a:t>
            </a:r>
            <a:endParaRPr lang="es-CL" sz="1200">
              <a:effectLst/>
            </a:endParaRPr>
          </a:p>
        </c:rich>
      </c:tx>
      <c:layout>
        <c:manualLayout>
          <c:xMode val="edge"/>
          <c:yMode val="edge"/>
          <c:x val="0.32193750000000004"/>
          <c:y val="3.9526448852853786E-2"/>
        </c:manualLayout>
      </c:layout>
      <c:overlay val="0"/>
      <c:spPr>
        <a:noFill/>
        <a:ln>
          <a:noFill/>
        </a:ln>
        <a:effectLst/>
      </c:spPr>
      <c:txPr>
        <a:bodyPr rot="0" spcFirstLastPara="1" vertOverflow="ellipsis" vert="horz" wrap="square" anchor="ctr" anchorCtr="1"/>
        <a:lstStyle/>
        <a:p>
          <a:pPr algn="ctr">
            <a:defRPr sz="12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14'!$C$26</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14'!$D$25:$O$25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14'!$D$26:$O$26</c:f>
              <c:numCache>
                <c:formatCode>0.0%</c:formatCode>
                <c:ptCount val="12"/>
                <c:pt idx="0">
                  <c:v>3.8421008205719837E-2</c:v>
                </c:pt>
                <c:pt idx="1">
                  <c:v>3.5126247914316587E-2</c:v>
                </c:pt>
                <c:pt idx="2">
                  <c:v>9.8045450541421372E-2</c:v>
                </c:pt>
                <c:pt idx="3">
                  <c:v>6.5277497884202729E-2</c:v>
                </c:pt>
                <c:pt idx="4">
                  <c:v>6.5165589992868408E-2</c:v>
                </c:pt>
                <c:pt idx="5">
                  <c:v>7.317078713208236E-2</c:v>
                </c:pt>
                <c:pt idx="6">
                  <c:v>8.497257639242993E-2</c:v>
                </c:pt>
                <c:pt idx="7">
                  <c:v>9.0813252015113741E-2</c:v>
                </c:pt>
                <c:pt idx="8">
                  <c:v>6.7366544255931665E-2</c:v>
                </c:pt>
                <c:pt idx="9">
                  <c:v>5.1807958374092723E-2</c:v>
                </c:pt>
                <c:pt idx="10">
                  <c:v>0.15082707521665259</c:v>
                </c:pt>
                <c:pt idx="11">
                  <c:v>0.14821556242207659</c:v>
                </c:pt>
              </c:numCache>
            </c:numRef>
          </c:val>
          <c:extLst>
            <c:ext xmlns:c16="http://schemas.microsoft.com/office/drawing/2014/chart" uri="{C3380CC4-5D6E-409C-BE32-E72D297353CC}">
              <c16:uniqueId val="{00000000-D83E-444C-B703-DC1F240CFF21}"/>
            </c:ext>
          </c:extLst>
        </c:ser>
        <c:ser>
          <c:idx val="0"/>
          <c:order val="1"/>
          <c:tx>
            <c:strRef>
              <c:f>'Partida 14'!$C$27</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14'!$D$25:$O$25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14'!$D$27:$O$27</c:f>
              <c:numCache>
                <c:formatCode>0.0%</c:formatCode>
                <c:ptCount val="12"/>
                <c:pt idx="0">
                  <c:v>2.4916984372518998E-2</c:v>
                </c:pt>
                <c:pt idx="1">
                  <c:v>4.4334259003106551E-2</c:v>
                </c:pt>
                <c:pt idx="2">
                  <c:v>0.13756012351874247</c:v>
                </c:pt>
                <c:pt idx="3">
                  <c:v>0.12704462788623688</c:v>
                </c:pt>
                <c:pt idx="4">
                  <c:v>0.12283277027986546</c:v>
                </c:pt>
                <c:pt idx="5">
                  <c:v>8.007029577976689E-2</c:v>
                </c:pt>
                <c:pt idx="6">
                  <c:v>5.3596922538730329E-2</c:v>
                </c:pt>
                <c:pt idx="7">
                  <c:v>5.0931368175071941E-2</c:v>
                </c:pt>
                <c:pt idx="8">
                  <c:v>8.7865240122559377E-2</c:v>
                </c:pt>
                <c:pt idx="9">
                  <c:v>5.7383915588394292E-2</c:v>
                </c:pt>
                <c:pt idx="10">
                  <c:v>5.5169275670301658E-2</c:v>
                </c:pt>
                <c:pt idx="11">
                  <c:v>0.14858293607294404</c:v>
                </c:pt>
              </c:numCache>
            </c:numRef>
          </c:val>
          <c:extLst>
            <c:ext xmlns:c16="http://schemas.microsoft.com/office/drawing/2014/chart" uri="{C3380CC4-5D6E-409C-BE32-E72D297353CC}">
              <c16:uniqueId val="{00000001-D83E-444C-B703-DC1F240CFF21}"/>
            </c:ext>
          </c:extLst>
        </c:ser>
        <c:ser>
          <c:idx val="1"/>
          <c:order val="2"/>
          <c:tx>
            <c:strRef>
              <c:f>'Partida 14'!$C$28</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14'!$D$25:$O$25</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14'!$D$28</c:f>
              <c:numCache>
                <c:formatCode>0.0%</c:formatCode>
                <c:ptCount val="1"/>
                <c:pt idx="0">
                  <c:v>0.10063019503927965</c:v>
                </c:pt>
              </c:numCache>
            </c:numRef>
          </c:val>
          <c:extLst>
            <c:ext xmlns:c16="http://schemas.microsoft.com/office/drawing/2014/chart" uri="{C3380CC4-5D6E-409C-BE32-E72D297353CC}">
              <c16:uniqueId val="{00000002-D83E-444C-B703-DC1F240CFF21}"/>
            </c:ext>
          </c:extLst>
        </c:ser>
        <c:dLbls>
          <c:dLblPos val="outEnd"/>
          <c:showLegendKey val="0"/>
          <c:showVal val="1"/>
          <c:showCatName val="0"/>
          <c:showSerName val="0"/>
          <c:showPercent val="0"/>
          <c:showBubbleSize val="0"/>
        </c:dLbls>
        <c:gapWidth val="219"/>
        <c:overlap val="-27"/>
        <c:axId val="196401624"/>
        <c:axId val="1"/>
      </c:barChart>
      <c:catAx>
        <c:axId val="196401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1624"/>
        <c:crosses val="autoZero"/>
        <c:crossBetween val="between"/>
        <c:majorUnit val="4.0000000000000008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17-06-2019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17-06-2019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17-06-2019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17-06-2019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17-06-2019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17-06-2019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17-06-2019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17-06-2019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17-06-2019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17-06-2019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17-06-2019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7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26663" y="97184"/>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3429207"/>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30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p:spPr>
                  </p:pic>
                </p:oleObj>
              </mc:Fallback>
            </mc:AlternateContent>
          </a:graphicData>
        </a:graphic>
      </p:graphicFrame>
      <p:sp>
        <p:nvSpPr>
          <p:cNvPr id="5" name="4 Rectángulo"/>
          <p:cNvSpPr/>
          <p:nvPr userDrawn="1"/>
        </p:nvSpPr>
        <p:spPr>
          <a:xfrm>
            <a:off x="5940152" y="44624"/>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7" name="3 Marcador de pie de página">
            <a:extLst>
              <a:ext uri="{FF2B5EF4-FFF2-40B4-BE49-F238E27FC236}">
                <a16:creationId xmlns:a16="http://schemas.microsoft.com/office/drawing/2014/main" id="{B2A73341-F008-4A94-B768-5C3C7DAFA9A2}"/>
              </a:ext>
            </a:extLst>
          </p:cNvPr>
          <p:cNvSpPr>
            <a:spLocks noGrp="1"/>
          </p:cNvSpPr>
          <p:nvPr>
            <p:ph type="ftr" sz="quarter" idx="3"/>
          </p:nvPr>
        </p:nvSpPr>
        <p:spPr>
          <a:xfrm>
            <a:off x="457200" y="6332314"/>
            <a:ext cx="8406135" cy="365125"/>
          </a:xfrm>
          <a:prstGeom prst="rect">
            <a:avLst/>
          </a:prstGeo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ENERO DE 2019</a:t>
            </a:r>
            <a:br>
              <a:rPr lang="es-CL" sz="2000" b="1" dirty="0">
                <a:solidFill>
                  <a:prstClr val="black"/>
                </a:solidFill>
              </a:rPr>
            </a:br>
            <a:r>
              <a:rPr lang="es-CL" sz="2000" b="1" dirty="0">
                <a:solidFill>
                  <a:prstClr val="black"/>
                </a:solidFill>
              </a:rPr>
              <a:t>PARTIDA 01: </a:t>
            </a:r>
            <a:br>
              <a:rPr lang="es-CL" sz="2000" b="1" dirty="0">
                <a:solidFill>
                  <a:prstClr val="black"/>
                </a:solidFill>
              </a:rPr>
            </a:br>
            <a:r>
              <a:rPr lang="es-CL" sz="2000" b="1" dirty="0">
                <a:latin typeface="+mn-lt"/>
              </a:rPr>
              <a:t>MINISTERIO DE BIENES NACIONALES</a:t>
            </a:r>
            <a:endParaRPr lang="es-CL" sz="2400" b="1" dirty="0">
              <a:latin typeface="+mn-lt"/>
            </a:endParaRP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marzo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92"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8" name="7 Rectángulo"/>
          <p:cNvSpPr/>
          <p:nvPr/>
        </p:nvSpPr>
        <p:spPr>
          <a:xfrm>
            <a:off x="1547664" y="992922"/>
            <a:ext cx="4968552"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txBox="1">
            <a:spLocks/>
          </p:cNvSpPr>
          <p:nvPr/>
        </p:nvSpPr>
        <p:spPr>
          <a:xfrm>
            <a:off x="3862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E0C1AD33-FD84-4261-A37D-F8D77FB671FD}"/>
              </a:ext>
            </a:extLst>
          </p:cNvPr>
          <p:cNvSpPr txBox="1">
            <a:spLocks/>
          </p:cNvSpPr>
          <p:nvPr/>
        </p:nvSpPr>
        <p:spPr>
          <a:xfrm>
            <a:off x="420098" y="6095980"/>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03: REGULARIZACIÓN DE LA PROPIEDAD RAÍZ</a:t>
            </a:r>
          </a:p>
        </p:txBody>
      </p:sp>
      <p:graphicFrame>
        <p:nvGraphicFramePr>
          <p:cNvPr id="2" name="Tabla 1">
            <a:extLst>
              <a:ext uri="{FF2B5EF4-FFF2-40B4-BE49-F238E27FC236}">
                <a16:creationId xmlns:a16="http://schemas.microsoft.com/office/drawing/2014/main" id="{60D43960-32EE-49C0-9305-C0F82459711B}"/>
              </a:ext>
            </a:extLst>
          </p:cNvPr>
          <p:cNvGraphicFramePr>
            <a:graphicFrameLocks noGrp="1"/>
          </p:cNvGraphicFramePr>
          <p:nvPr>
            <p:extLst>
              <p:ext uri="{D42A27DB-BD31-4B8C-83A1-F6EECF244321}">
                <p14:modId xmlns:p14="http://schemas.microsoft.com/office/powerpoint/2010/main" val="113405831"/>
              </p:ext>
            </p:extLst>
          </p:nvPr>
        </p:nvGraphicFramePr>
        <p:xfrm>
          <a:off x="414338" y="1772816"/>
          <a:ext cx="7886701" cy="2036808"/>
        </p:xfrm>
        <a:graphic>
          <a:graphicData uri="http://schemas.openxmlformats.org/drawingml/2006/table">
            <a:tbl>
              <a:tblPr/>
              <a:tblGrid>
                <a:gridCol w="264300">
                  <a:extLst>
                    <a:ext uri="{9D8B030D-6E8A-4147-A177-3AD203B41FA5}">
                      <a16:colId xmlns:a16="http://schemas.microsoft.com/office/drawing/2014/main" val="3246772918"/>
                    </a:ext>
                  </a:extLst>
                </a:gridCol>
                <a:gridCol w="264300">
                  <a:extLst>
                    <a:ext uri="{9D8B030D-6E8A-4147-A177-3AD203B41FA5}">
                      <a16:colId xmlns:a16="http://schemas.microsoft.com/office/drawing/2014/main" val="1638276378"/>
                    </a:ext>
                  </a:extLst>
                </a:gridCol>
                <a:gridCol w="264300">
                  <a:extLst>
                    <a:ext uri="{9D8B030D-6E8A-4147-A177-3AD203B41FA5}">
                      <a16:colId xmlns:a16="http://schemas.microsoft.com/office/drawing/2014/main" val="3216605916"/>
                    </a:ext>
                  </a:extLst>
                </a:gridCol>
                <a:gridCol w="2981299">
                  <a:extLst>
                    <a:ext uri="{9D8B030D-6E8A-4147-A177-3AD203B41FA5}">
                      <a16:colId xmlns:a16="http://schemas.microsoft.com/office/drawing/2014/main" val="311871860"/>
                    </a:ext>
                  </a:extLst>
                </a:gridCol>
                <a:gridCol w="708323">
                  <a:extLst>
                    <a:ext uri="{9D8B030D-6E8A-4147-A177-3AD203B41FA5}">
                      <a16:colId xmlns:a16="http://schemas.microsoft.com/office/drawing/2014/main" val="1736126870"/>
                    </a:ext>
                  </a:extLst>
                </a:gridCol>
                <a:gridCol w="708323">
                  <a:extLst>
                    <a:ext uri="{9D8B030D-6E8A-4147-A177-3AD203B41FA5}">
                      <a16:colId xmlns:a16="http://schemas.microsoft.com/office/drawing/2014/main" val="1764199489"/>
                    </a:ext>
                  </a:extLst>
                </a:gridCol>
                <a:gridCol w="708323">
                  <a:extLst>
                    <a:ext uri="{9D8B030D-6E8A-4147-A177-3AD203B41FA5}">
                      <a16:colId xmlns:a16="http://schemas.microsoft.com/office/drawing/2014/main" val="3071359859"/>
                    </a:ext>
                  </a:extLst>
                </a:gridCol>
                <a:gridCol w="708323">
                  <a:extLst>
                    <a:ext uri="{9D8B030D-6E8A-4147-A177-3AD203B41FA5}">
                      <a16:colId xmlns:a16="http://schemas.microsoft.com/office/drawing/2014/main" val="3565955462"/>
                    </a:ext>
                  </a:extLst>
                </a:gridCol>
                <a:gridCol w="644891">
                  <a:extLst>
                    <a:ext uri="{9D8B030D-6E8A-4147-A177-3AD203B41FA5}">
                      <a16:colId xmlns:a16="http://schemas.microsoft.com/office/drawing/2014/main" val="521225420"/>
                    </a:ext>
                  </a:extLst>
                </a:gridCol>
                <a:gridCol w="634319">
                  <a:extLst>
                    <a:ext uri="{9D8B030D-6E8A-4147-A177-3AD203B41FA5}">
                      <a16:colId xmlns:a16="http://schemas.microsoft.com/office/drawing/2014/main" val="1418128141"/>
                    </a:ext>
                  </a:extLst>
                </a:gridCol>
              </a:tblGrid>
              <a:tr h="126864">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66246312"/>
                  </a:ext>
                </a:extLst>
              </a:tr>
              <a:tr h="388520">
                <a:tc>
                  <a:txBody>
                    <a:bodyPr/>
                    <a:lstStyle/>
                    <a:p>
                      <a:pPr algn="l" fontAlgn="ctr"/>
                      <a:r>
                        <a:rPr lang="es-CL" sz="9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22719823"/>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4.010.564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4.010.564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181.647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2471211"/>
                  </a:ext>
                </a:extLst>
              </a:tr>
              <a:tr h="126864">
                <a:tc>
                  <a:txBody>
                    <a:bodyPr/>
                    <a:lstStyle/>
                    <a:p>
                      <a:pPr algn="ctr" fontAlgn="ctr"/>
                      <a:r>
                        <a:rPr lang="es-CL" sz="9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1.566.477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1.566.477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110.735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2823313"/>
                  </a:ext>
                </a:extLst>
              </a:tr>
              <a:tr h="126864">
                <a:tc>
                  <a:txBody>
                    <a:bodyPr/>
                    <a:lstStyle/>
                    <a:p>
                      <a:pPr algn="ctr" fontAlgn="ctr"/>
                      <a:r>
                        <a:rPr lang="es-CL" sz="9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988.657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988.657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16.657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9598907"/>
                  </a:ext>
                </a:extLst>
              </a:tr>
              <a:tr h="126864">
                <a:tc>
                  <a:txBody>
                    <a:bodyPr/>
                    <a:lstStyle/>
                    <a:p>
                      <a:pPr algn="ctr" fontAlgn="ctr"/>
                      <a:r>
                        <a:rPr lang="es-CL" sz="9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1.296.921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1.296.921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5607836"/>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1.296.921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1.296.921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1291952"/>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Regularización Rezago de la Pequeña Propiedad Raíz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1.296.921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1.296.921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8222701"/>
                  </a:ext>
                </a:extLst>
              </a:tr>
              <a:tr h="126864">
                <a:tc>
                  <a:txBody>
                    <a:bodyPr/>
                    <a:lstStyle/>
                    <a:p>
                      <a:pPr algn="ctr" fontAlgn="ctr"/>
                      <a:r>
                        <a:rPr lang="es-CL" sz="9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158.509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158.509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4991876"/>
                  </a:ext>
                </a:extLst>
              </a:tr>
              <a:tr h="126864">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Devoluciones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158.509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158.509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0235972"/>
                  </a:ext>
                </a:extLst>
              </a:tr>
              <a:tr h="126864">
                <a:tc>
                  <a:txBody>
                    <a:bodyPr/>
                    <a:lstStyle/>
                    <a:p>
                      <a:pPr algn="ctr" fontAlgn="ctr"/>
                      <a:r>
                        <a:rPr lang="es-CL" sz="9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28.702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8060189"/>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28.702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072969060"/>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dirty="0">
                <a:ea typeface="Verdana" pitchFamily="34" charset="0"/>
                <a:cs typeface="Verdana" pitchFamily="34" charset="0"/>
              </a:rPr>
              <a:t>… </a:t>
            </a:r>
            <a:r>
              <a:rPr lang="es-CL" sz="1200" b="1" i="1" dirty="0">
                <a:ea typeface="Verdana" pitchFamily="34" charset="0"/>
                <a:cs typeface="Verdana" pitchFamily="34" charset="0"/>
              </a:rPr>
              <a:t>1 de 2</a:t>
            </a:r>
            <a:endParaRPr lang="es-CL" sz="1200" b="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52F5F0AC-E7B4-40BA-B246-EADF69FD4A0B}"/>
              </a:ext>
            </a:extLst>
          </p:cNvPr>
          <p:cNvSpPr>
            <a:spLocks noGrp="1"/>
          </p:cNvSpPr>
          <p:nvPr>
            <p:ph type="ftr" sz="quarter" idx="11"/>
          </p:nvPr>
        </p:nvSpPr>
        <p:spPr>
          <a:xfrm>
            <a:off x="386224" y="6095980"/>
            <a:ext cx="8406135"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3" name="Tabla 2">
            <a:extLst>
              <a:ext uri="{FF2B5EF4-FFF2-40B4-BE49-F238E27FC236}">
                <a16:creationId xmlns:a16="http://schemas.microsoft.com/office/drawing/2014/main" id="{B7889A8A-BB13-494A-BFBB-53D878EC5B9E}"/>
              </a:ext>
            </a:extLst>
          </p:cNvPr>
          <p:cNvGraphicFramePr>
            <a:graphicFrameLocks noGrp="1"/>
          </p:cNvGraphicFramePr>
          <p:nvPr>
            <p:extLst>
              <p:ext uri="{D42A27DB-BD31-4B8C-83A1-F6EECF244321}">
                <p14:modId xmlns:p14="http://schemas.microsoft.com/office/powerpoint/2010/main" val="1089059903"/>
              </p:ext>
            </p:extLst>
          </p:nvPr>
        </p:nvGraphicFramePr>
        <p:xfrm>
          <a:off x="425428" y="1908990"/>
          <a:ext cx="7886698" cy="2897195"/>
        </p:xfrm>
        <a:graphic>
          <a:graphicData uri="http://schemas.openxmlformats.org/drawingml/2006/table">
            <a:tbl>
              <a:tblPr/>
              <a:tblGrid>
                <a:gridCol w="255315">
                  <a:extLst>
                    <a:ext uri="{9D8B030D-6E8A-4147-A177-3AD203B41FA5}">
                      <a16:colId xmlns:a16="http://schemas.microsoft.com/office/drawing/2014/main" val="3680973347"/>
                    </a:ext>
                  </a:extLst>
                </a:gridCol>
                <a:gridCol w="255315">
                  <a:extLst>
                    <a:ext uri="{9D8B030D-6E8A-4147-A177-3AD203B41FA5}">
                      <a16:colId xmlns:a16="http://schemas.microsoft.com/office/drawing/2014/main" val="1306324864"/>
                    </a:ext>
                  </a:extLst>
                </a:gridCol>
                <a:gridCol w="255315">
                  <a:extLst>
                    <a:ext uri="{9D8B030D-6E8A-4147-A177-3AD203B41FA5}">
                      <a16:colId xmlns:a16="http://schemas.microsoft.com/office/drawing/2014/main" val="676239521"/>
                    </a:ext>
                  </a:extLst>
                </a:gridCol>
                <a:gridCol w="3148042">
                  <a:extLst>
                    <a:ext uri="{9D8B030D-6E8A-4147-A177-3AD203B41FA5}">
                      <a16:colId xmlns:a16="http://schemas.microsoft.com/office/drawing/2014/main" val="1099768562"/>
                    </a:ext>
                  </a:extLst>
                </a:gridCol>
                <a:gridCol w="684246">
                  <a:extLst>
                    <a:ext uri="{9D8B030D-6E8A-4147-A177-3AD203B41FA5}">
                      <a16:colId xmlns:a16="http://schemas.microsoft.com/office/drawing/2014/main" val="1057757420"/>
                    </a:ext>
                  </a:extLst>
                </a:gridCol>
                <a:gridCol w="684246">
                  <a:extLst>
                    <a:ext uri="{9D8B030D-6E8A-4147-A177-3AD203B41FA5}">
                      <a16:colId xmlns:a16="http://schemas.microsoft.com/office/drawing/2014/main" val="2728655761"/>
                    </a:ext>
                  </a:extLst>
                </a:gridCol>
                <a:gridCol w="684246">
                  <a:extLst>
                    <a:ext uri="{9D8B030D-6E8A-4147-A177-3AD203B41FA5}">
                      <a16:colId xmlns:a16="http://schemas.microsoft.com/office/drawing/2014/main" val="4013806740"/>
                    </a:ext>
                  </a:extLst>
                </a:gridCol>
                <a:gridCol w="684246">
                  <a:extLst>
                    <a:ext uri="{9D8B030D-6E8A-4147-A177-3AD203B41FA5}">
                      <a16:colId xmlns:a16="http://schemas.microsoft.com/office/drawing/2014/main" val="2278004572"/>
                    </a:ext>
                  </a:extLst>
                </a:gridCol>
                <a:gridCol w="622970">
                  <a:extLst>
                    <a:ext uri="{9D8B030D-6E8A-4147-A177-3AD203B41FA5}">
                      <a16:colId xmlns:a16="http://schemas.microsoft.com/office/drawing/2014/main" val="2223740744"/>
                    </a:ext>
                  </a:extLst>
                </a:gridCol>
                <a:gridCol w="612757">
                  <a:extLst>
                    <a:ext uri="{9D8B030D-6E8A-4147-A177-3AD203B41FA5}">
                      <a16:colId xmlns:a16="http://schemas.microsoft.com/office/drawing/2014/main" val="2244816298"/>
                    </a:ext>
                  </a:extLst>
                </a:gridCol>
              </a:tblGrid>
              <a:tr h="122591">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7662" marR="7662" marT="76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7662" marR="7662" marT="76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61450414"/>
                  </a:ext>
                </a:extLst>
              </a:tr>
              <a:tr h="375435">
                <a:tc>
                  <a:txBody>
                    <a:bodyPr/>
                    <a:lstStyle/>
                    <a:p>
                      <a:pPr algn="l" fontAlgn="ctr"/>
                      <a:r>
                        <a:rPr lang="es-CL" sz="900" b="1" i="0" u="none" strike="noStrike">
                          <a:solidFill>
                            <a:srgbClr val="FFFFFF"/>
                          </a:solidFill>
                          <a:effectLst/>
                          <a:latin typeface="Calibri" panose="020F0502020204030204" pitchFamily="34" charset="0"/>
                        </a:rPr>
                        <a:t>Subt.</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Item</a:t>
                      </a:r>
                    </a:p>
                  </a:txBody>
                  <a:tcPr marL="7662" marR="7662" marT="766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Asig.</a:t>
                      </a:r>
                    </a:p>
                  </a:txBody>
                  <a:tcPr marL="7662" marR="7662" marT="766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Clasificación Económica</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7662" marR="7662" marT="766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7662" marR="7662" marT="766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28616576"/>
                  </a:ext>
                </a:extLst>
              </a:tr>
              <a:tr h="160901">
                <a:tc>
                  <a:txBody>
                    <a:bodyPr/>
                    <a:lstStyle/>
                    <a:p>
                      <a:pPr algn="l"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23.980.205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23.980.205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3.101.806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12,9%</a:t>
                      </a:r>
                    </a:p>
                  </a:txBody>
                  <a:tcPr marL="7662" marR="7662" marT="76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12,9%</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2237868"/>
                  </a:ext>
                </a:extLst>
              </a:tr>
              <a:tr h="122591">
                <a:tc>
                  <a:txBody>
                    <a:bodyPr/>
                    <a:lstStyle/>
                    <a:p>
                      <a:pPr algn="ctr" fontAlgn="ctr"/>
                      <a:r>
                        <a:rPr lang="es-CL" sz="900" b="1" i="0" u="none" strike="noStrike">
                          <a:solidFill>
                            <a:srgbClr val="000000"/>
                          </a:solidFill>
                          <a:effectLst/>
                          <a:latin typeface="Calibri" panose="020F0502020204030204" pitchFamily="34" charset="0"/>
                        </a:rPr>
                        <a:t>21</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4.056.697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4.056.697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262.743</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6,5%</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6,5%</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0913166"/>
                  </a:ext>
                </a:extLst>
              </a:tr>
              <a:tr h="122591">
                <a:tc>
                  <a:txBody>
                    <a:bodyPr/>
                    <a:lstStyle/>
                    <a:p>
                      <a:pPr algn="ctr" fontAlgn="ctr"/>
                      <a:r>
                        <a:rPr lang="es-CL" sz="900" b="1" i="0" u="none" strike="noStrike">
                          <a:solidFill>
                            <a:srgbClr val="000000"/>
                          </a:solidFill>
                          <a:effectLst/>
                          <a:latin typeface="Calibri" panose="020F0502020204030204" pitchFamily="34" charset="0"/>
                        </a:rPr>
                        <a:t>22</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580.718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580.718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5.046</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62268383"/>
                  </a:ext>
                </a:extLst>
              </a:tr>
              <a:tr h="122591">
                <a:tc>
                  <a:txBody>
                    <a:bodyPr/>
                    <a:lstStyle/>
                    <a:p>
                      <a:pPr algn="ctr" fontAlgn="ctr"/>
                      <a:r>
                        <a:rPr lang="es-CL" sz="900" b="1" i="0" u="none" strike="noStrike">
                          <a:solidFill>
                            <a:srgbClr val="000000"/>
                          </a:solidFill>
                          <a:effectLst/>
                          <a:latin typeface="Calibri" panose="020F0502020204030204" pitchFamily="34" charset="0"/>
                        </a:rPr>
                        <a:t>23</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6032623"/>
                  </a:ext>
                </a:extLst>
              </a:tr>
              <a:tr h="122591">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03</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Sociales del Empleador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5816209"/>
                  </a:ext>
                </a:extLst>
              </a:tr>
              <a:tr h="122591">
                <a:tc>
                  <a:txBody>
                    <a:bodyPr/>
                    <a:lstStyle/>
                    <a:p>
                      <a:pPr algn="ctr" fontAlgn="ctr"/>
                      <a:r>
                        <a:rPr lang="es-CL" sz="900" b="1" i="0" u="none" strike="noStrike">
                          <a:solidFill>
                            <a:srgbClr val="000000"/>
                          </a:solidFill>
                          <a:effectLst/>
                          <a:latin typeface="Calibri" panose="020F0502020204030204" pitchFamily="34" charset="0"/>
                        </a:rPr>
                        <a:t>24</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424.920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424.920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4.592</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3842741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Al Sector Privado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424.920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424.920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4.592</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1532266"/>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Puesta en Valor del Territorio Fiscal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88.580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88.580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2.898</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183703"/>
                  </a:ext>
                </a:extLst>
              </a:tr>
              <a:tr h="122591">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Recuperación y Fortalecimiento de Rutas Patrimoniales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87.698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87.698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2617420"/>
                  </a:ext>
                </a:extLst>
              </a:tr>
              <a:tr h="122591">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Plan de Gestión Territorial Regional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248.642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248.642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1.694</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088941"/>
                  </a:ext>
                </a:extLst>
              </a:tr>
              <a:tr h="122591">
                <a:tc>
                  <a:txBody>
                    <a:bodyPr/>
                    <a:lstStyle/>
                    <a:p>
                      <a:pPr algn="ctr" fontAlgn="ctr"/>
                      <a:r>
                        <a:rPr lang="es-CL" sz="900" b="1" i="0" u="none" strike="noStrike">
                          <a:solidFill>
                            <a:srgbClr val="000000"/>
                          </a:solidFill>
                          <a:effectLst/>
                          <a:latin typeface="Calibri" panose="020F0502020204030204" pitchFamily="34" charset="0"/>
                        </a:rPr>
                        <a:t>25</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INTEGROS AL FISCO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5.250.084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5.250.084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764.461</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14,6%</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14,6%</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4998045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Integros al Fisco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5.250.084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5.250.084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764.461</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4916077"/>
                  </a:ext>
                </a:extLst>
              </a:tr>
              <a:tr h="122591">
                <a:tc>
                  <a:txBody>
                    <a:bodyPr/>
                    <a:lstStyle/>
                    <a:p>
                      <a:pPr algn="ctr" fontAlgn="ctr"/>
                      <a:r>
                        <a:rPr lang="es-CL" sz="900" b="1" i="0" u="none" strike="noStrike">
                          <a:solidFill>
                            <a:srgbClr val="000000"/>
                          </a:solidFill>
                          <a:effectLst/>
                          <a:latin typeface="Calibri" panose="020F0502020204030204" pitchFamily="34" charset="0"/>
                        </a:rPr>
                        <a:t>29</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16.223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16.223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606449"/>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16.223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16.223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4037725"/>
                  </a:ext>
                </a:extLst>
              </a:tr>
              <a:tr h="122591">
                <a:tc>
                  <a:txBody>
                    <a:bodyPr/>
                    <a:lstStyle/>
                    <a:p>
                      <a:pPr algn="ctr" fontAlgn="ctr"/>
                      <a:r>
                        <a:rPr lang="es-CL" sz="900" b="1" i="0" u="none" strike="noStrike">
                          <a:solidFill>
                            <a:srgbClr val="000000"/>
                          </a:solidFill>
                          <a:effectLst/>
                          <a:latin typeface="Calibri" panose="020F0502020204030204" pitchFamily="34" charset="0"/>
                        </a:rPr>
                        <a:t>32</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PRÉSTAMOS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67.874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67.874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6538028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Por Ventas a Plazo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67.874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67.874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28937943"/>
                  </a:ext>
                </a:extLst>
              </a:tr>
            </a:tbl>
          </a:graphicData>
        </a:graphic>
      </p:graphicFrame>
    </p:spTree>
    <p:extLst>
      <p:ext uri="{BB962C8B-B14F-4D97-AF65-F5344CB8AC3E}">
        <p14:creationId xmlns:p14="http://schemas.microsoft.com/office/powerpoint/2010/main" val="336112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p>
        </p:txBody>
      </p:sp>
      <p:sp>
        <p:nvSpPr>
          <p:cNvPr id="7" name="3 Marcador de pie de página">
            <a:extLst>
              <a:ext uri="{FF2B5EF4-FFF2-40B4-BE49-F238E27FC236}">
                <a16:creationId xmlns:a16="http://schemas.microsoft.com/office/drawing/2014/main" id="{A13A1057-B71C-4454-9763-C0C4A3AC840E}"/>
              </a:ext>
            </a:extLst>
          </p:cNvPr>
          <p:cNvSpPr txBox="1">
            <a:spLocks/>
          </p:cNvSpPr>
          <p:nvPr/>
        </p:nvSpPr>
        <p:spPr>
          <a:xfrm>
            <a:off x="368932" y="6006049"/>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3" name="Tabla 2">
            <a:extLst>
              <a:ext uri="{FF2B5EF4-FFF2-40B4-BE49-F238E27FC236}">
                <a16:creationId xmlns:a16="http://schemas.microsoft.com/office/drawing/2014/main" id="{6D1FBB02-A88C-433E-B6A4-CB79F8F0AEFA}"/>
              </a:ext>
            </a:extLst>
          </p:cNvPr>
          <p:cNvGraphicFramePr>
            <a:graphicFrameLocks noGrp="1"/>
          </p:cNvGraphicFramePr>
          <p:nvPr>
            <p:extLst>
              <p:ext uri="{D42A27DB-BD31-4B8C-83A1-F6EECF244321}">
                <p14:modId xmlns:p14="http://schemas.microsoft.com/office/powerpoint/2010/main" val="1390259702"/>
              </p:ext>
            </p:extLst>
          </p:nvPr>
        </p:nvGraphicFramePr>
        <p:xfrm>
          <a:off x="414338" y="1880671"/>
          <a:ext cx="7886698" cy="3734724"/>
        </p:xfrm>
        <a:graphic>
          <a:graphicData uri="http://schemas.openxmlformats.org/drawingml/2006/table">
            <a:tbl>
              <a:tblPr/>
              <a:tblGrid>
                <a:gridCol w="255315">
                  <a:extLst>
                    <a:ext uri="{9D8B030D-6E8A-4147-A177-3AD203B41FA5}">
                      <a16:colId xmlns:a16="http://schemas.microsoft.com/office/drawing/2014/main" val="815294875"/>
                    </a:ext>
                  </a:extLst>
                </a:gridCol>
                <a:gridCol w="255315">
                  <a:extLst>
                    <a:ext uri="{9D8B030D-6E8A-4147-A177-3AD203B41FA5}">
                      <a16:colId xmlns:a16="http://schemas.microsoft.com/office/drawing/2014/main" val="1097630804"/>
                    </a:ext>
                  </a:extLst>
                </a:gridCol>
                <a:gridCol w="255315">
                  <a:extLst>
                    <a:ext uri="{9D8B030D-6E8A-4147-A177-3AD203B41FA5}">
                      <a16:colId xmlns:a16="http://schemas.microsoft.com/office/drawing/2014/main" val="267722136"/>
                    </a:ext>
                  </a:extLst>
                </a:gridCol>
                <a:gridCol w="3148042">
                  <a:extLst>
                    <a:ext uri="{9D8B030D-6E8A-4147-A177-3AD203B41FA5}">
                      <a16:colId xmlns:a16="http://schemas.microsoft.com/office/drawing/2014/main" val="3589369892"/>
                    </a:ext>
                  </a:extLst>
                </a:gridCol>
                <a:gridCol w="684246">
                  <a:extLst>
                    <a:ext uri="{9D8B030D-6E8A-4147-A177-3AD203B41FA5}">
                      <a16:colId xmlns:a16="http://schemas.microsoft.com/office/drawing/2014/main" val="916530657"/>
                    </a:ext>
                  </a:extLst>
                </a:gridCol>
                <a:gridCol w="684246">
                  <a:extLst>
                    <a:ext uri="{9D8B030D-6E8A-4147-A177-3AD203B41FA5}">
                      <a16:colId xmlns:a16="http://schemas.microsoft.com/office/drawing/2014/main" val="2069521565"/>
                    </a:ext>
                  </a:extLst>
                </a:gridCol>
                <a:gridCol w="684246">
                  <a:extLst>
                    <a:ext uri="{9D8B030D-6E8A-4147-A177-3AD203B41FA5}">
                      <a16:colId xmlns:a16="http://schemas.microsoft.com/office/drawing/2014/main" val="444661979"/>
                    </a:ext>
                  </a:extLst>
                </a:gridCol>
                <a:gridCol w="684246">
                  <a:extLst>
                    <a:ext uri="{9D8B030D-6E8A-4147-A177-3AD203B41FA5}">
                      <a16:colId xmlns:a16="http://schemas.microsoft.com/office/drawing/2014/main" val="3056482352"/>
                    </a:ext>
                  </a:extLst>
                </a:gridCol>
                <a:gridCol w="622970">
                  <a:extLst>
                    <a:ext uri="{9D8B030D-6E8A-4147-A177-3AD203B41FA5}">
                      <a16:colId xmlns:a16="http://schemas.microsoft.com/office/drawing/2014/main" val="1428926972"/>
                    </a:ext>
                  </a:extLst>
                </a:gridCol>
                <a:gridCol w="612757">
                  <a:extLst>
                    <a:ext uri="{9D8B030D-6E8A-4147-A177-3AD203B41FA5}">
                      <a16:colId xmlns:a16="http://schemas.microsoft.com/office/drawing/2014/main" val="1858997635"/>
                    </a:ext>
                  </a:extLst>
                </a:gridCol>
              </a:tblGrid>
              <a:tr h="122591">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662" marR="7662" marT="766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7662" marR="7662" marT="76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7662" marR="7662" marT="76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44395725"/>
                  </a:ext>
                </a:extLst>
              </a:tr>
              <a:tr h="375435">
                <a:tc>
                  <a:txBody>
                    <a:bodyPr/>
                    <a:lstStyle/>
                    <a:p>
                      <a:pPr algn="l" fontAlgn="ctr"/>
                      <a:r>
                        <a:rPr lang="es-CL" sz="900" b="1" i="0" u="none" strike="noStrike">
                          <a:solidFill>
                            <a:srgbClr val="FFFFFF"/>
                          </a:solidFill>
                          <a:effectLst/>
                          <a:latin typeface="Calibri" panose="020F0502020204030204" pitchFamily="34" charset="0"/>
                        </a:rPr>
                        <a:t>Subt.</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Item</a:t>
                      </a:r>
                    </a:p>
                  </a:txBody>
                  <a:tcPr marL="7662" marR="7662" marT="766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Asig.</a:t>
                      </a:r>
                    </a:p>
                  </a:txBody>
                  <a:tcPr marL="7662" marR="7662" marT="766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Clasificación Económica</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7662" marR="7662" marT="766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7662" marR="7662" marT="766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7662" marR="7662" marT="766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7662" marR="7662" marT="7662"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496626308"/>
                  </a:ext>
                </a:extLst>
              </a:tr>
              <a:tr h="122591">
                <a:tc>
                  <a:txBody>
                    <a:bodyPr/>
                    <a:lstStyle/>
                    <a:p>
                      <a:pPr algn="ctr" fontAlgn="ctr"/>
                      <a:r>
                        <a:rPr lang="es-CL" sz="900" b="0" i="0" u="none" strike="noStrike">
                          <a:solidFill>
                            <a:srgbClr val="000000"/>
                          </a:solidFill>
                          <a:effectLst/>
                          <a:latin typeface="Calibri" panose="020F0502020204030204" pitchFamily="34" charset="0"/>
                        </a:rPr>
                        <a:t>33</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13.583.689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13.583.689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1.987.767</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697036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02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Al Gobierno Central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13.583.689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13.583.689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1.987.767</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1642423"/>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001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Tarapacá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2.122.994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2.122.994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13.262</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0,6%</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0,6%</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487999"/>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002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Antofagasta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6.247.848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6.247.848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1.968.818</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31,5%</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31,5%</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9546895"/>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003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Atacama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567.671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567.671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7949262"/>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Coquimbo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242.271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242.271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574</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0,2%</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0,2%</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28704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Valparaíso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1.260.897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1.260.897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1400177"/>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006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del Libertador General Bernardo O’Higgins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90.755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90.755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22981884"/>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del Maule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306.858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306.858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8737114"/>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del Biobío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170.635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170.635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4.944</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2,9%</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2,9%</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0430018"/>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La Araucanía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169.405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169.405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4373418"/>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Los Lagos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777.630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777.630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8633314"/>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011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Aysén del Gral. Carlos Ibáñez del Campo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2.570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2.570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5110213"/>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012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Magallanes y de la Antártica Chilena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297.817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297.817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169</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0,1%</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0,1%</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925790"/>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013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Metropolitana de Santiago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474.544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474.544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7453234"/>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014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Los Ríos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160.939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160.939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60332579"/>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015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Arica y Parinacota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571.787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571.787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215800"/>
                  </a:ext>
                </a:extLst>
              </a:tr>
              <a:tr h="122591">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016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Gobierno Regional Región de Ñuble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119.068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119.068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4569468"/>
                  </a:ext>
                </a:extLst>
              </a:tr>
              <a:tr h="122591">
                <a:tc>
                  <a:txBody>
                    <a:bodyPr/>
                    <a:lstStyle/>
                    <a:p>
                      <a:pPr algn="ctr" fontAlgn="ctr"/>
                      <a:r>
                        <a:rPr lang="es-CL" sz="900" b="1" i="0" u="none" strike="noStrike">
                          <a:solidFill>
                            <a:srgbClr val="000000"/>
                          </a:solidFill>
                          <a:effectLst/>
                          <a:latin typeface="Calibri" panose="020F0502020204030204" pitchFamily="34" charset="0"/>
                        </a:rPr>
                        <a:t>34</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77.197</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3195362"/>
                  </a:ext>
                </a:extLst>
              </a:tr>
              <a:tr h="122591">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77.197</a:t>
                      </a:r>
                    </a:p>
                  </a:txBody>
                  <a:tcPr marL="7662" marR="7662" marT="766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7662" marR="7662" marT="766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0%</a:t>
                      </a:r>
                    </a:p>
                  </a:txBody>
                  <a:tcPr marL="7662" marR="7662" marT="766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51651376"/>
                  </a:ext>
                </a:extLst>
              </a:tr>
            </a:tbl>
          </a:graphicData>
        </a:graphic>
      </p:graphicFrame>
    </p:spTree>
    <p:extLst>
      <p:ext uri="{BB962C8B-B14F-4D97-AF65-F5344CB8AC3E}">
        <p14:creationId xmlns:p14="http://schemas.microsoft.com/office/powerpoint/2010/main" val="2308032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8" name="1 Título"/>
          <p:cNvSpPr txBox="1">
            <a:spLocks/>
          </p:cNvSpPr>
          <p:nvPr/>
        </p:nvSpPr>
        <p:spPr>
          <a:xfrm>
            <a:off x="420566" y="141303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BA30280A-B577-48B0-B690-473711D336F0}"/>
              </a:ext>
            </a:extLst>
          </p:cNvPr>
          <p:cNvSpPr txBox="1">
            <a:spLocks/>
          </p:cNvSpPr>
          <p:nvPr/>
        </p:nvSpPr>
        <p:spPr>
          <a:xfrm>
            <a:off x="368932" y="5991225"/>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05: CATASTRO</a:t>
            </a:r>
          </a:p>
        </p:txBody>
      </p:sp>
      <p:graphicFrame>
        <p:nvGraphicFramePr>
          <p:cNvPr id="2" name="Tabla 1">
            <a:extLst>
              <a:ext uri="{FF2B5EF4-FFF2-40B4-BE49-F238E27FC236}">
                <a16:creationId xmlns:a16="http://schemas.microsoft.com/office/drawing/2014/main" id="{087BBCBF-69F1-4819-9A6D-2B28EC62E713}"/>
              </a:ext>
            </a:extLst>
          </p:cNvPr>
          <p:cNvGraphicFramePr>
            <a:graphicFrameLocks noGrp="1"/>
          </p:cNvGraphicFramePr>
          <p:nvPr>
            <p:extLst>
              <p:ext uri="{D42A27DB-BD31-4B8C-83A1-F6EECF244321}">
                <p14:modId xmlns:p14="http://schemas.microsoft.com/office/powerpoint/2010/main" val="114312270"/>
              </p:ext>
            </p:extLst>
          </p:nvPr>
        </p:nvGraphicFramePr>
        <p:xfrm>
          <a:off x="414338" y="1880510"/>
          <a:ext cx="7886701" cy="1311363"/>
        </p:xfrm>
        <a:graphic>
          <a:graphicData uri="http://schemas.openxmlformats.org/drawingml/2006/table">
            <a:tbl>
              <a:tblPr/>
              <a:tblGrid>
                <a:gridCol w="264300">
                  <a:extLst>
                    <a:ext uri="{9D8B030D-6E8A-4147-A177-3AD203B41FA5}">
                      <a16:colId xmlns:a16="http://schemas.microsoft.com/office/drawing/2014/main" val="3366531981"/>
                    </a:ext>
                  </a:extLst>
                </a:gridCol>
                <a:gridCol w="264300">
                  <a:extLst>
                    <a:ext uri="{9D8B030D-6E8A-4147-A177-3AD203B41FA5}">
                      <a16:colId xmlns:a16="http://schemas.microsoft.com/office/drawing/2014/main" val="4150618101"/>
                    </a:ext>
                  </a:extLst>
                </a:gridCol>
                <a:gridCol w="264300">
                  <a:extLst>
                    <a:ext uri="{9D8B030D-6E8A-4147-A177-3AD203B41FA5}">
                      <a16:colId xmlns:a16="http://schemas.microsoft.com/office/drawing/2014/main" val="1273019343"/>
                    </a:ext>
                  </a:extLst>
                </a:gridCol>
                <a:gridCol w="2981299">
                  <a:extLst>
                    <a:ext uri="{9D8B030D-6E8A-4147-A177-3AD203B41FA5}">
                      <a16:colId xmlns:a16="http://schemas.microsoft.com/office/drawing/2014/main" val="497700854"/>
                    </a:ext>
                  </a:extLst>
                </a:gridCol>
                <a:gridCol w="708323">
                  <a:extLst>
                    <a:ext uri="{9D8B030D-6E8A-4147-A177-3AD203B41FA5}">
                      <a16:colId xmlns:a16="http://schemas.microsoft.com/office/drawing/2014/main" val="3192434737"/>
                    </a:ext>
                  </a:extLst>
                </a:gridCol>
                <a:gridCol w="708323">
                  <a:extLst>
                    <a:ext uri="{9D8B030D-6E8A-4147-A177-3AD203B41FA5}">
                      <a16:colId xmlns:a16="http://schemas.microsoft.com/office/drawing/2014/main" val="874339480"/>
                    </a:ext>
                  </a:extLst>
                </a:gridCol>
                <a:gridCol w="708323">
                  <a:extLst>
                    <a:ext uri="{9D8B030D-6E8A-4147-A177-3AD203B41FA5}">
                      <a16:colId xmlns:a16="http://schemas.microsoft.com/office/drawing/2014/main" val="420143686"/>
                    </a:ext>
                  </a:extLst>
                </a:gridCol>
                <a:gridCol w="708323">
                  <a:extLst>
                    <a:ext uri="{9D8B030D-6E8A-4147-A177-3AD203B41FA5}">
                      <a16:colId xmlns:a16="http://schemas.microsoft.com/office/drawing/2014/main" val="3626794697"/>
                    </a:ext>
                  </a:extLst>
                </a:gridCol>
                <a:gridCol w="644891">
                  <a:extLst>
                    <a:ext uri="{9D8B030D-6E8A-4147-A177-3AD203B41FA5}">
                      <a16:colId xmlns:a16="http://schemas.microsoft.com/office/drawing/2014/main" val="946348602"/>
                    </a:ext>
                  </a:extLst>
                </a:gridCol>
                <a:gridCol w="634319">
                  <a:extLst>
                    <a:ext uri="{9D8B030D-6E8A-4147-A177-3AD203B41FA5}">
                      <a16:colId xmlns:a16="http://schemas.microsoft.com/office/drawing/2014/main" val="2335131735"/>
                    </a:ext>
                  </a:extLst>
                </a:gridCol>
              </a:tblGrid>
              <a:tr h="126864">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80152273"/>
                  </a:ext>
                </a:extLst>
              </a:tr>
              <a:tr h="388520">
                <a:tc>
                  <a:txBody>
                    <a:bodyPr/>
                    <a:lstStyle/>
                    <a:p>
                      <a:pPr algn="l" fontAlgn="ctr"/>
                      <a:r>
                        <a:rPr lang="es-CL" sz="9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39542330"/>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3.174.226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3.174.226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236.902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9892587"/>
                  </a:ext>
                </a:extLst>
              </a:tr>
              <a:tr h="126864">
                <a:tc>
                  <a:txBody>
                    <a:bodyPr/>
                    <a:lstStyle/>
                    <a:p>
                      <a:pPr algn="ctr" fontAlgn="ctr"/>
                      <a:r>
                        <a:rPr lang="es-CL" sz="9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2.603.594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2.603.594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177.994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5064453"/>
                  </a:ext>
                </a:extLst>
              </a:tr>
              <a:tr h="126864">
                <a:tc>
                  <a:txBody>
                    <a:bodyPr/>
                    <a:lstStyle/>
                    <a:p>
                      <a:pPr algn="ctr" fontAlgn="ctr"/>
                      <a:r>
                        <a:rPr lang="es-CL" sz="9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570.632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570.632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4.895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4603408"/>
                  </a:ext>
                </a:extLst>
              </a:tr>
              <a:tr h="126864">
                <a:tc>
                  <a:txBody>
                    <a:bodyPr/>
                    <a:lstStyle/>
                    <a:p>
                      <a:pPr algn="ctr" fontAlgn="ctr"/>
                      <a:r>
                        <a:rPr lang="es-CL" sz="9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54.013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5113522"/>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54.013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87928559"/>
                  </a:ext>
                </a:extLst>
              </a:tr>
            </a:tbl>
          </a:graphicData>
        </a:graphic>
      </p:graphicFrame>
    </p:spTree>
    <p:extLst>
      <p:ext uri="{BB962C8B-B14F-4D97-AF65-F5344CB8AC3E}">
        <p14:creationId xmlns:p14="http://schemas.microsoft.com/office/powerpoint/2010/main" val="307704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Para el año 2019, El Ministerio de Bienes Nacionales justifica su presupuesto a través de la aplicación de 3 (tres) acciones, la principal derivada de la Administración de Bienes, que tiene como fin administrar y gestionar la propiedad fiscal (para el año 2016 se contempla a reestructuración de los Programas de Gestión y Normalización de Inmuebles, Normalización de la Cartera de Postulaciones a Propiedad Fiscal y el de Gestión de Propiedad Fiscal en relación a los Pueblos Indígenas), en segundo lugar, se contempla la ejecución del programa de Regularización de la Propiedad Raíz, tanto en su línea de rezago de la pequeña propiedad raíz como del programa RPI regular, finalmente, da continuidad al programa de Catastro, con el que se permite desarrollar el fomento, mantención y actualización del Catastro de los Bienes Raíces de propiedad fiscal.</a:t>
            </a:r>
          </a:p>
          <a:p>
            <a:pPr marL="342900" indent="-342900" algn="just">
              <a:spcBef>
                <a:spcPts val="1200"/>
              </a:spcBef>
              <a:spcAft>
                <a:spcPts val="1200"/>
              </a:spcAft>
              <a:buFont typeface="+mj-lt"/>
              <a:buAutoNum type="arabicPeriod"/>
            </a:pPr>
            <a:r>
              <a:rPr lang="es-CL" sz="1600" dirty="0"/>
              <a:t>La Partida presentó un presupuesto aprobado de </a:t>
            </a:r>
            <a:r>
              <a:rPr lang="es-CL" sz="1600" b="1" dirty="0"/>
              <a:t>$43.172 millones</a:t>
            </a:r>
            <a:r>
              <a:rPr lang="es-CL" sz="1600" dirty="0"/>
              <a:t>, de los cuales cerca de un 50% se destina a gastos operacionales (personal y bienes y servicios de consumo), recursos que al primer mes de 2019 registraron erogaciones del 6,8% y 1,9% respectivamente, ambos calculados sobre el presupuesto vigente. </a:t>
            </a:r>
          </a:p>
          <a:p>
            <a:pPr marL="342900" indent="-342900" algn="just">
              <a:spcBef>
                <a:spcPts val="1200"/>
              </a:spcBef>
              <a:spcAft>
                <a:spcPts val="12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La ejecución del Ministerio del mes de ENERO ascendió a </a:t>
            </a:r>
            <a:r>
              <a:rPr lang="es-CL" sz="1600" b="1" dirty="0"/>
              <a:t>$4.344 millones</a:t>
            </a:r>
            <a:r>
              <a:rPr lang="es-CL" sz="1600" dirty="0"/>
              <a:t>, es decir, un </a:t>
            </a:r>
            <a:r>
              <a:rPr lang="es-CL" sz="1600" b="1" dirty="0"/>
              <a:t>10,1%</a:t>
            </a:r>
            <a:r>
              <a:rPr lang="es-CL" sz="1600" dirty="0"/>
              <a:t> respecto del presupuesto vigente, gasto superior al registrado en los dos últimos años a igual período (2,5% en 2018 y 3,8% en 2017).</a:t>
            </a:r>
          </a:p>
          <a:p>
            <a:pPr marL="342900" indent="-342900" algn="just">
              <a:spcBef>
                <a:spcPts val="1200"/>
              </a:spcBef>
              <a:spcAft>
                <a:spcPts val="1200"/>
              </a:spcAft>
              <a:buFont typeface="+mj-lt"/>
              <a:buAutoNum type="arabicPeriod"/>
            </a:pPr>
            <a:r>
              <a:rPr lang="es-CL" sz="1600" dirty="0"/>
              <a:t>En cuanto a los programas, el 55,5% del presupuesto vigente, se concentra en el Programa Administración de Bienes, que al mes de ENERO alcanzó niveles de ejecución del 12,9% calculados respecto al presupuesto vigente, presentando a su vez, la mayor erogación, en contraposición al programa Regularización de la Propiedad Raíz que presentó el menor avance (4,5%).</a:t>
            </a:r>
          </a:p>
          <a:p>
            <a:pPr marL="342900" indent="-342900" algn="just">
              <a:spcBef>
                <a:spcPts val="1200"/>
              </a:spcBef>
              <a:spcAft>
                <a:spcPts val="1200"/>
              </a:spcAft>
              <a:buFont typeface="+mj-lt"/>
              <a:buAutoNum type="arabicPeriod"/>
            </a:pPr>
            <a:r>
              <a:rPr lang="es-CL" sz="1600" dirty="0"/>
              <a:t>La Partida al mes de enero no presenta, a nivel consolidado, aumentos y disminuciones al presupuesto inicial.  Sin embargo, el subtítulo 34 “servicio de la deuda” presentó una ejecución de $306 millones, que corresponden al pago de los compromisos devengados al 31 de diciembre de 2018 (deuda flotante), sin que existan a la fecha los respectivos decretos modificatorios en sus 4 Programas.</a:t>
            </a:r>
          </a:p>
          <a:p>
            <a:pPr algn="just">
              <a:spcBef>
                <a:spcPts val="1200"/>
              </a:spcBef>
              <a:spcAft>
                <a:spcPts val="1200"/>
              </a:spcAft>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475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pic>
        <p:nvPicPr>
          <p:cNvPr id="3" name="Imagen 2">
            <a:extLst>
              <a:ext uri="{FF2B5EF4-FFF2-40B4-BE49-F238E27FC236}">
                <a16:creationId xmlns:a16="http://schemas.microsoft.com/office/drawing/2014/main" id="{42E60CF3-8728-4BCC-B9F8-107CA179598C}"/>
              </a:ext>
            </a:extLst>
          </p:cNvPr>
          <p:cNvPicPr>
            <a:picLocks noChangeAspect="1"/>
          </p:cNvPicPr>
          <p:nvPr/>
        </p:nvPicPr>
        <p:blipFill>
          <a:blip r:embed="rId2"/>
          <a:stretch>
            <a:fillRect/>
          </a:stretch>
        </p:blipFill>
        <p:spPr>
          <a:xfrm>
            <a:off x="414337" y="2060848"/>
            <a:ext cx="4085655" cy="2520280"/>
          </a:xfrm>
          <a:prstGeom prst="rect">
            <a:avLst/>
          </a:prstGeom>
        </p:spPr>
      </p:pic>
      <p:pic>
        <p:nvPicPr>
          <p:cNvPr id="4" name="Imagen 3">
            <a:extLst>
              <a:ext uri="{FF2B5EF4-FFF2-40B4-BE49-F238E27FC236}">
                <a16:creationId xmlns:a16="http://schemas.microsoft.com/office/drawing/2014/main" id="{1A6C79F3-EFFC-4E17-A573-00DB2709BF22}"/>
              </a:ext>
            </a:extLst>
          </p:cNvPr>
          <p:cNvPicPr>
            <a:picLocks noChangeAspect="1"/>
          </p:cNvPicPr>
          <p:nvPr/>
        </p:nvPicPr>
        <p:blipFill>
          <a:blip r:embed="rId3"/>
          <a:stretch>
            <a:fillRect/>
          </a:stretch>
        </p:blipFill>
        <p:spPr>
          <a:xfrm>
            <a:off x="4644009" y="2060848"/>
            <a:ext cx="4085653" cy="2520280"/>
          </a:xfrm>
          <a:prstGeom prst="rect">
            <a:avLst/>
          </a:prstGeom>
        </p:spPr>
      </p:pic>
    </p:spTree>
    <p:extLst>
      <p:ext uri="{BB962C8B-B14F-4D97-AF65-F5344CB8AC3E}">
        <p14:creationId xmlns:p14="http://schemas.microsoft.com/office/powerpoint/2010/main" val="109965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graphicFrame>
        <p:nvGraphicFramePr>
          <p:cNvPr id="7" name="Gráfico 6">
            <a:extLst>
              <a:ext uri="{FF2B5EF4-FFF2-40B4-BE49-F238E27FC236}">
                <a16:creationId xmlns:a16="http://schemas.microsoft.com/office/drawing/2014/main" id="{E5E03742-9430-4FFB-9A3C-50BE0A5CD0CA}"/>
              </a:ext>
            </a:extLst>
          </p:cNvPr>
          <p:cNvGraphicFramePr>
            <a:graphicFrameLocks/>
          </p:cNvGraphicFramePr>
          <p:nvPr/>
        </p:nvGraphicFramePr>
        <p:xfrm>
          <a:off x="611560" y="1833416"/>
          <a:ext cx="7632848" cy="42887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067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graphicFrame>
        <p:nvGraphicFramePr>
          <p:cNvPr id="6" name="Gráfico 5">
            <a:extLst>
              <a:ext uri="{FF2B5EF4-FFF2-40B4-BE49-F238E27FC236}">
                <a16:creationId xmlns:a16="http://schemas.microsoft.com/office/drawing/2014/main" id="{E4AE7043-75CF-4F41-85FD-E4C15A50544C}"/>
              </a:ext>
            </a:extLst>
          </p:cNvPr>
          <p:cNvGraphicFramePr>
            <a:graphicFrameLocks/>
          </p:cNvGraphicFramePr>
          <p:nvPr>
            <p:extLst>
              <p:ext uri="{D42A27DB-BD31-4B8C-83A1-F6EECF244321}">
                <p14:modId xmlns:p14="http://schemas.microsoft.com/office/powerpoint/2010/main" val="2763631759"/>
              </p:ext>
            </p:extLst>
          </p:nvPr>
        </p:nvGraphicFramePr>
        <p:xfrm>
          <a:off x="611560" y="1772817"/>
          <a:ext cx="7704856" cy="43607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34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F4FFFE78-8C05-4F16-956B-50BBA66A3BA0}"/>
              </a:ext>
            </a:extLst>
          </p:cNvPr>
          <p:cNvSpPr>
            <a:spLocks noGrp="1"/>
          </p:cNvSpPr>
          <p:nvPr>
            <p:ph type="ftr" sz="quarter" idx="11"/>
          </p:nvPr>
        </p:nvSpPr>
        <p:spPr>
          <a:xfrm>
            <a:off x="414338"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graphicFrame>
        <p:nvGraphicFramePr>
          <p:cNvPr id="2" name="Tabla 1">
            <a:extLst>
              <a:ext uri="{FF2B5EF4-FFF2-40B4-BE49-F238E27FC236}">
                <a16:creationId xmlns:a16="http://schemas.microsoft.com/office/drawing/2014/main" id="{B08237F5-84CA-40D8-ADC9-1DBE5222BABA}"/>
              </a:ext>
            </a:extLst>
          </p:cNvPr>
          <p:cNvGraphicFramePr>
            <a:graphicFrameLocks noGrp="1"/>
          </p:cNvGraphicFramePr>
          <p:nvPr>
            <p:extLst>
              <p:ext uri="{D42A27DB-BD31-4B8C-83A1-F6EECF244321}">
                <p14:modId xmlns:p14="http://schemas.microsoft.com/office/powerpoint/2010/main" val="92785678"/>
              </p:ext>
            </p:extLst>
          </p:nvPr>
        </p:nvGraphicFramePr>
        <p:xfrm>
          <a:off x="399960" y="1724100"/>
          <a:ext cx="7886699" cy="2167718"/>
        </p:xfrm>
        <a:graphic>
          <a:graphicData uri="http://schemas.openxmlformats.org/drawingml/2006/table">
            <a:tbl>
              <a:tblPr/>
              <a:tblGrid>
                <a:gridCol w="715032">
                  <a:extLst>
                    <a:ext uri="{9D8B030D-6E8A-4147-A177-3AD203B41FA5}">
                      <a16:colId xmlns:a16="http://schemas.microsoft.com/office/drawing/2014/main" val="3843492954"/>
                    </a:ext>
                  </a:extLst>
                </a:gridCol>
                <a:gridCol w="3009539">
                  <a:extLst>
                    <a:ext uri="{9D8B030D-6E8A-4147-A177-3AD203B41FA5}">
                      <a16:colId xmlns:a16="http://schemas.microsoft.com/office/drawing/2014/main" val="1005250298"/>
                    </a:ext>
                  </a:extLst>
                </a:gridCol>
                <a:gridCol w="715032">
                  <a:extLst>
                    <a:ext uri="{9D8B030D-6E8A-4147-A177-3AD203B41FA5}">
                      <a16:colId xmlns:a16="http://schemas.microsoft.com/office/drawing/2014/main" val="3656735376"/>
                    </a:ext>
                  </a:extLst>
                </a:gridCol>
                <a:gridCol w="715032">
                  <a:extLst>
                    <a:ext uri="{9D8B030D-6E8A-4147-A177-3AD203B41FA5}">
                      <a16:colId xmlns:a16="http://schemas.microsoft.com/office/drawing/2014/main" val="131547055"/>
                    </a:ext>
                  </a:extLst>
                </a:gridCol>
                <a:gridCol w="715032">
                  <a:extLst>
                    <a:ext uri="{9D8B030D-6E8A-4147-A177-3AD203B41FA5}">
                      <a16:colId xmlns:a16="http://schemas.microsoft.com/office/drawing/2014/main" val="379784573"/>
                    </a:ext>
                  </a:extLst>
                </a:gridCol>
                <a:gridCol w="715032">
                  <a:extLst>
                    <a:ext uri="{9D8B030D-6E8A-4147-A177-3AD203B41FA5}">
                      <a16:colId xmlns:a16="http://schemas.microsoft.com/office/drawing/2014/main" val="2419049409"/>
                    </a:ext>
                  </a:extLst>
                </a:gridCol>
                <a:gridCol w="651000">
                  <a:extLst>
                    <a:ext uri="{9D8B030D-6E8A-4147-A177-3AD203B41FA5}">
                      <a16:colId xmlns:a16="http://schemas.microsoft.com/office/drawing/2014/main" val="1081509123"/>
                    </a:ext>
                  </a:extLst>
                </a:gridCol>
                <a:gridCol w="651000">
                  <a:extLst>
                    <a:ext uri="{9D8B030D-6E8A-4147-A177-3AD203B41FA5}">
                      <a16:colId xmlns:a16="http://schemas.microsoft.com/office/drawing/2014/main" val="875057724"/>
                    </a:ext>
                  </a:extLst>
                </a:gridCol>
              </a:tblGrid>
              <a:tr h="135783">
                <a:tc rowSpan="2" gridSpan="2">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28376188"/>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38935758"/>
                  </a:ext>
                </a:extLst>
              </a:tr>
              <a:tr h="144269">
                <a:tc>
                  <a:txBody>
                    <a:bodyPr/>
                    <a:lstStyle/>
                    <a:p>
                      <a:pPr algn="ctr" fontAlgn="ctr"/>
                      <a:r>
                        <a:rPr lang="es-CL" sz="9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43.171.714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43.171.714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4.344.378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6806429"/>
                  </a:ext>
                </a:extLst>
              </a:tr>
              <a:tr h="135783">
                <a:tc>
                  <a:txBody>
                    <a:bodyPr/>
                    <a:lstStyle/>
                    <a:p>
                      <a:pPr algn="ctr" fontAlgn="ctr"/>
                      <a:r>
                        <a:rPr lang="es-CL" sz="9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17.085.257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17.085.257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1.164.682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6661391"/>
                  </a:ext>
                </a:extLst>
              </a:tr>
              <a:tr h="135783">
                <a:tc>
                  <a:txBody>
                    <a:bodyPr/>
                    <a:lstStyle/>
                    <a:p>
                      <a:pPr algn="ctr" fontAlgn="ctr"/>
                      <a:r>
                        <a:rPr lang="es-CL" sz="9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4.747.911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4.747.911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91.174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2501736"/>
                  </a:ext>
                </a:extLst>
              </a:tr>
              <a:tr h="135783">
                <a:tc>
                  <a:txBody>
                    <a:bodyPr/>
                    <a:lstStyle/>
                    <a:p>
                      <a:pPr algn="ctr" fontAlgn="ctr"/>
                      <a:r>
                        <a:rPr lang="es-CL" sz="9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06811744"/>
                  </a:ext>
                </a:extLst>
              </a:tr>
              <a:tr h="135783">
                <a:tc>
                  <a:txBody>
                    <a:bodyPr/>
                    <a:lstStyle/>
                    <a:p>
                      <a:pPr algn="ctr" fontAlgn="ctr"/>
                      <a:r>
                        <a:rPr lang="es-CL" sz="9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1.721.841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1.721.841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30.145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4497837"/>
                  </a:ext>
                </a:extLst>
              </a:tr>
              <a:tr h="135783">
                <a:tc>
                  <a:txBody>
                    <a:bodyPr/>
                    <a:lstStyle/>
                    <a:p>
                      <a:pPr algn="ctr" fontAlgn="ctr"/>
                      <a:r>
                        <a:rPr lang="es-CL" sz="9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5.252.589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5.252.589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764.484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3278520"/>
                  </a:ext>
                </a:extLst>
              </a:tr>
              <a:tr h="135783">
                <a:tc>
                  <a:txBody>
                    <a:bodyPr/>
                    <a:lstStyle/>
                    <a:p>
                      <a:pPr algn="ctr" fontAlgn="ctr"/>
                      <a:r>
                        <a:rPr lang="es-CL" sz="900" b="0" i="0" u="none" strike="noStrike">
                          <a:solidFill>
                            <a:srgbClr val="000000"/>
                          </a:solidFill>
                          <a:effectLst/>
                          <a:latin typeface="Calibri" panose="020F0502020204030204" pitchFamily="34" charset="0"/>
                        </a:rPr>
                        <a:t>26</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GASTOS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158.509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158.509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00290482"/>
                  </a:ext>
                </a:extLst>
              </a:tr>
              <a:tr h="135783">
                <a:tc>
                  <a:txBody>
                    <a:bodyPr/>
                    <a:lstStyle/>
                    <a:p>
                      <a:pPr algn="ctr" fontAlgn="ctr"/>
                      <a:r>
                        <a:rPr lang="es-CL" sz="9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553.033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553.033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9528011"/>
                  </a:ext>
                </a:extLst>
              </a:tr>
              <a:tr h="135783">
                <a:tc>
                  <a:txBody>
                    <a:bodyPr/>
                    <a:lstStyle/>
                    <a:p>
                      <a:pPr algn="ctr" fontAlgn="ctr"/>
                      <a:r>
                        <a:rPr lang="es-CL" sz="900" b="0" i="0" u="none" strike="noStrike">
                          <a:solidFill>
                            <a:srgbClr val="000000"/>
                          </a:solidFill>
                          <a:effectLst/>
                          <a:latin typeface="Calibri" panose="020F0502020204030204" pitchFamily="34" charset="0"/>
                        </a:rPr>
                        <a:t>32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PRÉSTAMOS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67.874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67.874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6308198"/>
                  </a:ext>
                </a:extLst>
              </a:tr>
              <a:tr h="135783">
                <a:tc>
                  <a:txBody>
                    <a:bodyPr/>
                    <a:lstStyle/>
                    <a:p>
                      <a:pPr algn="ctr" fontAlgn="ctr"/>
                      <a:r>
                        <a:rPr lang="es-CL" sz="900" b="0" i="0" u="none" strike="noStrike">
                          <a:solidFill>
                            <a:srgbClr val="000000"/>
                          </a:solidFill>
                          <a:effectLst/>
                          <a:latin typeface="Calibri" panose="020F0502020204030204" pitchFamily="34" charset="0"/>
                        </a:rPr>
                        <a:t>33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13.583.689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13.583.689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1.987.767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2969263"/>
                  </a:ext>
                </a:extLst>
              </a:tr>
              <a:tr h="135783">
                <a:tc>
                  <a:txBody>
                    <a:bodyPr/>
                    <a:lstStyle/>
                    <a:p>
                      <a:pPr algn="ctr" fontAlgn="ctr"/>
                      <a:r>
                        <a:rPr lang="es-CL" sz="9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306.041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30604,1%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30604,1%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382281984"/>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4DD7D21C-DEC1-4162-9317-9028627047A0}"/>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RESUMEN POR CAPÍTULOS</a:t>
            </a:r>
          </a:p>
        </p:txBody>
      </p:sp>
      <p:graphicFrame>
        <p:nvGraphicFramePr>
          <p:cNvPr id="2" name="Tabla 1">
            <a:extLst>
              <a:ext uri="{FF2B5EF4-FFF2-40B4-BE49-F238E27FC236}">
                <a16:creationId xmlns:a16="http://schemas.microsoft.com/office/drawing/2014/main" id="{5B98DEDB-3CBA-4999-ADCE-45A3DAB8B87C}"/>
              </a:ext>
            </a:extLst>
          </p:cNvPr>
          <p:cNvGraphicFramePr>
            <a:graphicFrameLocks noGrp="1"/>
          </p:cNvGraphicFramePr>
          <p:nvPr>
            <p:extLst>
              <p:ext uri="{D42A27DB-BD31-4B8C-83A1-F6EECF244321}">
                <p14:modId xmlns:p14="http://schemas.microsoft.com/office/powerpoint/2010/main" val="2905529086"/>
              </p:ext>
            </p:extLst>
          </p:nvPr>
        </p:nvGraphicFramePr>
        <p:xfrm>
          <a:off x="505529" y="1746382"/>
          <a:ext cx="7886698" cy="1360828"/>
        </p:xfrm>
        <a:graphic>
          <a:graphicData uri="http://schemas.openxmlformats.org/drawingml/2006/table">
            <a:tbl>
              <a:tblPr/>
              <a:tblGrid>
                <a:gridCol w="273464">
                  <a:extLst>
                    <a:ext uri="{9D8B030D-6E8A-4147-A177-3AD203B41FA5}">
                      <a16:colId xmlns:a16="http://schemas.microsoft.com/office/drawing/2014/main" val="4286908198"/>
                    </a:ext>
                  </a:extLst>
                </a:gridCol>
                <a:gridCol w="273464">
                  <a:extLst>
                    <a:ext uri="{9D8B030D-6E8A-4147-A177-3AD203B41FA5}">
                      <a16:colId xmlns:a16="http://schemas.microsoft.com/office/drawing/2014/main" val="2858964313"/>
                    </a:ext>
                  </a:extLst>
                </a:gridCol>
                <a:gridCol w="3084673">
                  <a:extLst>
                    <a:ext uri="{9D8B030D-6E8A-4147-A177-3AD203B41FA5}">
                      <a16:colId xmlns:a16="http://schemas.microsoft.com/office/drawing/2014/main" val="4292273137"/>
                    </a:ext>
                  </a:extLst>
                </a:gridCol>
                <a:gridCol w="732883">
                  <a:extLst>
                    <a:ext uri="{9D8B030D-6E8A-4147-A177-3AD203B41FA5}">
                      <a16:colId xmlns:a16="http://schemas.microsoft.com/office/drawing/2014/main" val="705085155"/>
                    </a:ext>
                  </a:extLst>
                </a:gridCol>
                <a:gridCol w="732883">
                  <a:extLst>
                    <a:ext uri="{9D8B030D-6E8A-4147-A177-3AD203B41FA5}">
                      <a16:colId xmlns:a16="http://schemas.microsoft.com/office/drawing/2014/main" val="3494461707"/>
                    </a:ext>
                  </a:extLst>
                </a:gridCol>
                <a:gridCol w="732883">
                  <a:extLst>
                    <a:ext uri="{9D8B030D-6E8A-4147-A177-3AD203B41FA5}">
                      <a16:colId xmlns:a16="http://schemas.microsoft.com/office/drawing/2014/main" val="814509984"/>
                    </a:ext>
                  </a:extLst>
                </a:gridCol>
                <a:gridCol w="732883">
                  <a:extLst>
                    <a:ext uri="{9D8B030D-6E8A-4147-A177-3AD203B41FA5}">
                      <a16:colId xmlns:a16="http://schemas.microsoft.com/office/drawing/2014/main" val="1806357060"/>
                    </a:ext>
                  </a:extLst>
                </a:gridCol>
                <a:gridCol w="667252">
                  <a:extLst>
                    <a:ext uri="{9D8B030D-6E8A-4147-A177-3AD203B41FA5}">
                      <a16:colId xmlns:a16="http://schemas.microsoft.com/office/drawing/2014/main" val="1225274262"/>
                    </a:ext>
                  </a:extLst>
                </a:gridCol>
                <a:gridCol w="656313">
                  <a:extLst>
                    <a:ext uri="{9D8B030D-6E8A-4147-A177-3AD203B41FA5}">
                      <a16:colId xmlns:a16="http://schemas.microsoft.com/office/drawing/2014/main" val="1401372994"/>
                    </a:ext>
                  </a:extLst>
                </a:gridCol>
              </a:tblGrid>
              <a:tr h="131263">
                <a:tc>
                  <a:txBody>
                    <a:bodyPr/>
                    <a:lstStyle/>
                    <a:p>
                      <a:pPr algn="l" fontAlgn="ctr"/>
                      <a:r>
                        <a:rPr lang="es-CL" sz="900" b="1" i="0" u="none" strike="noStrike">
                          <a:solidFill>
                            <a:srgbClr val="FFFFFF"/>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21855624"/>
                  </a:ext>
                </a:extLst>
              </a:tr>
              <a:tr h="401992">
                <a:tc>
                  <a:txBody>
                    <a:bodyPr/>
                    <a:lstStyle/>
                    <a:p>
                      <a:pPr algn="l" fontAlgn="ctr"/>
                      <a:r>
                        <a:rPr lang="es-CL" sz="900" b="1" i="0" u="none" strike="noStrike">
                          <a:solidFill>
                            <a:srgbClr val="FFFFFF"/>
                          </a:solidFill>
                          <a:effectLst/>
                          <a:latin typeface="Calibri" panose="020F0502020204030204" pitchFamily="34" charset="0"/>
                        </a:rPr>
                        <a:t>Capi.</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Prog.</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Clasificación Económica</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78503948"/>
                  </a:ext>
                </a:extLst>
              </a:tr>
              <a:tr h="172282">
                <a:tc>
                  <a:txBody>
                    <a:bodyPr/>
                    <a:lstStyle/>
                    <a:p>
                      <a:pPr algn="ctr" fontAlgn="ctr"/>
                      <a:r>
                        <a:rPr lang="es-CL" sz="9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Subsecretaría de Bienes Nacionales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43.171.714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43.171.714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4.344.378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10,1%</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5685397"/>
                  </a:ext>
                </a:extLst>
              </a:tr>
              <a:tr h="147671">
                <a:tc>
                  <a:txBody>
                    <a:bodyPr/>
                    <a:lstStyle/>
                    <a:p>
                      <a:pPr algn="ctr" fontAlgn="ctr"/>
                      <a:r>
                        <a:rPr lang="es-CL" sz="9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Subsecretaría de Bienes Nacionales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12.006.719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12.006.719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824.023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6,9%</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3743989"/>
                  </a:ext>
                </a:extLst>
              </a:tr>
              <a:tr h="147671">
                <a:tc>
                  <a:txBody>
                    <a:bodyPr/>
                    <a:lstStyle/>
                    <a:p>
                      <a:pPr algn="ctr" fontAlgn="ctr"/>
                      <a:r>
                        <a:rPr lang="es-CL" sz="9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Regularización de la Propiedad Raíz</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4.010.564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4.010.564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181.647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08195287"/>
                  </a:ext>
                </a:extLst>
              </a:tr>
              <a:tr h="164078">
                <a:tc>
                  <a:txBody>
                    <a:bodyPr/>
                    <a:lstStyle/>
                    <a:p>
                      <a:pPr algn="ctr" fontAlgn="ctr"/>
                      <a:r>
                        <a:rPr lang="es-CL" sz="9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de Bienes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23.980.205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23.980.205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3.101.806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12,9%</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8211570"/>
                  </a:ext>
                </a:extLst>
              </a:tr>
              <a:tr h="164078">
                <a:tc>
                  <a:txBody>
                    <a:bodyPr/>
                    <a:lstStyle/>
                    <a:p>
                      <a:pPr algn="ctr" fontAlgn="ctr"/>
                      <a:r>
                        <a:rPr lang="es-CL" sz="9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Catastro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3.174.226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3.174.226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236.902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7,5%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525291973"/>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9"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EF3D9FE3-EFD7-4C80-A823-F03730BF8E6E}"/>
              </a:ext>
            </a:extLst>
          </p:cNvPr>
          <p:cNvSpPr txBox="1">
            <a:spLocks/>
          </p:cNvSpPr>
          <p:nvPr/>
        </p:nvSpPr>
        <p:spPr>
          <a:xfrm>
            <a:off x="381696" y="6173787"/>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01: SUBSECRETARÍA DE BIENES NACIONALES </a:t>
            </a:r>
          </a:p>
        </p:txBody>
      </p:sp>
      <p:graphicFrame>
        <p:nvGraphicFramePr>
          <p:cNvPr id="2" name="Tabla 1">
            <a:extLst>
              <a:ext uri="{FF2B5EF4-FFF2-40B4-BE49-F238E27FC236}">
                <a16:creationId xmlns:a16="http://schemas.microsoft.com/office/drawing/2014/main" id="{77CF44D7-67A1-4ACD-AF13-B810D01C3F44}"/>
              </a:ext>
            </a:extLst>
          </p:cNvPr>
          <p:cNvGraphicFramePr>
            <a:graphicFrameLocks noGrp="1"/>
          </p:cNvGraphicFramePr>
          <p:nvPr>
            <p:extLst>
              <p:ext uri="{D42A27DB-BD31-4B8C-83A1-F6EECF244321}">
                <p14:modId xmlns:p14="http://schemas.microsoft.com/office/powerpoint/2010/main" val="2662904129"/>
              </p:ext>
            </p:extLst>
          </p:nvPr>
        </p:nvGraphicFramePr>
        <p:xfrm>
          <a:off x="528176" y="1932575"/>
          <a:ext cx="7886701" cy="2473515"/>
        </p:xfrm>
        <a:graphic>
          <a:graphicData uri="http://schemas.openxmlformats.org/drawingml/2006/table">
            <a:tbl>
              <a:tblPr/>
              <a:tblGrid>
                <a:gridCol w="264300">
                  <a:extLst>
                    <a:ext uri="{9D8B030D-6E8A-4147-A177-3AD203B41FA5}">
                      <a16:colId xmlns:a16="http://schemas.microsoft.com/office/drawing/2014/main" val="1456187082"/>
                    </a:ext>
                  </a:extLst>
                </a:gridCol>
                <a:gridCol w="264300">
                  <a:extLst>
                    <a:ext uri="{9D8B030D-6E8A-4147-A177-3AD203B41FA5}">
                      <a16:colId xmlns:a16="http://schemas.microsoft.com/office/drawing/2014/main" val="1543667096"/>
                    </a:ext>
                  </a:extLst>
                </a:gridCol>
                <a:gridCol w="264300">
                  <a:extLst>
                    <a:ext uri="{9D8B030D-6E8A-4147-A177-3AD203B41FA5}">
                      <a16:colId xmlns:a16="http://schemas.microsoft.com/office/drawing/2014/main" val="836156011"/>
                    </a:ext>
                  </a:extLst>
                </a:gridCol>
                <a:gridCol w="2981299">
                  <a:extLst>
                    <a:ext uri="{9D8B030D-6E8A-4147-A177-3AD203B41FA5}">
                      <a16:colId xmlns:a16="http://schemas.microsoft.com/office/drawing/2014/main" val="1407974795"/>
                    </a:ext>
                  </a:extLst>
                </a:gridCol>
                <a:gridCol w="708323">
                  <a:extLst>
                    <a:ext uri="{9D8B030D-6E8A-4147-A177-3AD203B41FA5}">
                      <a16:colId xmlns:a16="http://schemas.microsoft.com/office/drawing/2014/main" val="762641565"/>
                    </a:ext>
                  </a:extLst>
                </a:gridCol>
                <a:gridCol w="708323">
                  <a:extLst>
                    <a:ext uri="{9D8B030D-6E8A-4147-A177-3AD203B41FA5}">
                      <a16:colId xmlns:a16="http://schemas.microsoft.com/office/drawing/2014/main" val="2002066482"/>
                    </a:ext>
                  </a:extLst>
                </a:gridCol>
                <a:gridCol w="708323">
                  <a:extLst>
                    <a:ext uri="{9D8B030D-6E8A-4147-A177-3AD203B41FA5}">
                      <a16:colId xmlns:a16="http://schemas.microsoft.com/office/drawing/2014/main" val="2381774230"/>
                    </a:ext>
                  </a:extLst>
                </a:gridCol>
                <a:gridCol w="708323">
                  <a:extLst>
                    <a:ext uri="{9D8B030D-6E8A-4147-A177-3AD203B41FA5}">
                      <a16:colId xmlns:a16="http://schemas.microsoft.com/office/drawing/2014/main" val="4084056502"/>
                    </a:ext>
                  </a:extLst>
                </a:gridCol>
                <a:gridCol w="644891">
                  <a:extLst>
                    <a:ext uri="{9D8B030D-6E8A-4147-A177-3AD203B41FA5}">
                      <a16:colId xmlns:a16="http://schemas.microsoft.com/office/drawing/2014/main" val="415454358"/>
                    </a:ext>
                  </a:extLst>
                </a:gridCol>
                <a:gridCol w="634319">
                  <a:extLst>
                    <a:ext uri="{9D8B030D-6E8A-4147-A177-3AD203B41FA5}">
                      <a16:colId xmlns:a16="http://schemas.microsoft.com/office/drawing/2014/main" val="221915176"/>
                    </a:ext>
                  </a:extLst>
                </a:gridCol>
              </a:tblGrid>
              <a:tr h="126864">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80177086"/>
                  </a:ext>
                </a:extLst>
              </a:tr>
              <a:tr h="388520">
                <a:tc>
                  <a:txBody>
                    <a:bodyPr/>
                    <a:lstStyle/>
                    <a:p>
                      <a:pPr algn="l" fontAlgn="ctr"/>
                      <a:r>
                        <a:rPr lang="es-CL" sz="9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dirty="0">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69265341"/>
                  </a:ext>
                </a:extLst>
              </a:tr>
              <a:tr h="166509">
                <a:tc>
                  <a:txBody>
                    <a:bodyPr/>
                    <a:lstStyle/>
                    <a:p>
                      <a:pPr algn="l" fontAlgn="ctr"/>
                      <a:r>
                        <a:rPr lang="es-CL" sz="105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5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5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12.006.719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12.006.719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824.023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7575130"/>
                  </a:ext>
                </a:extLst>
              </a:tr>
              <a:tr h="126864">
                <a:tc>
                  <a:txBody>
                    <a:bodyPr/>
                    <a:lstStyle/>
                    <a:p>
                      <a:pPr algn="ctr" fontAlgn="ctr"/>
                      <a:r>
                        <a:rPr lang="es-CL" sz="9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dirty="0">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8.858.489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8.858.489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613.210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2474890"/>
                  </a:ext>
                </a:extLst>
              </a:tr>
              <a:tr h="126864">
                <a:tc>
                  <a:txBody>
                    <a:bodyPr/>
                    <a:lstStyle/>
                    <a:p>
                      <a:pPr algn="ctr" fontAlgn="ctr"/>
                      <a:r>
                        <a:rPr lang="es-CL" sz="9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2.607.904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2.607.904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64.576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7990805"/>
                  </a:ext>
                </a:extLst>
              </a:tr>
              <a:tr h="126864">
                <a:tc>
                  <a:txBody>
                    <a:bodyPr/>
                    <a:lstStyle/>
                    <a:p>
                      <a:pPr algn="ctr" fontAlgn="ctr"/>
                      <a:r>
                        <a:rPr lang="es-CL" sz="9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9443856"/>
                  </a:ext>
                </a:extLst>
              </a:tr>
              <a:tr h="126864">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0983798"/>
                  </a:ext>
                </a:extLst>
              </a:tr>
              <a:tr h="126864">
                <a:tc>
                  <a:txBody>
                    <a:bodyPr/>
                    <a:lstStyle/>
                    <a:p>
                      <a:pPr algn="ctr" fontAlgn="ctr"/>
                      <a:r>
                        <a:rPr lang="es-CL" sz="9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2.505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6893622"/>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2.505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1330492"/>
                  </a:ext>
                </a:extLst>
              </a:tr>
              <a:tr h="126864">
                <a:tc>
                  <a:txBody>
                    <a:bodyPr/>
                    <a:lstStyle/>
                    <a:p>
                      <a:pPr algn="ctr" fontAlgn="ctr"/>
                      <a:r>
                        <a:rPr lang="es-CL" sz="9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536.810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536.810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57437394"/>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15.965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15.965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1704633"/>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272.950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272.950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3544767"/>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247.895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247.895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884706"/>
                  </a:ext>
                </a:extLst>
              </a:tr>
              <a:tr h="126864">
                <a:tc>
                  <a:txBody>
                    <a:bodyPr/>
                    <a:lstStyle/>
                    <a:p>
                      <a:pPr algn="ctr" fontAlgn="ctr"/>
                      <a:r>
                        <a:rPr lang="es-CL" sz="9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146.129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14612,9%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14612,9%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014779"/>
                  </a:ext>
                </a:extLst>
              </a:tr>
              <a:tr h="126864">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146.129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14612,9%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14612,9%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0155876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3445</TotalTime>
  <Words>2061</Words>
  <Application>Microsoft Office PowerPoint</Application>
  <PresentationFormat>Presentación en pantalla (4:3)</PresentationFormat>
  <Paragraphs>932</Paragraphs>
  <Slides>13</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13</vt:i4>
      </vt:variant>
    </vt:vector>
  </HeadingPairs>
  <TitlesOfParts>
    <vt:vector size="20" baseType="lpstr">
      <vt:lpstr>Andalus</vt:lpstr>
      <vt:lpstr>Arial</vt:lpstr>
      <vt:lpstr>Calibri</vt:lpstr>
      <vt:lpstr>Times New Roman</vt:lpstr>
      <vt:lpstr>1_Tema de Office</vt:lpstr>
      <vt:lpstr>Tema de Office</vt:lpstr>
      <vt:lpstr>Imagen de mapa de bits</vt:lpstr>
      <vt:lpstr>EJECUCIÓN ACUMULADA DE GASTOS PRESUPUESTARIOS AL MES DE ENERO DE 2019 PARTIDA 01:  MINISTERIO DE BIENES NACIONALES</vt:lpstr>
      <vt:lpstr>EJECUCIÓN ACUMULADA DE GASTOS A ENERO DE 2019  PARTIDA 14 MINISTERIO DE BIENES NACIONALES</vt:lpstr>
      <vt:lpstr>EJECUCIÓN ACUMULADA DE GASTOS A ENERO DE 2019  PARTIDA 14 MINISTERIO DE BIENES NACIONALES</vt:lpstr>
      <vt:lpstr>Presentación de PowerPoint</vt:lpstr>
      <vt:lpstr>Presentación de PowerPoint</vt:lpstr>
      <vt:lpstr>Presentación de PowerPoint</vt:lpstr>
      <vt:lpstr>EJECUCIÓN ACUMULADA DE GASTOS A ENERO DE 2019  PARTIDA 14 MINISTERIO DE BIENES NACIONALES</vt:lpstr>
      <vt:lpstr>EJECUCIÓN ACUMULADA DE GASTOS A ENERO DE 2019  PARTIDA 14 RESUMEN POR CAPÍTULOS</vt:lpstr>
      <vt:lpstr>EJECUCIÓN ACUMULADA DE GASTOS A ENERO DE 2019  PARTIDA 14. CAPÍTULO 01. PROGRAMA 01: SUBSECRETARÍA DE BIENES NACIONALES </vt:lpstr>
      <vt:lpstr>EJECUCIÓN ACUMULADA DE GASTOS A ENERO DE 2019  PARTIDA 14. CAPÍTULO 01. PROGRAMA 03: REGULARIZACIÓN DE LA PROPIEDAD RAÍZ</vt:lpstr>
      <vt:lpstr>EJECUCIÓN ACUMULADA DE GASTOS A ENERO DE 2019  PARTIDA 14. CAPÍTULO 01. PROGRAMA 04: ADMINISTRACIÓN DE BIENES</vt:lpstr>
      <vt:lpstr>EJECUCIÓN ACUMULADA DE GASTOS A ENERO DE 2019  PARTIDA 14. CAPÍTULO 01. PROGRAMA 04: ADMINISTRACIÓN DE BIENES</vt:lpstr>
      <vt:lpstr>EJECUCIÓN ACUMULADA DE GASTOS A ENERO DE 2019  PARTIDA 14. CAPÍTULO 01. PROGRAMA 05: CATASTRO</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220</cp:revision>
  <cp:lastPrinted>2018-06-11T15:48:09Z</cp:lastPrinted>
  <dcterms:created xsi:type="dcterms:W3CDTF">2016-06-23T13:38:47Z</dcterms:created>
  <dcterms:modified xsi:type="dcterms:W3CDTF">2019-06-17T18:17:27Z</dcterms:modified>
</cp:coreProperties>
</file>