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5"/>
  </p:notesMasterIdLst>
  <p:sldIdLst>
    <p:sldId id="257" r:id="rId17"/>
    <p:sldId id="258" r:id="rId18"/>
    <p:sldId id="281" r:id="rId19"/>
    <p:sldId id="282" r:id="rId20"/>
    <p:sldId id="285" r:id="rId21"/>
    <p:sldId id="286" r:id="rId22"/>
    <p:sldId id="284" r:id="rId23"/>
    <p:sldId id="280" r:id="rId24"/>
    <p:sldId id="259" r:id="rId25"/>
    <p:sldId id="260" r:id="rId26"/>
    <p:sldId id="261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5" autoAdjust="0"/>
    <p:restoredTop sz="94660"/>
  </p:normalViewPr>
  <p:slideViewPr>
    <p:cSldViewPr>
      <p:cViewPr varScale="1">
        <p:scale>
          <a:sx n="105" d="100"/>
          <a:sy n="105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Subtítulos de Gasto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22222222222224E-2"/>
          <c:y val="0.19353164187809857"/>
          <c:w val="0.96527777777777779"/>
          <c:h val="0.43046478565179352"/>
        </c:manualLayout>
      </c:layout>
      <c:pie3DChart>
        <c:varyColors val="1"/>
        <c:ser>
          <c:idx val="0"/>
          <c:order val="0"/>
          <c:tx>
            <c:strRef>
              <c:f>'Partida 13'!$D$63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82A-4958-AF49-8AF83168F2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82A-4958-AF49-8AF83168F2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82A-4958-AF49-8AF83168F2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82A-4958-AF49-8AF83168F2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82A-4958-AF49-8AF83168F2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82A-4958-AF49-8AF83168F29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13'!$C$64:$C$69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PRÉSTAMOS                                                                       </c:v>
                </c:pt>
                <c:pt idx="4">
                  <c:v>TRANSFERENCIAS DE CAPITAL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13'!$D$64:$D$69</c:f>
              <c:numCache>
                <c:formatCode>#,##0</c:formatCode>
                <c:ptCount val="6"/>
                <c:pt idx="0">
                  <c:v>208265562</c:v>
                </c:pt>
                <c:pt idx="1">
                  <c:v>66898017</c:v>
                </c:pt>
                <c:pt idx="2">
                  <c:v>155675547</c:v>
                </c:pt>
                <c:pt idx="3">
                  <c:v>85773171</c:v>
                </c:pt>
                <c:pt idx="4">
                  <c:v>71539924</c:v>
                </c:pt>
                <c:pt idx="5">
                  <c:v>12036332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2A-4958-AF49-8AF83168F2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8604549431321"/>
          <c:y val="0.71562591134441522"/>
          <c:w val="0.53775656167978991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4213801913258498"/>
          <c:y val="7.7453680208096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13'!$L$62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13'!$K$63:$K$68</c:f>
              <c:strCache>
                <c:ptCount val="6"/>
                <c:pt idx="0">
                  <c:v>SUB.DE AGRICULTURA</c:v>
                </c:pt>
                <c:pt idx="1">
                  <c:v>OF.DE EST. Y POL. AGRARIAS</c:v>
                </c:pt>
                <c:pt idx="2">
                  <c:v>INDAP</c:v>
                </c:pt>
                <c:pt idx="3">
                  <c:v>SER. AGR. Y GAN.</c:v>
                </c:pt>
                <c:pt idx="4">
                  <c:v>CONAF</c:v>
                </c:pt>
                <c:pt idx="5">
                  <c:v>CNR</c:v>
                </c:pt>
              </c:strCache>
            </c:strRef>
          </c:cat>
          <c:val>
            <c:numRef>
              <c:f>'Partida 13'!$L$63:$L$68</c:f>
              <c:numCache>
                <c:formatCode>#,##0</c:formatCode>
                <c:ptCount val="6"/>
                <c:pt idx="0">
                  <c:v>64952977</c:v>
                </c:pt>
                <c:pt idx="1">
                  <c:v>9563470</c:v>
                </c:pt>
                <c:pt idx="2">
                  <c:v>289742468</c:v>
                </c:pt>
                <c:pt idx="3">
                  <c:v>133990966</c:v>
                </c:pt>
                <c:pt idx="4">
                  <c:v>90054741</c:v>
                </c:pt>
                <c:pt idx="5">
                  <c:v>13047672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A-456B-A2E3-EA58BDA87C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8873216"/>
        <c:axId val="39156480"/>
      </c:barChart>
      <c:catAx>
        <c:axId val="14887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39156480"/>
        <c:crosses val="autoZero"/>
        <c:auto val="1"/>
        <c:lblAlgn val="ctr"/>
        <c:lblOffset val="100"/>
        <c:noMultiLvlLbl val="0"/>
      </c:catAx>
      <c:valAx>
        <c:axId val="391564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887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/>
              <a:t>% Ejecución Mensual 2017- 2018 - 2019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13'!$C$29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13'!$D$29:$O$29</c:f>
              <c:numCache>
                <c:formatCode>0.0%</c:formatCode>
                <c:ptCount val="12"/>
                <c:pt idx="0">
                  <c:v>7.3122864148430999E-2</c:v>
                </c:pt>
                <c:pt idx="1">
                  <c:v>7.3102803539726063E-2</c:v>
                </c:pt>
                <c:pt idx="2">
                  <c:v>0.10266457131536855</c:v>
                </c:pt>
                <c:pt idx="3">
                  <c:v>8.1484819404478007E-2</c:v>
                </c:pt>
                <c:pt idx="4">
                  <c:v>8.9640503919987902E-2</c:v>
                </c:pt>
                <c:pt idx="5">
                  <c:v>9.6318385938117715E-2</c:v>
                </c:pt>
                <c:pt idx="6">
                  <c:v>8.4784796008431335E-2</c:v>
                </c:pt>
                <c:pt idx="7">
                  <c:v>8.5400729206953171E-2</c:v>
                </c:pt>
                <c:pt idx="8">
                  <c:v>7.7472831073825993E-2</c:v>
                </c:pt>
                <c:pt idx="9">
                  <c:v>7.0497553917218028E-2</c:v>
                </c:pt>
                <c:pt idx="10">
                  <c:v>7.0447794925908941E-2</c:v>
                </c:pt>
                <c:pt idx="11">
                  <c:v>0.13328814348385118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F-4754-92A9-37BA38E921A8}"/>
            </c:ext>
          </c:extLst>
        </c:ser>
        <c:ser>
          <c:idx val="0"/>
          <c:order val="1"/>
          <c:tx>
            <c:strRef>
              <c:f>'Partida 13'!$C$30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13'!$D$28:$O$28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13'!$D$30:$O$30</c:f>
              <c:numCache>
                <c:formatCode>0.0%</c:formatCode>
                <c:ptCount val="12"/>
                <c:pt idx="0">
                  <c:v>4.6532720870376451E-2</c:v>
                </c:pt>
                <c:pt idx="1">
                  <c:v>7.408240897548321E-2</c:v>
                </c:pt>
                <c:pt idx="2">
                  <c:v>0.10438912494657841</c:v>
                </c:pt>
                <c:pt idx="3">
                  <c:v>9.2421939848207915E-2</c:v>
                </c:pt>
                <c:pt idx="4">
                  <c:v>8.4593307628006945E-2</c:v>
                </c:pt>
                <c:pt idx="5">
                  <c:v>9.8222080155283123E-2</c:v>
                </c:pt>
                <c:pt idx="6">
                  <c:v>8.5024595978130377E-2</c:v>
                </c:pt>
                <c:pt idx="7">
                  <c:v>7.6769269256171918E-2</c:v>
                </c:pt>
                <c:pt idx="8">
                  <c:v>7.9681720979599371E-2</c:v>
                </c:pt>
                <c:pt idx="9">
                  <c:v>7.4444690161616617E-2</c:v>
                </c:pt>
                <c:pt idx="10">
                  <c:v>7.1765203909111036E-2</c:v>
                </c:pt>
                <c:pt idx="11">
                  <c:v>0.14195514928493089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F-4754-92A9-37BA38E921A8}"/>
            </c:ext>
          </c:extLst>
        </c:ser>
        <c:ser>
          <c:idx val="1"/>
          <c:order val="2"/>
          <c:tx>
            <c:strRef>
              <c:f>'Partida 13'!$C$31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13'!$D$28:$O$28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13'!$D$31</c:f>
              <c:numCache>
                <c:formatCode>0.0%</c:formatCode>
                <c:ptCount val="1"/>
                <c:pt idx="0">
                  <c:v>4.9359708464816389E-2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2F-4754-92A9-37BA38E921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6227584"/>
        <c:axId val="39155904"/>
      </c:barChart>
      <c:catAx>
        <c:axId val="11622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9155904"/>
        <c:crosses val="autoZero"/>
        <c:auto val="1"/>
        <c:lblAlgn val="ctr"/>
        <c:lblOffset val="100"/>
        <c:noMultiLvlLbl val="0"/>
      </c:catAx>
      <c:valAx>
        <c:axId val="391559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622758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/>
              <a:t>% Ejecución Acumulada  2017 - 2018 - 2019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13'!$C$22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13'!$D$22:$O$22</c:f>
              <c:numCache>
                <c:formatCode>0.0%</c:formatCode>
                <c:ptCount val="12"/>
                <c:pt idx="0">
                  <c:v>7.3122864148430999E-2</c:v>
                </c:pt>
                <c:pt idx="1">
                  <c:v>0.1459421812309307</c:v>
                </c:pt>
                <c:pt idx="2">
                  <c:v>0.24764925129036355</c:v>
                </c:pt>
                <c:pt idx="3">
                  <c:v>0.32409751674645232</c:v>
                </c:pt>
                <c:pt idx="4">
                  <c:v>0.40968637045665501</c:v>
                </c:pt>
                <c:pt idx="5">
                  <c:v>0.50465698819729077</c:v>
                </c:pt>
                <c:pt idx="6">
                  <c:v>0.58788098738322159</c:v>
                </c:pt>
                <c:pt idx="7">
                  <c:v>0.66285809948322694</c:v>
                </c:pt>
                <c:pt idx="8">
                  <c:v>0.73777159711770868</c:v>
                </c:pt>
                <c:pt idx="9">
                  <c:v>0.79435106445312498</c:v>
                </c:pt>
                <c:pt idx="10">
                  <c:v>0.86153099712857317</c:v>
                </c:pt>
                <c:pt idx="11">
                  <c:v>0.98897253576078226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C6-47F0-B601-CEDB1D58D4F3}"/>
            </c:ext>
          </c:extLst>
        </c:ser>
        <c:ser>
          <c:idx val="0"/>
          <c:order val="1"/>
          <c:tx>
            <c:strRef>
              <c:f>'Partida 13'!$C$23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13'!$D$21:$O$21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13'!$D$23:$O$23</c:f>
              <c:numCache>
                <c:formatCode>0.0%</c:formatCode>
                <c:ptCount val="12"/>
                <c:pt idx="0">
                  <c:v>4.6532720870376451E-2</c:v>
                </c:pt>
                <c:pt idx="1">
                  <c:v>0.12023375520392118</c:v>
                </c:pt>
                <c:pt idx="2">
                  <c:v>0.22398495777687313</c:v>
                </c:pt>
                <c:pt idx="3">
                  <c:v>0.31640689762508106</c:v>
                </c:pt>
                <c:pt idx="4">
                  <c:v>0.39783506062608193</c:v>
                </c:pt>
                <c:pt idx="5">
                  <c:v>0.48362586221545856</c:v>
                </c:pt>
                <c:pt idx="6">
                  <c:v>0.57425157175770303</c:v>
                </c:pt>
                <c:pt idx="7">
                  <c:v>0.65091552238903549</c:v>
                </c:pt>
                <c:pt idx="8">
                  <c:v>0.72592649217392058</c:v>
                </c:pt>
                <c:pt idx="9">
                  <c:v>0.79816180886886401</c:v>
                </c:pt>
                <c:pt idx="10">
                  <c:v>0.86380489903575508</c:v>
                </c:pt>
                <c:pt idx="11">
                  <c:v>0.98802360652268639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C6-47F0-B601-CEDB1D58D4F3}"/>
            </c:ext>
          </c:extLst>
        </c:ser>
        <c:ser>
          <c:idx val="1"/>
          <c:order val="2"/>
          <c:tx>
            <c:strRef>
              <c:f>'Partida 13'!$C$24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EC6-47F0-B601-CEDB1D58D4F3}"/>
              </c:ext>
            </c:extLst>
          </c:dPt>
          <c:dLbls>
            <c:dLbl>
              <c:idx val="0"/>
              <c:layout>
                <c:manualLayout>
                  <c:x val="-5.1803566326660111E-2"/>
                  <c:y val="1.512196385476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C6-47F0-B601-CEDB1D58D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13'!$D$21:$O$21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13'!$D$24</c:f>
              <c:numCache>
                <c:formatCode>0.0%</c:formatCode>
                <c:ptCount val="1"/>
                <c:pt idx="0">
                  <c:v>4.9359708464816389E-2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C6-47F0-B601-CEDB1D58D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225024"/>
        <c:axId val="39154176"/>
      </c:lineChart>
      <c:catAx>
        <c:axId val="11622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9154176"/>
        <c:crosses val="autoZero"/>
        <c:auto val="1"/>
        <c:lblAlgn val="ctr"/>
        <c:lblOffset val="100"/>
        <c:noMultiLvlLbl val="0"/>
      </c:catAx>
      <c:valAx>
        <c:axId val="391541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62250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29-04-2019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8" y="-109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2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4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9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41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4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6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2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2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7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0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9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4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4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7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4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ENERO DE 2019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13: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AGRICULTURA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marzo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2617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47387" y="5564273"/>
            <a:ext cx="7543582" cy="310206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9372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1605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0605E6B-6F1B-4701-BC3F-E08C015E2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685299"/>
              </p:ext>
            </p:extLst>
          </p:nvPr>
        </p:nvGraphicFramePr>
        <p:xfrm>
          <a:off x="432483" y="1613939"/>
          <a:ext cx="8136903" cy="3807602"/>
        </p:xfrm>
        <a:graphic>
          <a:graphicData uri="http://schemas.openxmlformats.org/drawingml/2006/table">
            <a:tbl>
              <a:tblPr/>
              <a:tblGrid>
                <a:gridCol w="306706">
                  <a:extLst>
                    <a:ext uri="{9D8B030D-6E8A-4147-A177-3AD203B41FA5}">
                      <a16:colId xmlns:a16="http://schemas.microsoft.com/office/drawing/2014/main" val="981786735"/>
                    </a:ext>
                  </a:extLst>
                </a:gridCol>
                <a:gridCol w="306706">
                  <a:extLst>
                    <a:ext uri="{9D8B030D-6E8A-4147-A177-3AD203B41FA5}">
                      <a16:colId xmlns:a16="http://schemas.microsoft.com/office/drawing/2014/main" val="936411807"/>
                    </a:ext>
                  </a:extLst>
                </a:gridCol>
                <a:gridCol w="2751151">
                  <a:extLst>
                    <a:ext uri="{9D8B030D-6E8A-4147-A177-3AD203B41FA5}">
                      <a16:colId xmlns:a16="http://schemas.microsoft.com/office/drawing/2014/main" val="1486577671"/>
                    </a:ext>
                  </a:extLst>
                </a:gridCol>
                <a:gridCol w="821971">
                  <a:extLst>
                    <a:ext uri="{9D8B030D-6E8A-4147-A177-3AD203B41FA5}">
                      <a16:colId xmlns:a16="http://schemas.microsoft.com/office/drawing/2014/main" val="551976461"/>
                    </a:ext>
                  </a:extLst>
                </a:gridCol>
                <a:gridCol w="821971">
                  <a:extLst>
                    <a:ext uri="{9D8B030D-6E8A-4147-A177-3AD203B41FA5}">
                      <a16:colId xmlns:a16="http://schemas.microsoft.com/office/drawing/2014/main" val="875224574"/>
                    </a:ext>
                  </a:extLst>
                </a:gridCol>
                <a:gridCol w="821971">
                  <a:extLst>
                    <a:ext uri="{9D8B030D-6E8A-4147-A177-3AD203B41FA5}">
                      <a16:colId xmlns:a16="http://schemas.microsoft.com/office/drawing/2014/main" val="4271185022"/>
                    </a:ext>
                  </a:extLst>
                </a:gridCol>
                <a:gridCol w="821971">
                  <a:extLst>
                    <a:ext uri="{9D8B030D-6E8A-4147-A177-3AD203B41FA5}">
                      <a16:colId xmlns:a16="http://schemas.microsoft.com/office/drawing/2014/main" val="2203235594"/>
                    </a:ext>
                  </a:extLst>
                </a:gridCol>
                <a:gridCol w="748362">
                  <a:extLst>
                    <a:ext uri="{9D8B030D-6E8A-4147-A177-3AD203B41FA5}">
                      <a16:colId xmlns:a16="http://schemas.microsoft.com/office/drawing/2014/main" val="4154979176"/>
                    </a:ext>
                  </a:extLst>
                </a:gridCol>
                <a:gridCol w="736094">
                  <a:extLst>
                    <a:ext uri="{9D8B030D-6E8A-4147-A177-3AD203B41FA5}">
                      <a16:colId xmlns:a16="http://schemas.microsoft.com/office/drawing/2014/main" val="423356245"/>
                    </a:ext>
                  </a:extLst>
                </a:gridCol>
              </a:tblGrid>
              <a:tr h="1406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922" marR="8922" marT="8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922" marR="8922" marT="8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669373"/>
                  </a:ext>
                </a:extLst>
              </a:tr>
              <a:tr h="4308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Presupuestario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18260"/>
                  </a:ext>
                </a:extLst>
              </a:tr>
              <a:tr h="184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AGRICULTURA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64.952.977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64.952.977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489.209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36371"/>
                  </a:ext>
                </a:extLst>
              </a:tr>
              <a:tr h="140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Agricultura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30.297.754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30.297.754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489.209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313400"/>
                  </a:ext>
                </a:extLst>
              </a:tr>
              <a:tr h="27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e Innovación Tecnológica Silvoagropecuaria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61522"/>
                  </a:ext>
                </a:extLst>
              </a:tr>
              <a:tr h="1758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ESTUDIOS Y POLÍTICAS AGRARIAS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9.563.470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9.563.470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291.672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911794"/>
                  </a:ext>
                </a:extLst>
              </a:tr>
              <a:tr h="1758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289.742.468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289.742.468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10.231.744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468988"/>
                  </a:ext>
                </a:extLst>
              </a:tr>
              <a:tr h="140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AGRÍCOLA Y GANADERO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133.990.966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133.990.966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11.248.866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5178"/>
                  </a:ext>
                </a:extLst>
              </a:tr>
              <a:tr h="140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Agrícola y Ganadero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28.036.313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28.036.313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2.347.634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645709"/>
                  </a:ext>
                </a:extLst>
              </a:tr>
              <a:tr h="140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Inspecciones Exportaciones Silvoagropecuarias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21.654.376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21.654.376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2.919.765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986906"/>
                  </a:ext>
                </a:extLst>
              </a:tr>
              <a:tr h="140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Ganadero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14.808.183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14.808.183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1.219.124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348703"/>
                  </a:ext>
                </a:extLst>
              </a:tr>
              <a:tr h="140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Vigilancia y Control Silvoagrícola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31.784.173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31.784.173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2.055.097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77689"/>
                  </a:ext>
                </a:extLst>
              </a:tr>
              <a:tr h="140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Controles Fronterizos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16.034.303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16.034.303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1.754.577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82039"/>
                  </a:ext>
                </a:extLst>
              </a:tr>
              <a:tr h="2813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Gestión y Conservación de Recursos Naturales Renovables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14.997.312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14.997.312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474.279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77736"/>
                  </a:ext>
                </a:extLst>
              </a:tr>
              <a:tr h="140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6.676.306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6.676.306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478.390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874904"/>
                  </a:ext>
                </a:extLst>
              </a:tr>
              <a:tr h="140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NACIONAL FORESTAL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90.054.741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90.054.741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6.856.292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879131"/>
                  </a:ext>
                </a:extLst>
              </a:tr>
              <a:tr h="140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Nacional Forestal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19.963.004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19.963.004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2.993.954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02911"/>
                  </a:ext>
                </a:extLst>
              </a:tr>
              <a:tr h="140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Manejo del Fuego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32.125.307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32.125.307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2.076.332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56198"/>
                  </a:ext>
                </a:extLst>
              </a:tr>
              <a:tr h="140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Areas Silvestres Protegidas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15.324.263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15.324.263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902.921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259607"/>
                  </a:ext>
                </a:extLst>
              </a:tr>
              <a:tr h="140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Forestal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21.134.710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21.134.710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863.529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96274"/>
                  </a:ext>
                </a:extLst>
              </a:tr>
              <a:tr h="140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Arborización Urbana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1.507.457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1.507.457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19.556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747114"/>
                  </a:ext>
                </a:extLst>
              </a:tr>
              <a:tr h="1758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RIEGO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13.047.672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13.047.672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507.349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19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61750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533500"/>
            <a:ext cx="764164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4518CDF-9B31-46E1-AA56-C88DDB1BF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97183"/>
              </p:ext>
            </p:extLst>
          </p:nvPr>
        </p:nvGraphicFramePr>
        <p:xfrm>
          <a:off x="478921" y="1908846"/>
          <a:ext cx="8136903" cy="2808314"/>
        </p:xfrm>
        <a:graphic>
          <a:graphicData uri="http://schemas.openxmlformats.org/drawingml/2006/table">
            <a:tbl>
              <a:tblPr/>
              <a:tblGrid>
                <a:gridCol w="747068">
                  <a:extLst>
                    <a:ext uri="{9D8B030D-6E8A-4147-A177-3AD203B41FA5}">
                      <a16:colId xmlns:a16="http://schemas.microsoft.com/office/drawing/2014/main" val="3322812600"/>
                    </a:ext>
                  </a:extLst>
                </a:gridCol>
                <a:gridCol w="275969">
                  <a:extLst>
                    <a:ext uri="{9D8B030D-6E8A-4147-A177-3AD203B41FA5}">
                      <a16:colId xmlns:a16="http://schemas.microsoft.com/office/drawing/2014/main" val="143317743"/>
                    </a:ext>
                  </a:extLst>
                </a:gridCol>
                <a:gridCol w="275969">
                  <a:extLst>
                    <a:ext uri="{9D8B030D-6E8A-4147-A177-3AD203B41FA5}">
                      <a16:colId xmlns:a16="http://schemas.microsoft.com/office/drawing/2014/main" val="551594788"/>
                    </a:ext>
                  </a:extLst>
                </a:gridCol>
                <a:gridCol w="2500445">
                  <a:extLst>
                    <a:ext uri="{9D8B030D-6E8A-4147-A177-3AD203B41FA5}">
                      <a16:colId xmlns:a16="http://schemas.microsoft.com/office/drawing/2014/main" val="2154612817"/>
                    </a:ext>
                  </a:extLst>
                </a:gridCol>
                <a:gridCol w="747068">
                  <a:extLst>
                    <a:ext uri="{9D8B030D-6E8A-4147-A177-3AD203B41FA5}">
                      <a16:colId xmlns:a16="http://schemas.microsoft.com/office/drawing/2014/main" val="281420097"/>
                    </a:ext>
                  </a:extLst>
                </a:gridCol>
                <a:gridCol w="747068">
                  <a:extLst>
                    <a:ext uri="{9D8B030D-6E8A-4147-A177-3AD203B41FA5}">
                      <a16:colId xmlns:a16="http://schemas.microsoft.com/office/drawing/2014/main" val="1439329936"/>
                    </a:ext>
                  </a:extLst>
                </a:gridCol>
                <a:gridCol w="747068">
                  <a:extLst>
                    <a:ext uri="{9D8B030D-6E8A-4147-A177-3AD203B41FA5}">
                      <a16:colId xmlns:a16="http://schemas.microsoft.com/office/drawing/2014/main" val="3402765565"/>
                    </a:ext>
                  </a:extLst>
                </a:gridCol>
                <a:gridCol w="747068">
                  <a:extLst>
                    <a:ext uri="{9D8B030D-6E8A-4147-A177-3AD203B41FA5}">
                      <a16:colId xmlns:a16="http://schemas.microsoft.com/office/drawing/2014/main" val="1886673000"/>
                    </a:ext>
                  </a:extLst>
                </a:gridCol>
                <a:gridCol w="680165">
                  <a:extLst>
                    <a:ext uri="{9D8B030D-6E8A-4147-A177-3AD203B41FA5}">
                      <a16:colId xmlns:a16="http://schemas.microsoft.com/office/drawing/2014/main" val="2502136652"/>
                    </a:ext>
                  </a:extLst>
                </a:gridCol>
                <a:gridCol w="669015">
                  <a:extLst>
                    <a:ext uri="{9D8B030D-6E8A-4147-A177-3AD203B41FA5}">
                      <a16:colId xmlns:a16="http://schemas.microsoft.com/office/drawing/2014/main" val="1788404985"/>
                    </a:ext>
                  </a:extLst>
                </a:gridCol>
              </a:tblGrid>
              <a:tr h="13741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082812"/>
                  </a:ext>
                </a:extLst>
              </a:tr>
              <a:tr h="42081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1180"/>
                  </a:ext>
                </a:extLst>
              </a:tr>
              <a:tr h="180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30.297.754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30.297.754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489.209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261385"/>
                  </a:ext>
                </a:extLst>
              </a:tr>
              <a:tr h="137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6.700.793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6.700.793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470.171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0398"/>
                  </a:ext>
                </a:extLst>
              </a:tr>
              <a:tr h="137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1.399.137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1.399.137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572547"/>
                  </a:ext>
                </a:extLst>
              </a:tr>
              <a:tr h="137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709052"/>
                  </a:ext>
                </a:extLst>
              </a:tr>
              <a:tr h="137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188809"/>
                  </a:ext>
                </a:extLst>
              </a:tr>
              <a:tr h="137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21.803.506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21.803.506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85276"/>
                  </a:ext>
                </a:extLst>
              </a:tr>
              <a:tr h="137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1.267.193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1.267.193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710627"/>
                  </a:ext>
                </a:extLst>
              </a:tr>
              <a:tr h="137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19.948.847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19.948.847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98955"/>
                  </a:ext>
                </a:extLst>
              </a:tr>
              <a:tr h="137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543.348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543.348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320484"/>
                  </a:ext>
                </a:extLst>
              </a:tr>
              <a:tr h="137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44.118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53526"/>
                  </a:ext>
                </a:extLst>
              </a:tr>
              <a:tr h="137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394.308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394.308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911367"/>
                  </a:ext>
                </a:extLst>
              </a:tr>
              <a:tr h="137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14.935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14.935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142537"/>
                  </a:ext>
                </a:extLst>
              </a:tr>
              <a:tr h="137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024986"/>
                  </a:ext>
                </a:extLst>
              </a:tr>
              <a:tr h="137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457598"/>
                  </a:ext>
                </a:extLst>
              </a:tr>
              <a:tr h="137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87590"/>
                  </a:ext>
                </a:extLst>
              </a:tr>
              <a:tr h="1459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189.923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189.923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76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049658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00808"/>
            <a:ext cx="715551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71947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F3DB1C7-E658-4B55-B7BE-00B3509C9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90994"/>
              </p:ext>
            </p:extLst>
          </p:nvPr>
        </p:nvGraphicFramePr>
        <p:xfrm>
          <a:off x="458667" y="2023634"/>
          <a:ext cx="8084082" cy="1839850"/>
        </p:xfrm>
        <a:graphic>
          <a:graphicData uri="http://schemas.openxmlformats.org/drawingml/2006/table">
            <a:tbl>
              <a:tblPr/>
              <a:tblGrid>
                <a:gridCol w="742218">
                  <a:extLst>
                    <a:ext uri="{9D8B030D-6E8A-4147-A177-3AD203B41FA5}">
                      <a16:colId xmlns:a16="http://schemas.microsoft.com/office/drawing/2014/main" val="1688671803"/>
                    </a:ext>
                  </a:extLst>
                </a:gridCol>
                <a:gridCol w="274177">
                  <a:extLst>
                    <a:ext uri="{9D8B030D-6E8A-4147-A177-3AD203B41FA5}">
                      <a16:colId xmlns:a16="http://schemas.microsoft.com/office/drawing/2014/main" val="2206219299"/>
                    </a:ext>
                  </a:extLst>
                </a:gridCol>
                <a:gridCol w="274177">
                  <a:extLst>
                    <a:ext uri="{9D8B030D-6E8A-4147-A177-3AD203B41FA5}">
                      <a16:colId xmlns:a16="http://schemas.microsoft.com/office/drawing/2014/main" val="3997933557"/>
                    </a:ext>
                  </a:extLst>
                </a:gridCol>
                <a:gridCol w="2484215">
                  <a:extLst>
                    <a:ext uri="{9D8B030D-6E8A-4147-A177-3AD203B41FA5}">
                      <a16:colId xmlns:a16="http://schemas.microsoft.com/office/drawing/2014/main" val="484901242"/>
                    </a:ext>
                  </a:extLst>
                </a:gridCol>
                <a:gridCol w="742218">
                  <a:extLst>
                    <a:ext uri="{9D8B030D-6E8A-4147-A177-3AD203B41FA5}">
                      <a16:colId xmlns:a16="http://schemas.microsoft.com/office/drawing/2014/main" val="921798674"/>
                    </a:ext>
                  </a:extLst>
                </a:gridCol>
                <a:gridCol w="742218">
                  <a:extLst>
                    <a:ext uri="{9D8B030D-6E8A-4147-A177-3AD203B41FA5}">
                      <a16:colId xmlns:a16="http://schemas.microsoft.com/office/drawing/2014/main" val="2410045130"/>
                    </a:ext>
                  </a:extLst>
                </a:gridCol>
                <a:gridCol w="742218">
                  <a:extLst>
                    <a:ext uri="{9D8B030D-6E8A-4147-A177-3AD203B41FA5}">
                      <a16:colId xmlns:a16="http://schemas.microsoft.com/office/drawing/2014/main" val="57872941"/>
                    </a:ext>
                  </a:extLst>
                </a:gridCol>
                <a:gridCol w="742218">
                  <a:extLst>
                    <a:ext uri="{9D8B030D-6E8A-4147-A177-3AD203B41FA5}">
                      <a16:colId xmlns:a16="http://schemas.microsoft.com/office/drawing/2014/main" val="875569850"/>
                    </a:ext>
                  </a:extLst>
                </a:gridCol>
                <a:gridCol w="675750">
                  <a:extLst>
                    <a:ext uri="{9D8B030D-6E8A-4147-A177-3AD203B41FA5}">
                      <a16:colId xmlns:a16="http://schemas.microsoft.com/office/drawing/2014/main" val="2471986043"/>
                    </a:ext>
                  </a:extLst>
                </a:gridCol>
                <a:gridCol w="664673">
                  <a:extLst>
                    <a:ext uri="{9D8B030D-6E8A-4147-A177-3AD203B41FA5}">
                      <a16:colId xmlns:a16="http://schemas.microsoft.com/office/drawing/2014/main" val="3139816014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405536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6212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011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53697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34.655.223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766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Investigaciones Agropecuarias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17.775.401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17.775.401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198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para la Innovación Agraria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9.195.426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9.195.426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88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Forestal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4.069.279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4.069.279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1717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Información de Recursos Naturales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3.436.195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3.436.195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00513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Investigación para la Competitividad Agroalimentaria y Forestal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178.922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178.922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572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1907" y="4472375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1100" y="1470978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77130" y="68932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A2AE165-6D1F-4864-BDDF-95D81B5F7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905498"/>
              </p:ext>
            </p:extLst>
          </p:nvPr>
        </p:nvGraphicFramePr>
        <p:xfrm>
          <a:off x="467543" y="1772816"/>
          <a:ext cx="8114478" cy="2541447"/>
        </p:xfrm>
        <a:graphic>
          <a:graphicData uri="http://schemas.openxmlformats.org/drawingml/2006/table">
            <a:tbl>
              <a:tblPr/>
              <a:tblGrid>
                <a:gridCol w="745009">
                  <a:extLst>
                    <a:ext uri="{9D8B030D-6E8A-4147-A177-3AD203B41FA5}">
                      <a16:colId xmlns:a16="http://schemas.microsoft.com/office/drawing/2014/main" val="1156300908"/>
                    </a:ext>
                  </a:extLst>
                </a:gridCol>
                <a:gridCol w="275208">
                  <a:extLst>
                    <a:ext uri="{9D8B030D-6E8A-4147-A177-3AD203B41FA5}">
                      <a16:colId xmlns:a16="http://schemas.microsoft.com/office/drawing/2014/main" val="1283686628"/>
                    </a:ext>
                  </a:extLst>
                </a:gridCol>
                <a:gridCol w="275208">
                  <a:extLst>
                    <a:ext uri="{9D8B030D-6E8A-4147-A177-3AD203B41FA5}">
                      <a16:colId xmlns:a16="http://schemas.microsoft.com/office/drawing/2014/main" val="2262399462"/>
                    </a:ext>
                  </a:extLst>
                </a:gridCol>
                <a:gridCol w="2493554">
                  <a:extLst>
                    <a:ext uri="{9D8B030D-6E8A-4147-A177-3AD203B41FA5}">
                      <a16:colId xmlns:a16="http://schemas.microsoft.com/office/drawing/2014/main" val="3478461791"/>
                    </a:ext>
                  </a:extLst>
                </a:gridCol>
                <a:gridCol w="745009">
                  <a:extLst>
                    <a:ext uri="{9D8B030D-6E8A-4147-A177-3AD203B41FA5}">
                      <a16:colId xmlns:a16="http://schemas.microsoft.com/office/drawing/2014/main" val="1423197308"/>
                    </a:ext>
                  </a:extLst>
                </a:gridCol>
                <a:gridCol w="745009">
                  <a:extLst>
                    <a:ext uri="{9D8B030D-6E8A-4147-A177-3AD203B41FA5}">
                      <a16:colId xmlns:a16="http://schemas.microsoft.com/office/drawing/2014/main" val="1299867271"/>
                    </a:ext>
                  </a:extLst>
                </a:gridCol>
                <a:gridCol w="745009">
                  <a:extLst>
                    <a:ext uri="{9D8B030D-6E8A-4147-A177-3AD203B41FA5}">
                      <a16:colId xmlns:a16="http://schemas.microsoft.com/office/drawing/2014/main" val="1049817065"/>
                    </a:ext>
                  </a:extLst>
                </a:gridCol>
                <a:gridCol w="745009">
                  <a:extLst>
                    <a:ext uri="{9D8B030D-6E8A-4147-A177-3AD203B41FA5}">
                      <a16:colId xmlns:a16="http://schemas.microsoft.com/office/drawing/2014/main" val="2068992207"/>
                    </a:ext>
                  </a:extLst>
                </a:gridCol>
                <a:gridCol w="678291">
                  <a:extLst>
                    <a:ext uri="{9D8B030D-6E8A-4147-A177-3AD203B41FA5}">
                      <a16:colId xmlns:a16="http://schemas.microsoft.com/office/drawing/2014/main" val="1733230920"/>
                    </a:ext>
                  </a:extLst>
                </a:gridCol>
                <a:gridCol w="667172">
                  <a:extLst>
                    <a:ext uri="{9D8B030D-6E8A-4147-A177-3AD203B41FA5}">
                      <a16:colId xmlns:a16="http://schemas.microsoft.com/office/drawing/2014/main" val="4195479434"/>
                    </a:ext>
                  </a:extLst>
                </a:gridCol>
              </a:tblGrid>
              <a:tr h="13831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58308"/>
                  </a:ext>
                </a:extLst>
              </a:tr>
              <a:tr h="42357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704171"/>
                  </a:ext>
                </a:extLst>
              </a:tr>
              <a:tr h="1815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9.563.470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9.563.470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291.672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172641"/>
                  </a:ext>
                </a:extLst>
              </a:tr>
              <a:tr h="138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4.139.266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4.139.266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277.161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190122"/>
                  </a:ext>
                </a:extLst>
              </a:tr>
              <a:tr h="138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1.015.200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1.015.200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14.511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471898"/>
                  </a:ext>
                </a:extLst>
              </a:tr>
              <a:tr h="138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713310"/>
                  </a:ext>
                </a:extLst>
              </a:tr>
              <a:tr h="138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91629"/>
                  </a:ext>
                </a:extLst>
              </a:tr>
              <a:tr h="138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4.222.828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4.222.828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799003"/>
                  </a:ext>
                </a:extLst>
              </a:tr>
              <a:tr h="138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568.192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568.192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323098"/>
                  </a:ext>
                </a:extLst>
              </a:tr>
              <a:tr h="138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Información de Recursos Naturales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568.192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568.192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726393"/>
                  </a:ext>
                </a:extLst>
              </a:tr>
              <a:tr h="138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3.654.636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3.654.636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624029"/>
                  </a:ext>
                </a:extLst>
              </a:tr>
              <a:tr h="138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 - Estadísticas Continuas Intercensales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512.615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512.615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05851"/>
                  </a:ext>
                </a:extLst>
              </a:tr>
              <a:tr h="138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 - VIII Censo Agropecuario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3.142.021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3.142.021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683079"/>
                  </a:ext>
                </a:extLst>
              </a:tr>
              <a:tr h="138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186.166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186.166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64062"/>
                  </a:ext>
                </a:extLst>
              </a:tr>
              <a:tr h="138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402966"/>
                  </a:ext>
                </a:extLst>
              </a:tr>
              <a:tr h="138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176.562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176.562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3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125444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AC7A550-ABC0-422F-ABE7-3B9D1BD83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921275"/>
              </p:ext>
            </p:extLst>
          </p:nvPr>
        </p:nvGraphicFramePr>
        <p:xfrm>
          <a:off x="467544" y="1633049"/>
          <a:ext cx="8132612" cy="4360575"/>
        </p:xfrm>
        <a:graphic>
          <a:graphicData uri="http://schemas.openxmlformats.org/drawingml/2006/table">
            <a:tbl>
              <a:tblPr/>
              <a:tblGrid>
                <a:gridCol w="746674">
                  <a:extLst>
                    <a:ext uri="{9D8B030D-6E8A-4147-A177-3AD203B41FA5}">
                      <a16:colId xmlns:a16="http://schemas.microsoft.com/office/drawing/2014/main" val="1389199115"/>
                    </a:ext>
                  </a:extLst>
                </a:gridCol>
                <a:gridCol w="275824">
                  <a:extLst>
                    <a:ext uri="{9D8B030D-6E8A-4147-A177-3AD203B41FA5}">
                      <a16:colId xmlns:a16="http://schemas.microsoft.com/office/drawing/2014/main" val="3436206393"/>
                    </a:ext>
                  </a:extLst>
                </a:gridCol>
                <a:gridCol w="275824">
                  <a:extLst>
                    <a:ext uri="{9D8B030D-6E8A-4147-A177-3AD203B41FA5}">
                      <a16:colId xmlns:a16="http://schemas.microsoft.com/office/drawing/2014/main" val="663257697"/>
                    </a:ext>
                  </a:extLst>
                </a:gridCol>
                <a:gridCol w="2499126">
                  <a:extLst>
                    <a:ext uri="{9D8B030D-6E8A-4147-A177-3AD203B41FA5}">
                      <a16:colId xmlns:a16="http://schemas.microsoft.com/office/drawing/2014/main" val="1685988151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3746160181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935364116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2828221228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1626719859"/>
                    </a:ext>
                  </a:extLst>
                </a:gridCol>
                <a:gridCol w="679806">
                  <a:extLst>
                    <a:ext uri="{9D8B030D-6E8A-4147-A177-3AD203B41FA5}">
                      <a16:colId xmlns:a16="http://schemas.microsoft.com/office/drawing/2014/main" val="1554939954"/>
                    </a:ext>
                  </a:extLst>
                </a:gridCol>
                <a:gridCol w="668662">
                  <a:extLst>
                    <a:ext uri="{9D8B030D-6E8A-4147-A177-3AD203B41FA5}">
                      <a16:colId xmlns:a16="http://schemas.microsoft.com/office/drawing/2014/main" val="2746056886"/>
                    </a:ext>
                  </a:extLst>
                </a:gridCol>
              </a:tblGrid>
              <a:tr h="13081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37168"/>
                  </a:ext>
                </a:extLst>
              </a:tr>
              <a:tr h="39927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963138"/>
                  </a:ext>
                </a:extLst>
              </a:tr>
              <a:tr h="1711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289.742.468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289.742.468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10.231.744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51502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41.024.832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41.024.832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2.757.128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519026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7.229.869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7.229.869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768.686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26938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8406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798687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188244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83.050.139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83.050.139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2.560.978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5617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83.046.727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83.046.727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2.560.978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059464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Contratación del Seguro Agrícola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938.643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938.643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4106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Incentivos Ley N° 20.412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21.554.663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21.554.663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6.838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671766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Emergencias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1.585.170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1.585.170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078815"/>
                  </a:ext>
                </a:extLst>
              </a:tr>
              <a:tr h="260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Desarrollo de Capacidades Productivas y Empresariales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2.262.833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2.262.833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19.372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54269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Asesoría Técnica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12.101.512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12.101.512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327.384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835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de Acción Local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19.163.555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19.163.555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1.897.136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828435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INDAP-PRODEMU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1.779.874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1.779.874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717897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Territorial Indígena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18.658.335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18.658.335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295.445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27816"/>
                  </a:ext>
                </a:extLst>
              </a:tr>
              <a:tr h="260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Integral de Pequeños Productores Campesinos del Secano-PADIS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660.319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660.319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41352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Productivas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3.275.950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3.275.950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8.303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913488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para Comercialización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1.065.873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1.065.873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23408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3.412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501483"/>
                  </a:ext>
                </a:extLst>
              </a:tr>
              <a:tr h="260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Latinoamericana de Instituciones Financieras para el Desarrollo - ALIDE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3.412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62221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503278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61191"/>
                  </a:ext>
                </a:extLst>
              </a:tr>
              <a:tr h="130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98843"/>
                  </a:ext>
                </a:extLst>
              </a:tr>
              <a:tr h="260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104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3249" y="5915223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A9648B-3130-4D1B-BE91-9077C72F7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46507"/>
              </p:ext>
            </p:extLst>
          </p:nvPr>
        </p:nvGraphicFramePr>
        <p:xfrm>
          <a:off x="463249" y="1700807"/>
          <a:ext cx="8136906" cy="4061322"/>
        </p:xfrm>
        <a:graphic>
          <a:graphicData uri="http://schemas.openxmlformats.org/drawingml/2006/table">
            <a:tbl>
              <a:tblPr/>
              <a:tblGrid>
                <a:gridCol w="747068">
                  <a:extLst>
                    <a:ext uri="{9D8B030D-6E8A-4147-A177-3AD203B41FA5}">
                      <a16:colId xmlns:a16="http://schemas.microsoft.com/office/drawing/2014/main" val="3452460258"/>
                    </a:ext>
                  </a:extLst>
                </a:gridCol>
                <a:gridCol w="275969">
                  <a:extLst>
                    <a:ext uri="{9D8B030D-6E8A-4147-A177-3AD203B41FA5}">
                      <a16:colId xmlns:a16="http://schemas.microsoft.com/office/drawing/2014/main" val="3297345122"/>
                    </a:ext>
                  </a:extLst>
                </a:gridCol>
                <a:gridCol w="275969">
                  <a:extLst>
                    <a:ext uri="{9D8B030D-6E8A-4147-A177-3AD203B41FA5}">
                      <a16:colId xmlns:a16="http://schemas.microsoft.com/office/drawing/2014/main" val="2148819258"/>
                    </a:ext>
                  </a:extLst>
                </a:gridCol>
                <a:gridCol w="2500446">
                  <a:extLst>
                    <a:ext uri="{9D8B030D-6E8A-4147-A177-3AD203B41FA5}">
                      <a16:colId xmlns:a16="http://schemas.microsoft.com/office/drawing/2014/main" val="747253340"/>
                    </a:ext>
                  </a:extLst>
                </a:gridCol>
                <a:gridCol w="747068">
                  <a:extLst>
                    <a:ext uri="{9D8B030D-6E8A-4147-A177-3AD203B41FA5}">
                      <a16:colId xmlns:a16="http://schemas.microsoft.com/office/drawing/2014/main" val="3509457870"/>
                    </a:ext>
                  </a:extLst>
                </a:gridCol>
                <a:gridCol w="747068">
                  <a:extLst>
                    <a:ext uri="{9D8B030D-6E8A-4147-A177-3AD203B41FA5}">
                      <a16:colId xmlns:a16="http://schemas.microsoft.com/office/drawing/2014/main" val="2973339934"/>
                    </a:ext>
                  </a:extLst>
                </a:gridCol>
                <a:gridCol w="747068">
                  <a:extLst>
                    <a:ext uri="{9D8B030D-6E8A-4147-A177-3AD203B41FA5}">
                      <a16:colId xmlns:a16="http://schemas.microsoft.com/office/drawing/2014/main" val="3082414691"/>
                    </a:ext>
                  </a:extLst>
                </a:gridCol>
                <a:gridCol w="747068">
                  <a:extLst>
                    <a:ext uri="{9D8B030D-6E8A-4147-A177-3AD203B41FA5}">
                      <a16:colId xmlns:a16="http://schemas.microsoft.com/office/drawing/2014/main" val="3311207410"/>
                    </a:ext>
                  </a:extLst>
                </a:gridCol>
                <a:gridCol w="680166">
                  <a:extLst>
                    <a:ext uri="{9D8B030D-6E8A-4147-A177-3AD203B41FA5}">
                      <a16:colId xmlns:a16="http://schemas.microsoft.com/office/drawing/2014/main" val="1432386517"/>
                    </a:ext>
                  </a:extLst>
                </a:gridCol>
                <a:gridCol w="669016">
                  <a:extLst>
                    <a:ext uri="{9D8B030D-6E8A-4147-A177-3AD203B41FA5}">
                      <a16:colId xmlns:a16="http://schemas.microsoft.com/office/drawing/2014/main" val="2254816498"/>
                    </a:ext>
                  </a:extLst>
                </a:gridCol>
              </a:tblGrid>
              <a:tr h="13709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679773"/>
                  </a:ext>
                </a:extLst>
              </a:tr>
              <a:tr h="35986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024548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1.034.737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1.034.737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187.779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17190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124.100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124.100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45990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318.162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318.162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954587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592.475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592.475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187.779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716767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89.766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35171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89.766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81608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1.415.575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12402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1.415.575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28087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Corto Plazo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56.789.883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56.789.883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1.128.753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08725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Plazo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24.209.955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24.209.955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277.947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61414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Rotatorio - Ley 18.450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1.889.333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1.889.333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246787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Plazo - COBIN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2.884.000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2.884.000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304080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178.866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212765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178.866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377633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Riego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15.242.297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15.242.297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568093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Inversiones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10.229.425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10.229.425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14508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de Acción Local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22.669.759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22.669.759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141.780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480326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Territorial Indígena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14.759.098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14.759.098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272204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Praderas Suplementarias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4.648.645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4.648.645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87173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Productivas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1.748.224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1.748.224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6919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INDAP-PRODEMU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1.208.871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1.208.871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0640"/>
                  </a:ext>
                </a:extLst>
              </a:tr>
              <a:tr h="274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Integral de Pequeños Productores Campesinos del Secano-PADIS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659.712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659.712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319854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para Comercialización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373.893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373.893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056297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2.362.732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609227"/>
                  </a:ext>
                </a:extLst>
              </a:tr>
              <a:tr h="137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2.362.732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05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165960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BA5EE6-5AB6-4F42-B673-634796F9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94096"/>
              </p:ext>
            </p:extLst>
          </p:nvPr>
        </p:nvGraphicFramePr>
        <p:xfrm>
          <a:off x="467544" y="1628800"/>
          <a:ext cx="8064893" cy="3352708"/>
        </p:xfrm>
        <a:graphic>
          <a:graphicData uri="http://schemas.openxmlformats.org/drawingml/2006/table">
            <a:tbl>
              <a:tblPr/>
              <a:tblGrid>
                <a:gridCol w="740456">
                  <a:extLst>
                    <a:ext uri="{9D8B030D-6E8A-4147-A177-3AD203B41FA5}">
                      <a16:colId xmlns:a16="http://schemas.microsoft.com/office/drawing/2014/main" val="2591897895"/>
                    </a:ext>
                  </a:extLst>
                </a:gridCol>
                <a:gridCol w="273526">
                  <a:extLst>
                    <a:ext uri="{9D8B030D-6E8A-4147-A177-3AD203B41FA5}">
                      <a16:colId xmlns:a16="http://schemas.microsoft.com/office/drawing/2014/main" val="606884362"/>
                    </a:ext>
                  </a:extLst>
                </a:gridCol>
                <a:gridCol w="273526">
                  <a:extLst>
                    <a:ext uri="{9D8B030D-6E8A-4147-A177-3AD203B41FA5}">
                      <a16:colId xmlns:a16="http://schemas.microsoft.com/office/drawing/2014/main" val="2761745288"/>
                    </a:ext>
                  </a:extLst>
                </a:gridCol>
                <a:gridCol w="2478319">
                  <a:extLst>
                    <a:ext uri="{9D8B030D-6E8A-4147-A177-3AD203B41FA5}">
                      <a16:colId xmlns:a16="http://schemas.microsoft.com/office/drawing/2014/main" val="1241625770"/>
                    </a:ext>
                  </a:extLst>
                </a:gridCol>
                <a:gridCol w="740456">
                  <a:extLst>
                    <a:ext uri="{9D8B030D-6E8A-4147-A177-3AD203B41FA5}">
                      <a16:colId xmlns:a16="http://schemas.microsoft.com/office/drawing/2014/main" val="551651274"/>
                    </a:ext>
                  </a:extLst>
                </a:gridCol>
                <a:gridCol w="740456">
                  <a:extLst>
                    <a:ext uri="{9D8B030D-6E8A-4147-A177-3AD203B41FA5}">
                      <a16:colId xmlns:a16="http://schemas.microsoft.com/office/drawing/2014/main" val="2004203250"/>
                    </a:ext>
                  </a:extLst>
                </a:gridCol>
                <a:gridCol w="740456">
                  <a:extLst>
                    <a:ext uri="{9D8B030D-6E8A-4147-A177-3AD203B41FA5}">
                      <a16:colId xmlns:a16="http://schemas.microsoft.com/office/drawing/2014/main" val="1868904533"/>
                    </a:ext>
                  </a:extLst>
                </a:gridCol>
                <a:gridCol w="740456">
                  <a:extLst>
                    <a:ext uri="{9D8B030D-6E8A-4147-A177-3AD203B41FA5}">
                      <a16:colId xmlns:a16="http://schemas.microsoft.com/office/drawing/2014/main" val="1875173390"/>
                    </a:ext>
                  </a:extLst>
                </a:gridCol>
                <a:gridCol w="674146">
                  <a:extLst>
                    <a:ext uri="{9D8B030D-6E8A-4147-A177-3AD203B41FA5}">
                      <a16:colId xmlns:a16="http://schemas.microsoft.com/office/drawing/2014/main" val="3326230562"/>
                    </a:ext>
                  </a:extLst>
                </a:gridCol>
                <a:gridCol w="663096">
                  <a:extLst>
                    <a:ext uri="{9D8B030D-6E8A-4147-A177-3AD203B41FA5}">
                      <a16:colId xmlns:a16="http://schemas.microsoft.com/office/drawing/2014/main" val="223655713"/>
                    </a:ext>
                  </a:extLst>
                </a:gridCol>
              </a:tblGrid>
              <a:tr h="13754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45736"/>
                  </a:ext>
                </a:extLst>
              </a:tr>
              <a:tr h="42123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011648"/>
                  </a:ext>
                </a:extLst>
              </a:tr>
              <a:tr h="180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28.036.313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28.036.313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2.347.634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100374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22.016.973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22.016.973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1.513.599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69393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2.531.659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2.531.659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36.742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19854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306805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349756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553209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10636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Emergencias Sanitarias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8734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142.154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142.154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727186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142.154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142.154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499305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90198"/>
                  </a:ext>
                </a:extLst>
              </a:tr>
              <a:tr h="275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352770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3.345.497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3.345.497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945120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1.196.583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1.196.583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211259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47.896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47.896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513076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183.340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483073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1.917.678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1.917.678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94830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796.610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68990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796.610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00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0274" y="3584704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55EE29F-B24B-4650-A635-04FE25800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8723"/>
              </p:ext>
            </p:extLst>
          </p:nvPr>
        </p:nvGraphicFramePr>
        <p:xfrm>
          <a:off x="467544" y="1869182"/>
          <a:ext cx="8064896" cy="1585695"/>
        </p:xfrm>
        <a:graphic>
          <a:graphicData uri="http://schemas.openxmlformats.org/drawingml/2006/table">
            <a:tbl>
              <a:tblPr/>
              <a:tblGrid>
                <a:gridCol w="740456">
                  <a:extLst>
                    <a:ext uri="{9D8B030D-6E8A-4147-A177-3AD203B41FA5}">
                      <a16:colId xmlns:a16="http://schemas.microsoft.com/office/drawing/2014/main" val="3094902417"/>
                    </a:ext>
                  </a:extLst>
                </a:gridCol>
                <a:gridCol w="273527">
                  <a:extLst>
                    <a:ext uri="{9D8B030D-6E8A-4147-A177-3AD203B41FA5}">
                      <a16:colId xmlns:a16="http://schemas.microsoft.com/office/drawing/2014/main" val="76403505"/>
                    </a:ext>
                  </a:extLst>
                </a:gridCol>
                <a:gridCol w="273527">
                  <a:extLst>
                    <a:ext uri="{9D8B030D-6E8A-4147-A177-3AD203B41FA5}">
                      <a16:colId xmlns:a16="http://schemas.microsoft.com/office/drawing/2014/main" val="935704770"/>
                    </a:ext>
                  </a:extLst>
                </a:gridCol>
                <a:gridCol w="2478319">
                  <a:extLst>
                    <a:ext uri="{9D8B030D-6E8A-4147-A177-3AD203B41FA5}">
                      <a16:colId xmlns:a16="http://schemas.microsoft.com/office/drawing/2014/main" val="908206768"/>
                    </a:ext>
                  </a:extLst>
                </a:gridCol>
                <a:gridCol w="740456">
                  <a:extLst>
                    <a:ext uri="{9D8B030D-6E8A-4147-A177-3AD203B41FA5}">
                      <a16:colId xmlns:a16="http://schemas.microsoft.com/office/drawing/2014/main" val="3557173927"/>
                    </a:ext>
                  </a:extLst>
                </a:gridCol>
                <a:gridCol w="740456">
                  <a:extLst>
                    <a:ext uri="{9D8B030D-6E8A-4147-A177-3AD203B41FA5}">
                      <a16:colId xmlns:a16="http://schemas.microsoft.com/office/drawing/2014/main" val="1335306283"/>
                    </a:ext>
                  </a:extLst>
                </a:gridCol>
                <a:gridCol w="740456">
                  <a:extLst>
                    <a:ext uri="{9D8B030D-6E8A-4147-A177-3AD203B41FA5}">
                      <a16:colId xmlns:a16="http://schemas.microsoft.com/office/drawing/2014/main" val="783278906"/>
                    </a:ext>
                  </a:extLst>
                </a:gridCol>
                <a:gridCol w="740456">
                  <a:extLst>
                    <a:ext uri="{9D8B030D-6E8A-4147-A177-3AD203B41FA5}">
                      <a16:colId xmlns:a16="http://schemas.microsoft.com/office/drawing/2014/main" val="1262681865"/>
                    </a:ext>
                  </a:extLst>
                </a:gridCol>
                <a:gridCol w="674147">
                  <a:extLst>
                    <a:ext uri="{9D8B030D-6E8A-4147-A177-3AD203B41FA5}">
                      <a16:colId xmlns:a16="http://schemas.microsoft.com/office/drawing/2014/main" val="3428529868"/>
                    </a:ext>
                  </a:extLst>
                </a:gridCol>
                <a:gridCol w="663096">
                  <a:extLst>
                    <a:ext uri="{9D8B030D-6E8A-4147-A177-3AD203B41FA5}">
                      <a16:colId xmlns:a16="http://schemas.microsoft.com/office/drawing/2014/main" val="287816283"/>
                    </a:ext>
                  </a:extLst>
                </a:gridCol>
              </a:tblGrid>
              <a:tr h="13940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019332"/>
                  </a:ext>
                </a:extLst>
              </a:tr>
              <a:tr h="42691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368615"/>
                  </a:ext>
                </a:extLst>
              </a:tr>
              <a:tr h="1829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21.654.376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21.654.376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2.919.765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5908"/>
                  </a:ext>
                </a:extLst>
              </a:tr>
              <a:tr h="139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18.648.446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18.648.446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1.132.013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75476"/>
                  </a:ext>
                </a:extLst>
              </a:tr>
              <a:tr h="139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2.799.930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2.799.930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515927"/>
                  </a:ext>
                </a:extLst>
              </a:tr>
              <a:tr h="139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915029"/>
                  </a:ext>
                </a:extLst>
              </a:tr>
              <a:tr h="139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500151"/>
                  </a:ext>
                </a:extLst>
              </a:tr>
              <a:tr h="139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1.758.126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18878"/>
                  </a:ext>
                </a:extLst>
              </a:tr>
              <a:tr h="139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1.758.126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1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3591" y="4183761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B12013C-57E3-4D7D-98FF-64C3BED4E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37853"/>
              </p:ext>
            </p:extLst>
          </p:nvPr>
        </p:nvGraphicFramePr>
        <p:xfrm>
          <a:off x="467543" y="1695723"/>
          <a:ext cx="8064896" cy="2369221"/>
        </p:xfrm>
        <a:graphic>
          <a:graphicData uri="http://schemas.openxmlformats.org/drawingml/2006/table">
            <a:tbl>
              <a:tblPr/>
              <a:tblGrid>
                <a:gridCol w="740457">
                  <a:extLst>
                    <a:ext uri="{9D8B030D-6E8A-4147-A177-3AD203B41FA5}">
                      <a16:colId xmlns:a16="http://schemas.microsoft.com/office/drawing/2014/main" val="438831944"/>
                    </a:ext>
                  </a:extLst>
                </a:gridCol>
                <a:gridCol w="273526">
                  <a:extLst>
                    <a:ext uri="{9D8B030D-6E8A-4147-A177-3AD203B41FA5}">
                      <a16:colId xmlns:a16="http://schemas.microsoft.com/office/drawing/2014/main" val="3261704933"/>
                    </a:ext>
                  </a:extLst>
                </a:gridCol>
                <a:gridCol w="273526">
                  <a:extLst>
                    <a:ext uri="{9D8B030D-6E8A-4147-A177-3AD203B41FA5}">
                      <a16:colId xmlns:a16="http://schemas.microsoft.com/office/drawing/2014/main" val="4266681938"/>
                    </a:ext>
                  </a:extLst>
                </a:gridCol>
                <a:gridCol w="2478318">
                  <a:extLst>
                    <a:ext uri="{9D8B030D-6E8A-4147-A177-3AD203B41FA5}">
                      <a16:colId xmlns:a16="http://schemas.microsoft.com/office/drawing/2014/main" val="2912216999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4187952254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382807711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3135844699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657068620"/>
                    </a:ext>
                  </a:extLst>
                </a:gridCol>
                <a:gridCol w="674146">
                  <a:extLst>
                    <a:ext uri="{9D8B030D-6E8A-4147-A177-3AD203B41FA5}">
                      <a16:colId xmlns:a16="http://schemas.microsoft.com/office/drawing/2014/main" val="2708977447"/>
                    </a:ext>
                  </a:extLst>
                </a:gridCol>
                <a:gridCol w="663095">
                  <a:extLst>
                    <a:ext uri="{9D8B030D-6E8A-4147-A177-3AD203B41FA5}">
                      <a16:colId xmlns:a16="http://schemas.microsoft.com/office/drawing/2014/main" val="3577883599"/>
                    </a:ext>
                  </a:extLst>
                </a:gridCol>
              </a:tblGrid>
              <a:tr h="13635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623195"/>
                  </a:ext>
                </a:extLst>
              </a:tr>
              <a:tr h="41759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4097"/>
                  </a:ext>
                </a:extLst>
              </a:tr>
              <a:tr h="1789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14.808.183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14.808.183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1.219.124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55743"/>
                  </a:ext>
                </a:extLst>
              </a:tr>
              <a:tr h="136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10.787.943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10.787.943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690.106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44696"/>
                  </a:ext>
                </a:extLst>
              </a:tr>
              <a:tr h="136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3.671.074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3.671.074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20625"/>
                  </a:ext>
                </a:extLst>
              </a:tr>
              <a:tr h="136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121.021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058282"/>
                  </a:ext>
                </a:extLst>
              </a:tr>
              <a:tr h="136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101.304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86520"/>
                  </a:ext>
                </a:extLst>
              </a:tr>
              <a:tr h="136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Tuberculosis Bovina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101.304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640133"/>
                  </a:ext>
                </a:extLst>
              </a:tr>
              <a:tr h="136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679541"/>
                  </a:ext>
                </a:extLst>
              </a:tr>
              <a:tr h="136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Veterinario Permanente del Cono Sur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79238"/>
                  </a:ext>
                </a:extLst>
              </a:tr>
              <a:tr h="136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228.145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228.145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01953"/>
                  </a:ext>
                </a:extLst>
              </a:tr>
              <a:tr h="136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15920"/>
                  </a:ext>
                </a:extLst>
              </a:tr>
              <a:tr h="136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125.145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125.145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562242"/>
                  </a:ext>
                </a:extLst>
              </a:tr>
              <a:tr h="136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464.981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105654"/>
                  </a:ext>
                </a:extLst>
              </a:tr>
              <a:tr h="136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464.981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792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3584" y="3839782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F74AB3B-ED5D-4BB8-9596-E1D0F713A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559723"/>
              </p:ext>
            </p:extLst>
          </p:nvPr>
        </p:nvGraphicFramePr>
        <p:xfrm>
          <a:off x="467543" y="1628800"/>
          <a:ext cx="8132610" cy="2027234"/>
        </p:xfrm>
        <a:graphic>
          <a:graphicData uri="http://schemas.openxmlformats.org/drawingml/2006/table">
            <a:tbl>
              <a:tblPr/>
              <a:tblGrid>
                <a:gridCol w="740836">
                  <a:extLst>
                    <a:ext uri="{9D8B030D-6E8A-4147-A177-3AD203B41FA5}">
                      <a16:colId xmlns:a16="http://schemas.microsoft.com/office/drawing/2014/main" val="4133308796"/>
                    </a:ext>
                  </a:extLst>
                </a:gridCol>
                <a:gridCol w="273667">
                  <a:extLst>
                    <a:ext uri="{9D8B030D-6E8A-4147-A177-3AD203B41FA5}">
                      <a16:colId xmlns:a16="http://schemas.microsoft.com/office/drawing/2014/main" val="1485412513"/>
                    </a:ext>
                  </a:extLst>
                </a:gridCol>
                <a:gridCol w="273667">
                  <a:extLst>
                    <a:ext uri="{9D8B030D-6E8A-4147-A177-3AD203B41FA5}">
                      <a16:colId xmlns:a16="http://schemas.microsoft.com/office/drawing/2014/main" val="3903356138"/>
                    </a:ext>
                  </a:extLst>
                </a:gridCol>
                <a:gridCol w="2543168">
                  <a:extLst>
                    <a:ext uri="{9D8B030D-6E8A-4147-A177-3AD203B41FA5}">
                      <a16:colId xmlns:a16="http://schemas.microsoft.com/office/drawing/2014/main" val="673165368"/>
                    </a:ext>
                  </a:extLst>
                </a:gridCol>
                <a:gridCol w="740836">
                  <a:extLst>
                    <a:ext uri="{9D8B030D-6E8A-4147-A177-3AD203B41FA5}">
                      <a16:colId xmlns:a16="http://schemas.microsoft.com/office/drawing/2014/main" val="1829044505"/>
                    </a:ext>
                  </a:extLst>
                </a:gridCol>
                <a:gridCol w="740836">
                  <a:extLst>
                    <a:ext uri="{9D8B030D-6E8A-4147-A177-3AD203B41FA5}">
                      <a16:colId xmlns:a16="http://schemas.microsoft.com/office/drawing/2014/main" val="3200100942"/>
                    </a:ext>
                  </a:extLst>
                </a:gridCol>
                <a:gridCol w="740836">
                  <a:extLst>
                    <a:ext uri="{9D8B030D-6E8A-4147-A177-3AD203B41FA5}">
                      <a16:colId xmlns:a16="http://schemas.microsoft.com/office/drawing/2014/main" val="3367297577"/>
                    </a:ext>
                  </a:extLst>
                </a:gridCol>
                <a:gridCol w="740836">
                  <a:extLst>
                    <a:ext uri="{9D8B030D-6E8A-4147-A177-3AD203B41FA5}">
                      <a16:colId xmlns:a16="http://schemas.microsoft.com/office/drawing/2014/main" val="1319586650"/>
                    </a:ext>
                  </a:extLst>
                </a:gridCol>
                <a:gridCol w="674493">
                  <a:extLst>
                    <a:ext uri="{9D8B030D-6E8A-4147-A177-3AD203B41FA5}">
                      <a16:colId xmlns:a16="http://schemas.microsoft.com/office/drawing/2014/main" val="2784082709"/>
                    </a:ext>
                  </a:extLst>
                </a:gridCol>
                <a:gridCol w="663435">
                  <a:extLst>
                    <a:ext uri="{9D8B030D-6E8A-4147-A177-3AD203B41FA5}">
                      <a16:colId xmlns:a16="http://schemas.microsoft.com/office/drawing/2014/main" val="4273145983"/>
                    </a:ext>
                  </a:extLst>
                </a:gridCol>
              </a:tblGrid>
              <a:tr h="141025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336508"/>
                  </a:ext>
                </a:extLst>
              </a:tr>
              <a:tr h="43188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15975"/>
                  </a:ext>
                </a:extLst>
              </a:tr>
              <a:tr h="185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31.784.173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31.784.173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2.055.097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20219"/>
                  </a:ext>
                </a:extLst>
              </a:tr>
              <a:tr h="1410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19.479.533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19.479.533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1.129.434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30491"/>
                  </a:ext>
                </a:extLst>
              </a:tr>
              <a:tr h="1410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12.069.153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12.069.153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96.295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29633"/>
                  </a:ext>
                </a:extLst>
              </a:tr>
              <a:tr h="1410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728541"/>
                  </a:ext>
                </a:extLst>
              </a:tr>
              <a:tr h="1410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005485"/>
                  </a:ext>
                </a:extLst>
              </a:tr>
              <a:tr h="1410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Sanidad Vegetal del Cono Sur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39.327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12448"/>
                  </a:ext>
                </a:extLst>
              </a:tr>
              <a:tr h="1410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196.160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196.160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849976"/>
                  </a:ext>
                </a:extLst>
              </a:tr>
              <a:tr h="1410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196.160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196.160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598339"/>
                  </a:ext>
                </a:extLst>
              </a:tr>
              <a:tr h="1410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829.368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739238"/>
                  </a:ext>
                </a:extLst>
              </a:tr>
              <a:tr h="1410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829.368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12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ejecución del Ministerio, acumulada al mes de ENERO fue de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 $29.625 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es decir, un 5% respecto de la ley vigente.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El </a:t>
            </a:r>
            <a:r>
              <a:rPr lang="es-CL" sz="1400" b="1" dirty="0">
                <a:solidFill>
                  <a:prstClr val="black"/>
                </a:solidFill>
              </a:rPr>
              <a:t>INDAP</a:t>
            </a:r>
            <a:r>
              <a:rPr lang="es-CL" sz="1400" dirty="0">
                <a:solidFill>
                  <a:prstClr val="black"/>
                </a:solidFill>
              </a:rPr>
              <a:t>, que concentra la mayor parte de los recursos ministeriales, presentó un gasto de $10.231 millones, que equivale a un 3% de avance presupuestario. Respecto a los </a:t>
            </a:r>
            <a:r>
              <a:rPr lang="es-CL" sz="1400" b="1" dirty="0">
                <a:solidFill>
                  <a:prstClr val="black"/>
                </a:solidFill>
              </a:rPr>
              <a:t>programas de fomento productivo</a:t>
            </a:r>
            <a:r>
              <a:rPr lang="es-CL" sz="1400" dirty="0">
                <a:solidFill>
                  <a:prstClr val="black"/>
                </a:solidFill>
              </a:rPr>
              <a:t>, se detallan a continuación: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          </a:t>
            </a:r>
          </a:p>
          <a:p>
            <a:pPr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474876"/>
              </p:ext>
            </p:extLst>
          </p:nvPr>
        </p:nvGraphicFramePr>
        <p:xfrm>
          <a:off x="681037" y="3284984"/>
          <a:ext cx="778192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Hoja de cálculo" r:id="rId3" imgW="7782082" imgH="1686004" progId="Excel.Sheet.12">
                  <p:embed/>
                </p:oleObj>
              </mc:Choice>
              <mc:Fallback>
                <p:oleObj name="Hoja de cálculo" r:id="rId3" imgW="7782082" imgH="16860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37" y="3284984"/>
                        <a:ext cx="7781925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1167" y="3805833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82005CA-8F49-4C91-9193-F1ADC3004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8305"/>
              </p:ext>
            </p:extLst>
          </p:nvPr>
        </p:nvGraphicFramePr>
        <p:xfrm>
          <a:off x="467544" y="1700808"/>
          <a:ext cx="8064896" cy="1968237"/>
        </p:xfrm>
        <a:graphic>
          <a:graphicData uri="http://schemas.openxmlformats.org/drawingml/2006/table">
            <a:tbl>
              <a:tblPr/>
              <a:tblGrid>
                <a:gridCol w="740457">
                  <a:extLst>
                    <a:ext uri="{9D8B030D-6E8A-4147-A177-3AD203B41FA5}">
                      <a16:colId xmlns:a16="http://schemas.microsoft.com/office/drawing/2014/main" val="1314205"/>
                    </a:ext>
                  </a:extLst>
                </a:gridCol>
                <a:gridCol w="273526">
                  <a:extLst>
                    <a:ext uri="{9D8B030D-6E8A-4147-A177-3AD203B41FA5}">
                      <a16:colId xmlns:a16="http://schemas.microsoft.com/office/drawing/2014/main" val="2063216260"/>
                    </a:ext>
                  </a:extLst>
                </a:gridCol>
                <a:gridCol w="273526">
                  <a:extLst>
                    <a:ext uri="{9D8B030D-6E8A-4147-A177-3AD203B41FA5}">
                      <a16:colId xmlns:a16="http://schemas.microsoft.com/office/drawing/2014/main" val="2863939848"/>
                    </a:ext>
                  </a:extLst>
                </a:gridCol>
                <a:gridCol w="2478318">
                  <a:extLst>
                    <a:ext uri="{9D8B030D-6E8A-4147-A177-3AD203B41FA5}">
                      <a16:colId xmlns:a16="http://schemas.microsoft.com/office/drawing/2014/main" val="4265475733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4177555436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2639348963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1203042008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132442668"/>
                    </a:ext>
                  </a:extLst>
                </a:gridCol>
                <a:gridCol w="674146">
                  <a:extLst>
                    <a:ext uri="{9D8B030D-6E8A-4147-A177-3AD203B41FA5}">
                      <a16:colId xmlns:a16="http://schemas.microsoft.com/office/drawing/2014/main" val="715047898"/>
                    </a:ext>
                  </a:extLst>
                </a:gridCol>
                <a:gridCol w="663095">
                  <a:extLst>
                    <a:ext uri="{9D8B030D-6E8A-4147-A177-3AD203B41FA5}">
                      <a16:colId xmlns:a16="http://schemas.microsoft.com/office/drawing/2014/main" val="2663570579"/>
                    </a:ext>
                  </a:extLst>
                </a:gridCol>
              </a:tblGrid>
              <a:tr h="13692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312846"/>
                  </a:ext>
                </a:extLst>
              </a:tr>
              <a:tr h="41931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222603"/>
                  </a:ext>
                </a:extLst>
              </a:tr>
              <a:tr h="1797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16.034.303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16.034.303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1.754.577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224256"/>
                  </a:ext>
                </a:extLst>
              </a:tr>
              <a:tr h="13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13.236.301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13.236.301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604.850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371207"/>
                  </a:ext>
                </a:extLst>
              </a:tr>
              <a:tr h="13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2.250.871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2.250.871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24.854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96486"/>
                  </a:ext>
                </a:extLst>
              </a:tr>
              <a:tr h="13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547.131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547.131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05525"/>
                  </a:ext>
                </a:extLst>
              </a:tr>
              <a:tr h="13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16651"/>
                  </a:ext>
                </a:extLst>
              </a:tr>
              <a:tr h="13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499.550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499.550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96730"/>
                  </a:ext>
                </a:extLst>
              </a:tr>
              <a:tr h="13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4336"/>
                  </a:ext>
                </a:extLst>
              </a:tr>
              <a:tr h="13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057482"/>
                  </a:ext>
                </a:extLst>
              </a:tr>
              <a:tr h="13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1.124.873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039275"/>
                  </a:ext>
                </a:extLst>
              </a:tr>
              <a:tr h="13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1.124.873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689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0441" y="4156980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49757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5D302F9-1150-4949-AD66-6BCCE8D31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308623"/>
              </p:ext>
            </p:extLst>
          </p:nvPr>
        </p:nvGraphicFramePr>
        <p:xfrm>
          <a:off x="463249" y="1844824"/>
          <a:ext cx="8136902" cy="2134679"/>
        </p:xfrm>
        <a:graphic>
          <a:graphicData uri="http://schemas.openxmlformats.org/drawingml/2006/table">
            <a:tbl>
              <a:tblPr/>
              <a:tblGrid>
                <a:gridCol w="753260">
                  <a:extLst>
                    <a:ext uri="{9D8B030D-6E8A-4147-A177-3AD203B41FA5}">
                      <a16:colId xmlns:a16="http://schemas.microsoft.com/office/drawing/2014/main" val="2236202437"/>
                    </a:ext>
                  </a:extLst>
                </a:gridCol>
                <a:gridCol w="278257">
                  <a:extLst>
                    <a:ext uri="{9D8B030D-6E8A-4147-A177-3AD203B41FA5}">
                      <a16:colId xmlns:a16="http://schemas.microsoft.com/office/drawing/2014/main" val="1952408808"/>
                    </a:ext>
                  </a:extLst>
                </a:gridCol>
                <a:gridCol w="278257">
                  <a:extLst>
                    <a:ext uri="{9D8B030D-6E8A-4147-A177-3AD203B41FA5}">
                      <a16:colId xmlns:a16="http://schemas.microsoft.com/office/drawing/2014/main" val="1027711809"/>
                    </a:ext>
                  </a:extLst>
                </a:gridCol>
                <a:gridCol w="2453720">
                  <a:extLst>
                    <a:ext uri="{9D8B030D-6E8A-4147-A177-3AD203B41FA5}">
                      <a16:colId xmlns:a16="http://schemas.microsoft.com/office/drawing/2014/main" val="1353330821"/>
                    </a:ext>
                  </a:extLst>
                </a:gridCol>
                <a:gridCol w="753260">
                  <a:extLst>
                    <a:ext uri="{9D8B030D-6E8A-4147-A177-3AD203B41FA5}">
                      <a16:colId xmlns:a16="http://schemas.microsoft.com/office/drawing/2014/main" val="2402265009"/>
                    </a:ext>
                  </a:extLst>
                </a:gridCol>
                <a:gridCol w="753260">
                  <a:extLst>
                    <a:ext uri="{9D8B030D-6E8A-4147-A177-3AD203B41FA5}">
                      <a16:colId xmlns:a16="http://schemas.microsoft.com/office/drawing/2014/main" val="1525340575"/>
                    </a:ext>
                  </a:extLst>
                </a:gridCol>
                <a:gridCol w="753260">
                  <a:extLst>
                    <a:ext uri="{9D8B030D-6E8A-4147-A177-3AD203B41FA5}">
                      <a16:colId xmlns:a16="http://schemas.microsoft.com/office/drawing/2014/main" val="2879969516"/>
                    </a:ext>
                  </a:extLst>
                </a:gridCol>
                <a:gridCol w="753260">
                  <a:extLst>
                    <a:ext uri="{9D8B030D-6E8A-4147-A177-3AD203B41FA5}">
                      <a16:colId xmlns:a16="http://schemas.microsoft.com/office/drawing/2014/main" val="237471868"/>
                    </a:ext>
                  </a:extLst>
                </a:gridCol>
                <a:gridCol w="685805">
                  <a:extLst>
                    <a:ext uri="{9D8B030D-6E8A-4147-A177-3AD203B41FA5}">
                      <a16:colId xmlns:a16="http://schemas.microsoft.com/office/drawing/2014/main" val="2178105291"/>
                    </a:ext>
                  </a:extLst>
                </a:gridCol>
                <a:gridCol w="674563">
                  <a:extLst>
                    <a:ext uri="{9D8B030D-6E8A-4147-A177-3AD203B41FA5}">
                      <a16:colId xmlns:a16="http://schemas.microsoft.com/office/drawing/2014/main" val="858440409"/>
                    </a:ext>
                  </a:extLst>
                </a:gridCol>
              </a:tblGrid>
              <a:tr h="13884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673" marR="8673" marT="8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673" marR="8673" marT="8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506609"/>
                  </a:ext>
                </a:extLst>
              </a:tr>
              <a:tr h="42520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2409"/>
                  </a:ext>
                </a:extLst>
              </a:tr>
              <a:tr h="1822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14.997.312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14.997.312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474.279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02101"/>
                  </a:ext>
                </a:extLst>
              </a:tr>
              <a:tr h="138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5.886.941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5.886.941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388.424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56119"/>
                  </a:ext>
                </a:extLst>
              </a:tr>
              <a:tr h="138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493.106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493.106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7.891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533400"/>
                  </a:ext>
                </a:extLst>
              </a:tr>
              <a:tr h="138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8.617.265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8.617.265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9.684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497281"/>
                  </a:ext>
                </a:extLst>
              </a:tr>
              <a:tr h="138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8.613.120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8.613.120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9.684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4974"/>
                  </a:ext>
                </a:extLst>
              </a:tr>
              <a:tr h="138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Incentivos Ley N° 20.412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8.613.120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8.613.120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9.684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43655"/>
                  </a:ext>
                </a:extLst>
              </a:tr>
              <a:tr h="138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4.145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769321"/>
                  </a:ext>
                </a:extLst>
              </a:tr>
              <a:tr h="2776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Interamericano de Cooperación Agrícola (IICA)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4.145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972156"/>
                  </a:ext>
                </a:extLst>
              </a:tr>
              <a:tr h="138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68.280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19167"/>
                  </a:ext>
                </a:extLst>
              </a:tr>
              <a:tr h="138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68.280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9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357" y="3288111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9"/>
            <a:ext cx="77136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09: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37F749B-AB52-48C4-A938-3F85F27C1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05206"/>
              </p:ext>
            </p:extLst>
          </p:nvPr>
        </p:nvGraphicFramePr>
        <p:xfrm>
          <a:off x="389357" y="1629144"/>
          <a:ext cx="8132612" cy="1575621"/>
        </p:xfrm>
        <a:graphic>
          <a:graphicData uri="http://schemas.openxmlformats.org/drawingml/2006/table">
            <a:tbl>
              <a:tblPr/>
              <a:tblGrid>
                <a:gridCol w="746674">
                  <a:extLst>
                    <a:ext uri="{9D8B030D-6E8A-4147-A177-3AD203B41FA5}">
                      <a16:colId xmlns:a16="http://schemas.microsoft.com/office/drawing/2014/main" val="3226164501"/>
                    </a:ext>
                  </a:extLst>
                </a:gridCol>
                <a:gridCol w="275823">
                  <a:extLst>
                    <a:ext uri="{9D8B030D-6E8A-4147-A177-3AD203B41FA5}">
                      <a16:colId xmlns:a16="http://schemas.microsoft.com/office/drawing/2014/main" val="2838756364"/>
                    </a:ext>
                  </a:extLst>
                </a:gridCol>
                <a:gridCol w="275823">
                  <a:extLst>
                    <a:ext uri="{9D8B030D-6E8A-4147-A177-3AD203B41FA5}">
                      <a16:colId xmlns:a16="http://schemas.microsoft.com/office/drawing/2014/main" val="4060198621"/>
                    </a:ext>
                  </a:extLst>
                </a:gridCol>
                <a:gridCol w="2499127">
                  <a:extLst>
                    <a:ext uri="{9D8B030D-6E8A-4147-A177-3AD203B41FA5}">
                      <a16:colId xmlns:a16="http://schemas.microsoft.com/office/drawing/2014/main" val="3269439344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1280125077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2735336404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2805791288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2442820722"/>
                    </a:ext>
                  </a:extLst>
                </a:gridCol>
                <a:gridCol w="679807">
                  <a:extLst>
                    <a:ext uri="{9D8B030D-6E8A-4147-A177-3AD203B41FA5}">
                      <a16:colId xmlns:a16="http://schemas.microsoft.com/office/drawing/2014/main" val="1928939499"/>
                    </a:ext>
                  </a:extLst>
                </a:gridCol>
                <a:gridCol w="668662">
                  <a:extLst>
                    <a:ext uri="{9D8B030D-6E8A-4147-A177-3AD203B41FA5}">
                      <a16:colId xmlns:a16="http://schemas.microsoft.com/office/drawing/2014/main" val="2068781119"/>
                    </a:ext>
                  </a:extLst>
                </a:gridCol>
              </a:tblGrid>
              <a:tr h="13851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204612"/>
                  </a:ext>
                </a:extLst>
              </a:tr>
              <a:tr h="42420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17153"/>
                  </a:ext>
                </a:extLst>
              </a:tr>
              <a:tr h="1818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6.676.306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6.676.306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478.390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21460"/>
                  </a:ext>
                </a:extLst>
              </a:tr>
              <a:tr h="1385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4.800.902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4.800.902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338.473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54040"/>
                  </a:ext>
                </a:extLst>
              </a:tr>
              <a:tr h="1385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1.669.404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1.669.404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55057"/>
                  </a:ext>
                </a:extLst>
              </a:tr>
              <a:tr h="1385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76231"/>
                  </a:ext>
                </a:extLst>
              </a:tr>
              <a:tr h="1385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383701"/>
                  </a:ext>
                </a:extLst>
              </a:tr>
              <a:tr h="1385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122.450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51722"/>
                  </a:ext>
                </a:extLst>
              </a:tr>
              <a:tr h="1385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122.450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88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357" y="3996878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7720FFE-C2E3-4B9A-AABA-5DA8A024B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50919"/>
              </p:ext>
            </p:extLst>
          </p:nvPr>
        </p:nvGraphicFramePr>
        <p:xfrm>
          <a:off x="389357" y="1614075"/>
          <a:ext cx="8064896" cy="2277302"/>
        </p:xfrm>
        <a:graphic>
          <a:graphicData uri="http://schemas.openxmlformats.org/drawingml/2006/table">
            <a:tbl>
              <a:tblPr/>
              <a:tblGrid>
                <a:gridCol w="740457">
                  <a:extLst>
                    <a:ext uri="{9D8B030D-6E8A-4147-A177-3AD203B41FA5}">
                      <a16:colId xmlns:a16="http://schemas.microsoft.com/office/drawing/2014/main" val="931733311"/>
                    </a:ext>
                  </a:extLst>
                </a:gridCol>
                <a:gridCol w="273526">
                  <a:extLst>
                    <a:ext uri="{9D8B030D-6E8A-4147-A177-3AD203B41FA5}">
                      <a16:colId xmlns:a16="http://schemas.microsoft.com/office/drawing/2014/main" val="881958957"/>
                    </a:ext>
                  </a:extLst>
                </a:gridCol>
                <a:gridCol w="273526">
                  <a:extLst>
                    <a:ext uri="{9D8B030D-6E8A-4147-A177-3AD203B41FA5}">
                      <a16:colId xmlns:a16="http://schemas.microsoft.com/office/drawing/2014/main" val="219536955"/>
                    </a:ext>
                  </a:extLst>
                </a:gridCol>
                <a:gridCol w="2478318">
                  <a:extLst>
                    <a:ext uri="{9D8B030D-6E8A-4147-A177-3AD203B41FA5}">
                      <a16:colId xmlns:a16="http://schemas.microsoft.com/office/drawing/2014/main" val="3882741987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569399284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3363229760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4103295229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3123690167"/>
                    </a:ext>
                  </a:extLst>
                </a:gridCol>
                <a:gridCol w="674146">
                  <a:extLst>
                    <a:ext uri="{9D8B030D-6E8A-4147-A177-3AD203B41FA5}">
                      <a16:colId xmlns:a16="http://schemas.microsoft.com/office/drawing/2014/main" val="2898543711"/>
                    </a:ext>
                  </a:extLst>
                </a:gridCol>
                <a:gridCol w="663095">
                  <a:extLst>
                    <a:ext uri="{9D8B030D-6E8A-4147-A177-3AD203B41FA5}">
                      <a16:colId xmlns:a16="http://schemas.microsoft.com/office/drawing/2014/main" val="3438495566"/>
                    </a:ext>
                  </a:extLst>
                </a:gridCol>
              </a:tblGrid>
              <a:tr h="13907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5618"/>
                  </a:ext>
                </a:extLst>
              </a:tr>
              <a:tr h="42590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968491"/>
                  </a:ext>
                </a:extLst>
              </a:tr>
              <a:tr h="1825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19.963.004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19.963.004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2.993.954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61443"/>
                  </a:ext>
                </a:extLst>
              </a:tr>
              <a:tr h="139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14.941.611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14.941.611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1.370.148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09840"/>
                  </a:ext>
                </a:extLst>
              </a:tr>
              <a:tr h="139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4.088.621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4.088.621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46.139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157602"/>
                  </a:ext>
                </a:extLst>
              </a:tr>
              <a:tr h="139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1.577.667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15776670,0%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15776670,0%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944737"/>
                  </a:ext>
                </a:extLst>
              </a:tr>
              <a:tr h="139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1.090.849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10908490,0%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10908490,0%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9248"/>
                  </a:ext>
                </a:extLst>
              </a:tr>
              <a:tr h="139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486.818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529"/>
                  </a:ext>
                </a:extLst>
              </a:tr>
              <a:tr h="139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177681"/>
                  </a:ext>
                </a:extLst>
              </a:tr>
              <a:tr h="139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400137"/>
                  </a:ext>
                </a:extLst>
              </a:tr>
              <a:tr h="139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94198"/>
                  </a:ext>
                </a:extLst>
              </a:tr>
              <a:tr h="139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932.752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932.752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355337"/>
                  </a:ext>
                </a:extLst>
              </a:tr>
              <a:tr h="139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509.768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509.768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85852"/>
                  </a:ext>
                </a:extLst>
              </a:tr>
              <a:tr h="139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422.984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422.984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68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357" y="344422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2D2205F-ADCB-4CB9-8947-5A033426D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20942"/>
              </p:ext>
            </p:extLst>
          </p:nvPr>
        </p:nvGraphicFramePr>
        <p:xfrm>
          <a:off x="389357" y="1702913"/>
          <a:ext cx="8132611" cy="1564733"/>
        </p:xfrm>
        <a:graphic>
          <a:graphicData uri="http://schemas.openxmlformats.org/drawingml/2006/table">
            <a:tbl>
              <a:tblPr/>
              <a:tblGrid>
                <a:gridCol w="746674">
                  <a:extLst>
                    <a:ext uri="{9D8B030D-6E8A-4147-A177-3AD203B41FA5}">
                      <a16:colId xmlns:a16="http://schemas.microsoft.com/office/drawing/2014/main" val="2466432327"/>
                    </a:ext>
                  </a:extLst>
                </a:gridCol>
                <a:gridCol w="275823">
                  <a:extLst>
                    <a:ext uri="{9D8B030D-6E8A-4147-A177-3AD203B41FA5}">
                      <a16:colId xmlns:a16="http://schemas.microsoft.com/office/drawing/2014/main" val="852921019"/>
                    </a:ext>
                  </a:extLst>
                </a:gridCol>
                <a:gridCol w="275823">
                  <a:extLst>
                    <a:ext uri="{9D8B030D-6E8A-4147-A177-3AD203B41FA5}">
                      <a16:colId xmlns:a16="http://schemas.microsoft.com/office/drawing/2014/main" val="1271873877"/>
                    </a:ext>
                  </a:extLst>
                </a:gridCol>
                <a:gridCol w="2499126">
                  <a:extLst>
                    <a:ext uri="{9D8B030D-6E8A-4147-A177-3AD203B41FA5}">
                      <a16:colId xmlns:a16="http://schemas.microsoft.com/office/drawing/2014/main" val="3044305710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213842309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2353408053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2763393708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4078330529"/>
                    </a:ext>
                  </a:extLst>
                </a:gridCol>
                <a:gridCol w="679806">
                  <a:extLst>
                    <a:ext uri="{9D8B030D-6E8A-4147-A177-3AD203B41FA5}">
                      <a16:colId xmlns:a16="http://schemas.microsoft.com/office/drawing/2014/main" val="3949645097"/>
                    </a:ext>
                  </a:extLst>
                </a:gridCol>
                <a:gridCol w="668663">
                  <a:extLst>
                    <a:ext uri="{9D8B030D-6E8A-4147-A177-3AD203B41FA5}">
                      <a16:colId xmlns:a16="http://schemas.microsoft.com/office/drawing/2014/main" val="1007887570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60035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590503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32.125.307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32.125.307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2.076.332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760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15.873.471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15.873.471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1.948.434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32941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15.788.127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15.788.127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127.898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24829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05743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2922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463.699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463.699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51532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463.699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463.699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3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549" y="3792442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A6E53B-C457-4E35-8F19-9182E0495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56366"/>
              </p:ext>
            </p:extLst>
          </p:nvPr>
        </p:nvGraphicFramePr>
        <p:xfrm>
          <a:off x="389357" y="1650841"/>
          <a:ext cx="8132611" cy="2031518"/>
        </p:xfrm>
        <a:graphic>
          <a:graphicData uri="http://schemas.openxmlformats.org/drawingml/2006/table">
            <a:tbl>
              <a:tblPr/>
              <a:tblGrid>
                <a:gridCol w="746674">
                  <a:extLst>
                    <a:ext uri="{9D8B030D-6E8A-4147-A177-3AD203B41FA5}">
                      <a16:colId xmlns:a16="http://schemas.microsoft.com/office/drawing/2014/main" val="1800837289"/>
                    </a:ext>
                  </a:extLst>
                </a:gridCol>
                <a:gridCol w="275823">
                  <a:extLst>
                    <a:ext uri="{9D8B030D-6E8A-4147-A177-3AD203B41FA5}">
                      <a16:colId xmlns:a16="http://schemas.microsoft.com/office/drawing/2014/main" val="2366115098"/>
                    </a:ext>
                  </a:extLst>
                </a:gridCol>
                <a:gridCol w="275823">
                  <a:extLst>
                    <a:ext uri="{9D8B030D-6E8A-4147-A177-3AD203B41FA5}">
                      <a16:colId xmlns:a16="http://schemas.microsoft.com/office/drawing/2014/main" val="2228202563"/>
                    </a:ext>
                  </a:extLst>
                </a:gridCol>
                <a:gridCol w="2499126">
                  <a:extLst>
                    <a:ext uri="{9D8B030D-6E8A-4147-A177-3AD203B41FA5}">
                      <a16:colId xmlns:a16="http://schemas.microsoft.com/office/drawing/2014/main" val="1140250347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2131629996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4116597303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4238036801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1758840981"/>
                    </a:ext>
                  </a:extLst>
                </a:gridCol>
                <a:gridCol w="679806">
                  <a:extLst>
                    <a:ext uri="{9D8B030D-6E8A-4147-A177-3AD203B41FA5}">
                      <a16:colId xmlns:a16="http://schemas.microsoft.com/office/drawing/2014/main" val="3951990293"/>
                    </a:ext>
                  </a:extLst>
                </a:gridCol>
                <a:gridCol w="668663">
                  <a:extLst>
                    <a:ext uri="{9D8B030D-6E8A-4147-A177-3AD203B41FA5}">
                      <a16:colId xmlns:a16="http://schemas.microsoft.com/office/drawing/2014/main" val="2878851257"/>
                    </a:ext>
                  </a:extLst>
                </a:gridCol>
              </a:tblGrid>
              <a:tr h="14132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077661"/>
                  </a:ext>
                </a:extLst>
              </a:tr>
              <a:tr h="43280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81416"/>
                  </a:ext>
                </a:extLst>
              </a:tr>
              <a:tr h="1854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15.324.263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15.324.263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902.921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65193"/>
                  </a:ext>
                </a:extLst>
              </a:tr>
              <a:tr h="141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11.854.598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11.854.598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895.316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006710"/>
                  </a:ext>
                </a:extLst>
              </a:tr>
              <a:tr h="141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3.075.044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3.075.044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652860"/>
                  </a:ext>
                </a:extLst>
              </a:tr>
              <a:tr h="141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12982"/>
                  </a:ext>
                </a:extLst>
              </a:tr>
              <a:tr h="141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31351"/>
                  </a:ext>
                </a:extLst>
              </a:tr>
              <a:tr h="141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910150"/>
                  </a:ext>
                </a:extLst>
              </a:tr>
              <a:tr h="141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77976"/>
                  </a:ext>
                </a:extLst>
              </a:tr>
              <a:tr h="141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Jardín Botánico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195.167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630"/>
                  </a:ext>
                </a:extLst>
              </a:tr>
              <a:tr h="141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199.444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199.444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235599"/>
                  </a:ext>
                </a:extLst>
              </a:tr>
              <a:tr h="141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199.444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199.444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656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54545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DEB49A1-1883-4942-8DCD-971AECBF7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791580"/>
              </p:ext>
            </p:extLst>
          </p:nvPr>
        </p:nvGraphicFramePr>
        <p:xfrm>
          <a:off x="389357" y="1726708"/>
          <a:ext cx="8064896" cy="1702292"/>
        </p:xfrm>
        <a:graphic>
          <a:graphicData uri="http://schemas.openxmlformats.org/drawingml/2006/table">
            <a:tbl>
              <a:tblPr/>
              <a:tblGrid>
                <a:gridCol w="740457">
                  <a:extLst>
                    <a:ext uri="{9D8B030D-6E8A-4147-A177-3AD203B41FA5}">
                      <a16:colId xmlns:a16="http://schemas.microsoft.com/office/drawing/2014/main" val="1731059539"/>
                    </a:ext>
                  </a:extLst>
                </a:gridCol>
                <a:gridCol w="273526">
                  <a:extLst>
                    <a:ext uri="{9D8B030D-6E8A-4147-A177-3AD203B41FA5}">
                      <a16:colId xmlns:a16="http://schemas.microsoft.com/office/drawing/2014/main" val="2318534786"/>
                    </a:ext>
                  </a:extLst>
                </a:gridCol>
                <a:gridCol w="273526">
                  <a:extLst>
                    <a:ext uri="{9D8B030D-6E8A-4147-A177-3AD203B41FA5}">
                      <a16:colId xmlns:a16="http://schemas.microsoft.com/office/drawing/2014/main" val="486121321"/>
                    </a:ext>
                  </a:extLst>
                </a:gridCol>
                <a:gridCol w="2478318">
                  <a:extLst>
                    <a:ext uri="{9D8B030D-6E8A-4147-A177-3AD203B41FA5}">
                      <a16:colId xmlns:a16="http://schemas.microsoft.com/office/drawing/2014/main" val="4057059253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4167914428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4147822328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819812697"/>
                    </a:ext>
                  </a:extLst>
                </a:gridCol>
                <a:gridCol w="740457">
                  <a:extLst>
                    <a:ext uri="{9D8B030D-6E8A-4147-A177-3AD203B41FA5}">
                      <a16:colId xmlns:a16="http://schemas.microsoft.com/office/drawing/2014/main" val="2227355666"/>
                    </a:ext>
                  </a:extLst>
                </a:gridCol>
                <a:gridCol w="674146">
                  <a:extLst>
                    <a:ext uri="{9D8B030D-6E8A-4147-A177-3AD203B41FA5}">
                      <a16:colId xmlns:a16="http://schemas.microsoft.com/office/drawing/2014/main" val="2375496102"/>
                    </a:ext>
                  </a:extLst>
                </a:gridCol>
                <a:gridCol w="663095">
                  <a:extLst>
                    <a:ext uri="{9D8B030D-6E8A-4147-A177-3AD203B41FA5}">
                      <a16:colId xmlns:a16="http://schemas.microsoft.com/office/drawing/2014/main" val="3746436008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608771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050647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21.134.710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21.134.710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863.529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6167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12.911.472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12.911.472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848.863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6111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7.228.775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7.228.775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14.666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57935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2946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411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1893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5539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Investigación Ley Bosque Nativo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994.453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01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2261" y="2695191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F26E542-B5D7-4968-BCA4-2440C9AE9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790467"/>
              </p:ext>
            </p:extLst>
          </p:nvPr>
        </p:nvGraphicFramePr>
        <p:xfrm>
          <a:off x="372261" y="1628800"/>
          <a:ext cx="8132611" cy="1014497"/>
        </p:xfrm>
        <a:graphic>
          <a:graphicData uri="http://schemas.openxmlformats.org/drawingml/2006/table">
            <a:tbl>
              <a:tblPr/>
              <a:tblGrid>
                <a:gridCol w="746674">
                  <a:extLst>
                    <a:ext uri="{9D8B030D-6E8A-4147-A177-3AD203B41FA5}">
                      <a16:colId xmlns:a16="http://schemas.microsoft.com/office/drawing/2014/main" val="2070079121"/>
                    </a:ext>
                  </a:extLst>
                </a:gridCol>
                <a:gridCol w="275823">
                  <a:extLst>
                    <a:ext uri="{9D8B030D-6E8A-4147-A177-3AD203B41FA5}">
                      <a16:colId xmlns:a16="http://schemas.microsoft.com/office/drawing/2014/main" val="832955723"/>
                    </a:ext>
                  </a:extLst>
                </a:gridCol>
                <a:gridCol w="275823">
                  <a:extLst>
                    <a:ext uri="{9D8B030D-6E8A-4147-A177-3AD203B41FA5}">
                      <a16:colId xmlns:a16="http://schemas.microsoft.com/office/drawing/2014/main" val="1507507499"/>
                    </a:ext>
                  </a:extLst>
                </a:gridCol>
                <a:gridCol w="2499126">
                  <a:extLst>
                    <a:ext uri="{9D8B030D-6E8A-4147-A177-3AD203B41FA5}">
                      <a16:colId xmlns:a16="http://schemas.microsoft.com/office/drawing/2014/main" val="2468040331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4262806518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3271974124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966070172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660191428"/>
                    </a:ext>
                  </a:extLst>
                </a:gridCol>
                <a:gridCol w="679806">
                  <a:extLst>
                    <a:ext uri="{9D8B030D-6E8A-4147-A177-3AD203B41FA5}">
                      <a16:colId xmlns:a16="http://schemas.microsoft.com/office/drawing/2014/main" val="3505416238"/>
                    </a:ext>
                  </a:extLst>
                </a:gridCol>
                <a:gridCol w="668663">
                  <a:extLst>
                    <a:ext uri="{9D8B030D-6E8A-4147-A177-3AD203B41FA5}">
                      <a16:colId xmlns:a16="http://schemas.microsoft.com/office/drawing/2014/main" val="1772634183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25173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812936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1.507.457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1.507.457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19.556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3891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870.655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870.655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3933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636.802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636.802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793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540" y="5506812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50043"/>
            <a:ext cx="7488832" cy="306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2071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88E5C46-D7C0-4402-A2E1-5CDD00625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072239"/>
              </p:ext>
            </p:extLst>
          </p:nvPr>
        </p:nvGraphicFramePr>
        <p:xfrm>
          <a:off x="467544" y="1621849"/>
          <a:ext cx="8136906" cy="3765676"/>
        </p:xfrm>
        <a:graphic>
          <a:graphicData uri="http://schemas.openxmlformats.org/drawingml/2006/table">
            <a:tbl>
              <a:tblPr/>
              <a:tblGrid>
                <a:gridCol w="747068">
                  <a:extLst>
                    <a:ext uri="{9D8B030D-6E8A-4147-A177-3AD203B41FA5}">
                      <a16:colId xmlns:a16="http://schemas.microsoft.com/office/drawing/2014/main" val="644249969"/>
                    </a:ext>
                  </a:extLst>
                </a:gridCol>
                <a:gridCol w="275969">
                  <a:extLst>
                    <a:ext uri="{9D8B030D-6E8A-4147-A177-3AD203B41FA5}">
                      <a16:colId xmlns:a16="http://schemas.microsoft.com/office/drawing/2014/main" val="1883733056"/>
                    </a:ext>
                  </a:extLst>
                </a:gridCol>
                <a:gridCol w="275969">
                  <a:extLst>
                    <a:ext uri="{9D8B030D-6E8A-4147-A177-3AD203B41FA5}">
                      <a16:colId xmlns:a16="http://schemas.microsoft.com/office/drawing/2014/main" val="3294464515"/>
                    </a:ext>
                  </a:extLst>
                </a:gridCol>
                <a:gridCol w="2500446">
                  <a:extLst>
                    <a:ext uri="{9D8B030D-6E8A-4147-A177-3AD203B41FA5}">
                      <a16:colId xmlns:a16="http://schemas.microsoft.com/office/drawing/2014/main" val="4049000164"/>
                    </a:ext>
                  </a:extLst>
                </a:gridCol>
                <a:gridCol w="747068">
                  <a:extLst>
                    <a:ext uri="{9D8B030D-6E8A-4147-A177-3AD203B41FA5}">
                      <a16:colId xmlns:a16="http://schemas.microsoft.com/office/drawing/2014/main" val="3883323816"/>
                    </a:ext>
                  </a:extLst>
                </a:gridCol>
                <a:gridCol w="747068">
                  <a:extLst>
                    <a:ext uri="{9D8B030D-6E8A-4147-A177-3AD203B41FA5}">
                      <a16:colId xmlns:a16="http://schemas.microsoft.com/office/drawing/2014/main" val="1390922810"/>
                    </a:ext>
                  </a:extLst>
                </a:gridCol>
                <a:gridCol w="747068">
                  <a:extLst>
                    <a:ext uri="{9D8B030D-6E8A-4147-A177-3AD203B41FA5}">
                      <a16:colId xmlns:a16="http://schemas.microsoft.com/office/drawing/2014/main" val="856873942"/>
                    </a:ext>
                  </a:extLst>
                </a:gridCol>
                <a:gridCol w="747068">
                  <a:extLst>
                    <a:ext uri="{9D8B030D-6E8A-4147-A177-3AD203B41FA5}">
                      <a16:colId xmlns:a16="http://schemas.microsoft.com/office/drawing/2014/main" val="2963975503"/>
                    </a:ext>
                  </a:extLst>
                </a:gridCol>
                <a:gridCol w="680166">
                  <a:extLst>
                    <a:ext uri="{9D8B030D-6E8A-4147-A177-3AD203B41FA5}">
                      <a16:colId xmlns:a16="http://schemas.microsoft.com/office/drawing/2014/main" val="1757604726"/>
                    </a:ext>
                  </a:extLst>
                </a:gridCol>
                <a:gridCol w="669016">
                  <a:extLst>
                    <a:ext uri="{9D8B030D-6E8A-4147-A177-3AD203B41FA5}">
                      <a16:colId xmlns:a16="http://schemas.microsoft.com/office/drawing/2014/main" val="3759438913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31536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295073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13.047.672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13.047.672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507.349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25951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5.091.825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5.091.825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359.141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8801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951.245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951.245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100.599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1084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04505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3897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367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74779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Construcción y Rehabilitación Obras de Riego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1.976.598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0653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17035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29026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312.463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312.463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423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53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270.181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270.181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9411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3.551.780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3.551.780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7305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1.510.044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1.510.044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95952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288.400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288.400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79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1.753.336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1.753.336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7640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707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51827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9013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47.609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6886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47.609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68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2019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Agricultura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3"/>
            </a:pPr>
            <a:r>
              <a:rPr lang="es-CL" sz="1600" dirty="0">
                <a:solidFill>
                  <a:prstClr val="black"/>
                </a:solidFill>
              </a:rPr>
              <a:t>En el </a:t>
            </a:r>
            <a:r>
              <a:rPr lang="es-CL" sz="1600" b="1" dirty="0">
                <a:solidFill>
                  <a:prstClr val="black"/>
                </a:solidFill>
              </a:rPr>
              <a:t>Sistema de Incentivos de Sustentabilidad Agroambiental</a:t>
            </a:r>
            <a:r>
              <a:rPr lang="es-CL" sz="1600" dirty="0">
                <a:solidFill>
                  <a:prstClr val="black"/>
                </a:solidFill>
              </a:rPr>
              <a:t>, se proyecta una cobertura de 139 mil hectáreas, con labores de recuperación, fertilización y conservación; y que contempla recursos en el INDAP y en el SAG, por un total de $34.816 millones, se observa lo siguiente: </a:t>
            </a:r>
          </a:p>
          <a:p>
            <a:pPr lvl="0" algn="just" defTabSz="360363">
              <a:spcBef>
                <a:spcPts val="0"/>
              </a:spcBef>
            </a:pPr>
            <a:r>
              <a:rPr lang="es-CL" sz="1600" dirty="0">
                <a:solidFill>
                  <a:prstClr val="black"/>
                </a:solidFill>
              </a:rPr>
              <a:t>	</a:t>
            </a:r>
          </a:p>
          <a:p>
            <a:pPr lvl="0" algn="just" defTabSz="360363">
              <a:spcBef>
                <a:spcPts val="0"/>
              </a:spcBef>
            </a:pPr>
            <a:r>
              <a:rPr lang="es-CL" sz="1600" dirty="0">
                <a:solidFill>
                  <a:prstClr val="black"/>
                </a:solidFill>
              </a:rPr>
              <a:t>	- en el Instituto de Desarrollo Agropecuario la asignación para el Sistema de Incentivos 	Ley 	N° 20.412, con presupuesto vigente por $21.554, ejecutó un total de $6 millones, 	y la 	asignación para Praderas Suplementarias, con un presupuesto de $4.648, no 	ejecutó gasto.</a:t>
            </a:r>
          </a:p>
          <a:p>
            <a:pPr lvl="0" algn="just" defTabSz="360363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</a:endParaRPr>
          </a:p>
          <a:p>
            <a:pPr lvl="0" algn="just" defTabSz="360363">
              <a:spcBef>
                <a:spcPts val="0"/>
              </a:spcBef>
            </a:pPr>
            <a:r>
              <a:rPr lang="es-CL" sz="1600" dirty="0">
                <a:solidFill>
                  <a:prstClr val="black"/>
                </a:solidFill>
              </a:rPr>
              <a:t>        - en el Servicio Agrícola y Ganadero, los recursos para el 	Sistema 	de Incentivos Ley N° 	20.412, que totalizan $8.613 millones, ejecutó 9 millones.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3"/>
            </a:pP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r>
              <a:rPr lang="es-CL" sz="1600" b="1" dirty="0">
                <a:solidFill>
                  <a:prstClr val="black"/>
                </a:solidFill>
              </a:rPr>
              <a:t>Fomento al Riego y Drenaje</a:t>
            </a:r>
            <a:r>
              <a:rPr lang="es-CL" sz="1600" dirty="0">
                <a:solidFill>
                  <a:prstClr val="black"/>
                </a:solidFill>
              </a:rPr>
              <a:t>: en INDAP, el programa de Riego considera $15.242 millones, con una cobertura de 3.492 hectáreas incorporadas al Riego </a:t>
            </a:r>
            <a:r>
              <a:rPr lang="es-CL" sz="1600" dirty="0" err="1">
                <a:solidFill>
                  <a:prstClr val="black"/>
                </a:solidFill>
              </a:rPr>
              <a:t>Intrapredial</a:t>
            </a:r>
            <a:r>
              <a:rPr lang="es-CL" sz="1600" dirty="0">
                <a:solidFill>
                  <a:prstClr val="black"/>
                </a:solidFill>
              </a:rPr>
              <a:t>, 93 obras terminadas en Riego Asociativo, 1.150 usuarios atendidos a través del Bono Legal de Aguas, recuperación de 19 embalses CORA y 200 estudios de Riego y Drenaje; presenta un gasto total de $1,5 millones. En la CNR, sin considerar las transferencias consolidables, presenta recursos por $ 11.884 millones para financiar la gestión de la Ley de Riego y las funciones propias de la Comisión, incluyendo $3.552 millones para ejecutar 45 iniciativas: 20 estudios básicos, 3 proyectos y 22 programas de inversión. Se observa un 4% de ejecución presupuestaria.</a:t>
            </a: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</p:spTree>
    <p:extLst>
      <p:ext uri="{BB962C8B-B14F-4D97-AF65-F5344CB8AC3E}">
        <p14:creationId xmlns:p14="http://schemas.microsoft.com/office/powerpoint/2010/main" val="328855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>
                <a:solidFill>
                  <a:prstClr val="black"/>
                </a:solidFill>
              </a:rPr>
              <a:t>Los recursos para emergencias agrícolas, con un presupuesto vigente de $1.585 millones, se alcanza una ejecución de 0,4%.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>
                <a:solidFill>
                  <a:prstClr val="black"/>
                </a:solidFill>
              </a:rPr>
              <a:t>En la CONAF, el Programa manejo del Fuego, con un presupuesto vigente de $32.125 millones, ejecutó un 6%. Se observa que los recursos para los equipos de radiocomunicaciones, por $643 millones, no presentan ejecución presupuestaria.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>
                <a:solidFill>
                  <a:prstClr val="black"/>
                </a:solidFill>
              </a:rPr>
              <a:t>Respecto a la deuda flotante, correspondiente a los recursos para cancelar obligaciones contraídas en el ejercicio presupuestario anterior, se han incluido recursos adicionales por $16.135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</p:spTree>
    <p:extLst>
      <p:ext uri="{BB962C8B-B14F-4D97-AF65-F5344CB8AC3E}">
        <p14:creationId xmlns:p14="http://schemas.microsoft.com/office/powerpoint/2010/main" val="388312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589240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EFC2BD2-CA67-4E59-AD39-BFF2E8457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89910"/>
              </p:ext>
            </p:extLst>
          </p:nvPr>
        </p:nvGraphicFramePr>
        <p:xfrm>
          <a:off x="971600" y="1772816"/>
          <a:ext cx="6840760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92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377294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D8CC1D3-0B4E-4BB4-B91E-1B616A4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912854"/>
              </p:ext>
            </p:extLst>
          </p:nvPr>
        </p:nvGraphicFramePr>
        <p:xfrm>
          <a:off x="1403648" y="1682479"/>
          <a:ext cx="6408712" cy="34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473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548570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9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237296"/>
              </p:ext>
            </p:extLst>
          </p:nvPr>
        </p:nvGraphicFramePr>
        <p:xfrm>
          <a:off x="704256" y="1652704"/>
          <a:ext cx="7396136" cy="364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613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6192" y="5681215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0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283109"/>
              </p:ext>
            </p:extLst>
          </p:nvPr>
        </p:nvGraphicFramePr>
        <p:xfrm>
          <a:off x="611560" y="1700808"/>
          <a:ext cx="7682695" cy="38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4648051"/>
            <a:ext cx="76860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461492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D5A8301-2C68-4A22-9853-92BA2D435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91650"/>
              </p:ext>
            </p:extLst>
          </p:nvPr>
        </p:nvGraphicFramePr>
        <p:xfrm>
          <a:off x="539552" y="1844824"/>
          <a:ext cx="8064899" cy="2542669"/>
        </p:xfrm>
        <a:graphic>
          <a:graphicData uri="http://schemas.openxmlformats.org/drawingml/2006/table">
            <a:tbl>
              <a:tblPr/>
              <a:tblGrid>
                <a:gridCol w="849604">
                  <a:extLst>
                    <a:ext uri="{9D8B030D-6E8A-4147-A177-3AD203B41FA5}">
                      <a16:colId xmlns:a16="http://schemas.microsoft.com/office/drawing/2014/main" val="1283114526"/>
                    </a:ext>
                  </a:extLst>
                </a:gridCol>
                <a:gridCol w="2269837">
                  <a:extLst>
                    <a:ext uri="{9D8B030D-6E8A-4147-A177-3AD203B41FA5}">
                      <a16:colId xmlns:a16="http://schemas.microsoft.com/office/drawing/2014/main" val="272548114"/>
                    </a:ext>
                  </a:extLst>
                </a:gridCol>
                <a:gridCol w="849604">
                  <a:extLst>
                    <a:ext uri="{9D8B030D-6E8A-4147-A177-3AD203B41FA5}">
                      <a16:colId xmlns:a16="http://schemas.microsoft.com/office/drawing/2014/main" val="1139617371"/>
                    </a:ext>
                  </a:extLst>
                </a:gridCol>
                <a:gridCol w="849604">
                  <a:extLst>
                    <a:ext uri="{9D8B030D-6E8A-4147-A177-3AD203B41FA5}">
                      <a16:colId xmlns:a16="http://schemas.microsoft.com/office/drawing/2014/main" val="1372412302"/>
                    </a:ext>
                  </a:extLst>
                </a:gridCol>
                <a:gridCol w="849604">
                  <a:extLst>
                    <a:ext uri="{9D8B030D-6E8A-4147-A177-3AD203B41FA5}">
                      <a16:colId xmlns:a16="http://schemas.microsoft.com/office/drawing/2014/main" val="2236338793"/>
                    </a:ext>
                  </a:extLst>
                </a:gridCol>
                <a:gridCol w="849604">
                  <a:extLst>
                    <a:ext uri="{9D8B030D-6E8A-4147-A177-3AD203B41FA5}">
                      <a16:colId xmlns:a16="http://schemas.microsoft.com/office/drawing/2014/main" val="138474447"/>
                    </a:ext>
                  </a:extLst>
                </a:gridCol>
                <a:gridCol w="773521">
                  <a:extLst>
                    <a:ext uri="{9D8B030D-6E8A-4147-A177-3AD203B41FA5}">
                      <a16:colId xmlns:a16="http://schemas.microsoft.com/office/drawing/2014/main" val="1256833133"/>
                    </a:ext>
                  </a:extLst>
                </a:gridCol>
                <a:gridCol w="773521">
                  <a:extLst>
                    <a:ext uri="{9D8B030D-6E8A-4147-A177-3AD203B41FA5}">
                      <a16:colId xmlns:a16="http://schemas.microsoft.com/office/drawing/2014/main" val="1273640675"/>
                    </a:ext>
                  </a:extLst>
                </a:gridCol>
              </a:tblGrid>
              <a:tr h="15768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39352"/>
                  </a:ext>
                </a:extLst>
              </a:tr>
              <a:tr h="482909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816720"/>
                  </a:ext>
                </a:extLst>
              </a:tr>
              <a:tr h="16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600.188.553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600.188.553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29.625.132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679241"/>
                  </a:ext>
                </a:extLst>
              </a:tr>
              <a:tr h="1576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208.265.562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208.265.562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14.741.961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40635"/>
                  </a:ext>
                </a:extLst>
              </a:tr>
              <a:tr h="1576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66.898.017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66.898.017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1.376.910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34264"/>
                  </a:ext>
                </a:extLst>
              </a:tr>
              <a:tr h="1576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1.577.667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1752963,3%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1752963,3%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1989"/>
                  </a:ext>
                </a:extLst>
              </a:tr>
              <a:tr h="1576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155.675.547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155.675.547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2.570.662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99982"/>
                  </a:ext>
                </a:extLst>
              </a:tr>
              <a:tr h="1576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142.174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142.174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378738"/>
                  </a:ext>
                </a:extLst>
              </a:tr>
              <a:tr h="1576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868821"/>
                  </a:ext>
                </a:extLst>
              </a:tr>
              <a:tr h="1576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8.053.058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8.053.058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187.779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17803"/>
                  </a:ext>
                </a:extLst>
              </a:tr>
              <a:tr h="1576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3.840.990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3.840.990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52169"/>
                  </a:ext>
                </a:extLst>
              </a:tr>
              <a:tr h="1576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85.773.171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1.415.575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843177"/>
                  </a:ext>
                </a:extLst>
              </a:tr>
              <a:tr h="1576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71.539.924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178.866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84762"/>
                  </a:ext>
                </a:extLst>
              </a:tr>
              <a:tr h="1576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7.575.029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61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4987</Words>
  <Application>Microsoft Office PowerPoint</Application>
  <PresentationFormat>Presentación en pantalla (4:3)</PresentationFormat>
  <Paragraphs>2881</Paragraphs>
  <Slides>28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7" baseType="lpstr">
      <vt:lpstr>Arial</vt:lpstr>
      <vt:lpstr>Calibri</vt:lpstr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Hoja de cálculo</vt:lpstr>
      <vt:lpstr>EJECUCIÓN ACUMULADA DE GASTOS PRESUPUESTARIOS AL MES DE ENERO DE 2019 PARTIDA 13: MINISTERIO DE AGRICULTURA</vt:lpstr>
      <vt:lpstr>EJECUCIÓN ACUMULADA DE GASTOS A ENERO DE 2019  PARTIDA 13 MINISTERIO DE AGRICULTURA</vt:lpstr>
      <vt:lpstr>Ejecución Presupuestaria de Gastos Acumulada al Mes de ENERO de 2019  Ministerio de Agricultura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ENERO DE 2019  PARTIDA 13 MINISTERIO DE AGRICULTURA</vt:lpstr>
      <vt:lpstr>EJECUCIÓN ACUMULADA DE GASTOS A ENERO DE 2019  PARTIDA 13 RESUMEN POR CAPÍTULOS</vt:lpstr>
      <vt:lpstr>EJECUCIÓN ACUMULADA DE GASTOS A ENERO DE 2019  PARTIDA 13. CAPÍTULO 01. PROGRAMA 01:  SUBSECRETARÍA DE AGRICULTURA</vt:lpstr>
      <vt:lpstr>EJECUCIÓN ACUMULADA DE GASTOS A ENERO DE 2019  PARTIDA 13. CAPÍTULO 01. PROGRAMA 02:  INVESTIGACIÓN E INNOVACIÓN TECNOLÓGICA SILVOAGROPECUARIA</vt:lpstr>
      <vt:lpstr>EJECUCIÓN ACUMULADA DE GASTOS A ENERO DE 2019  PARTIDA 13. CAPÍTULO 02. PROGRAMA 01:  OFICINA DE ESTUDIOS Y POLÍTICAS AGRARIAS</vt:lpstr>
      <vt:lpstr>EJECUCIÓN ACUMULADA DE GASTOS A ENERO DE 2019  PARTIDA 13. CAPÍTULO 03. PROGRAMA 01:  INSTITUTO DE DESARROLLO AGROPECUARIO</vt:lpstr>
      <vt:lpstr>EJECUCIÓN ACUMULADA DE GASTOS A ENERO DE 2019  PARTIDA 13. CAPÍTULO 03. PROGRAMA 01:  INSTITUTO DE DESARROLLO AGROPECUARIO</vt:lpstr>
      <vt:lpstr>EJECUCIÓN ACUMULADA DE GASTOS A ENERO DE 2019  PARTIDA 13. CAPÍTULO 04. PROGRAMA 01:  SERVICIO AGRÍCOLA Y GANADERO</vt:lpstr>
      <vt:lpstr>EJECUCIÓN ACUMULADA DE GASTOS A ENERO DE 2019  PARTIDA 13. CAPÍTULO 04. PROGRAMA 04:  INSPECCIONES EXPORTACIONES SILVOAGROPECUARIAS</vt:lpstr>
      <vt:lpstr>EJECUCIÓN ACUMULADA DE GASTOS A ENERO DE 2019  PARTIDA 13. CAPÍTULO 04. PROGRAMA 05:  PROGRAMA DESARROLLO GANADERO</vt:lpstr>
      <vt:lpstr>EJECUCIÓN ACUMULADA DE GASTOS A ENERO DE 2019  PARTIDA 13. CAPÍTULO 04. PROGRAMA 06:  VIGILANCIA Y CONTROL SILVOAGRÍCOLA</vt:lpstr>
      <vt:lpstr>EJECUCIÓN ACUMULADA DE GASTOS A ENERO DE 2019  PARTIDA 13. CAPÍTULO 04. PROGRAMA 07:  PROGRAMA DE CONTROLES FRONTERIZOS</vt:lpstr>
      <vt:lpstr>EJECUCIÓN ACUMULADA DE GASTOS A ENERO DE 2019  PARTIDA 13. CAPÍTULO 04. PROGRAMA 08:  PROGRAMA GESTIÓN Y CONSERVACIÓN DE RECURSOS NATURALES RENOVABLES</vt:lpstr>
      <vt:lpstr>EJECUCIÓN ACUMULADA DE GASTOS A ENERO DE 2019  PARTIDA 13. CAPÍTULO 04. PROGRAMA 09:  LABORATORIOS</vt:lpstr>
      <vt:lpstr>EJECUCIÓN ACUMULADA DE GASTOS A ENERO DE 2019  PARTIDA 13. CAPÍTULO 05. PROGRAMA 01:  CORPORACIÓN NACIONAL FORESTAL</vt:lpstr>
      <vt:lpstr>EJECUCIÓN ACUMULADA DE GASTOS A ENERO DE 2019  PARTIDA 13. CAPÍTULO 05. PROGRAMA 03:  PROGRAMA DE MANEJO DEL FUEGO</vt:lpstr>
      <vt:lpstr>EJECUCIÓN ACUMULADA DE GASTOS A ENERO DE 2019  PARTIDA 13. CAPÍTULO 05. PROGRAMA 04:  ÁREAS SILVESTRES PROTEGIDAS</vt:lpstr>
      <vt:lpstr>EJECUCIÓN ACUMULADA DE GASTOS A ENERO DE 2019  PARTIDA 13. CAPÍTULO 05. PROGRAMA 05:  GESTIÓN FORESTAL</vt:lpstr>
      <vt:lpstr>EJECUCIÓN ACUMULADA DE GASTOS A ENERO DE 2019  PARTIDA 13. CAPÍTULO 05. PROGRAMA 06:  PROGRAMA  DE ARBORIZACIÓN URBANA</vt:lpstr>
      <vt:lpstr>EJECUCIÓN ACUMULADA DE GASTOS A ENERO DE 2019  PARTIDA 13. CAPÍTULO 06. PROGRAMA 01:  COMISIÓN NACIONAL DE RIEGO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Presupuesto</cp:lastModifiedBy>
  <cp:revision>120</cp:revision>
  <cp:lastPrinted>2016-08-05T21:17:59Z</cp:lastPrinted>
  <dcterms:created xsi:type="dcterms:W3CDTF">2016-08-05T20:56:34Z</dcterms:created>
  <dcterms:modified xsi:type="dcterms:W3CDTF">2019-04-29T13:09:20Z</dcterms:modified>
</cp:coreProperties>
</file>