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25"/>
  </p:notesMasterIdLst>
  <p:handoutMasterIdLst>
    <p:handoutMasterId r:id="rId26"/>
  </p:handoutMasterIdLst>
  <p:sldIdLst>
    <p:sldId id="256" r:id="rId3"/>
    <p:sldId id="298" r:id="rId4"/>
    <p:sldId id="300" r:id="rId5"/>
    <p:sldId id="303" r:id="rId6"/>
    <p:sldId id="304" r:id="rId7"/>
    <p:sldId id="302" r:id="rId8"/>
    <p:sldId id="301" r:id="rId9"/>
    <p:sldId id="264" r:id="rId10"/>
    <p:sldId id="263" r:id="rId11"/>
    <p:sldId id="265" r:id="rId12"/>
    <p:sldId id="269" r:id="rId13"/>
    <p:sldId id="271" r:id="rId14"/>
    <p:sldId id="273" r:id="rId15"/>
    <p:sldId id="274" r:id="rId16"/>
    <p:sldId id="275" r:id="rId17"/>
    <p:sldId id="287" r:id="rId18"/>
    <p:sldId id="289" r:id="rId19"/>
    <p:sldId id="290" r:id="rId20"/>
    <p:sldId id="288" r:id="rId21"/>
    <p:sldId id="291" r:id="rId22"/>
    <p:sldId id="292" r:id="rId23"/>
    <p:sldId id="293" r:id="rId24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>
      <p:cViewPr varScale="1">
        <p:scale>
          <a:sx n="111" d="100"/>
          <a:sy n="111" d="100"/>
        </p:scale>
        <p:origin x="157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Inicial por Subtítulos de Gasto</a:t>
            </a:r>
            <a:endParaRPr lang="es-CL" sz="1200">
              <a:effectLst/>
            </a:endParaRPr>
          </a:p>
        </c:rich>
      </c:tx>
      <c:layout>
        <c:manualLayout>
          <c:xMode val="edge"/>
          <c:yMode val="edge"/>
          <c:x val="0.10419884680080647"/>
          <c:y val="5.72512807751737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5005334608832297"/>
          <c:w val="1"/>
          <c:h val="0.46405608317907415"/>
        </c:manualLayout>
      </c:layout>
      <c:pie3DChart>
        <c:varyColors val="1"/>
        <c:ser>
          <c:idx val="0"/>
          <c:order val="0"/>
          <c:tx>
            <c:strRef>
              <c:f>'Partida 12'!$D$63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195-43D7-BA9C-D8AF7573A8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195-43D7-BA9C-D8AF7573A80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195-43D7-BA9C-D8AF7573A80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195-43D7-BA9C-D8AF7573A80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195-43D7-BA9C-D8AF7573A80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195-43D7-BA9C-D8AF7573A801}"/>
              </c:ext>
            </c:extLst>
          </c:dPt>
          <c:dLbls>
            <c:dLbl>
              <c:idx val="1"/>
              <c:layout>
                <c:manualLayout>
                  <c:x val="-4.3314327088424288E-2"/>
                  <c:y val="-0.1305279013908494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95-43D7-BA9C-D8AF7573A801}"/>
                </c:ext>
              </c:extLst>
            </c:dLbl>
            <c:dLbl>
              <c:idx val="2"/>
              <c:layout>
                <c:manualLayout>
                  <c:x val="5.5557146265807683E-2"/>
                  <c:y val="4.080324693486395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195-43D7-BA9C-D8AF7573A801}"/>
                </c:ext>
              </c:extLst>
            </c:dLbl>
            <c:dLbl>
              <c:idx val="3"/>
              <c:layout>
                <c:manualLayout>
                  <c:x val="-5.6119608562299984E-3"/>
                  <c:y val="-1.41096279657070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195-43D7-BA9C-D8AF7573A80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'Partida 12'!$C$64:$C$67</c:f>
              <c:strCache>
                <c:ptCount val="4"/>
                <c:pt idx="0">
                  <c:v>GASTOS EN PERSONAL                                                              </c:v>
                </c:pt>
                <c:pt idx="1">
                  <c:v>INICIATIVAS DE INVERSIÓN                                                        </c:v>
                </c:pt>
                <c:pt idx="2">
                  <c:v>TRANSFERENCIAS DE CAPITAL                                                       </c:v>
                </c:pt>
                <c:pt idx="3">
                  <c:v>OTROS</c:v>
                </c:pt>
              </c:strCache>
            </c:strRef>
          </c:cat>
          <c:val>
            <c:numRef>
              <c:f>'Partida 12'!$D$64:$D$67</c:f>
              <c:numCache>
                <c:formatCode>#,##0</c:formatCode>
                <c:ptCount val="4"/>
                <c:pt idx="0">
                  <c:v>211779014</c:v>
                </c:pt>
                <c:pt idx="1">
                  <c:v>1716587204</c:v>
                </c:pt>
                <c:pt idx="2">
                  <c:v>518906787</c:v>
                </c:pt>
                <c:pt idx="3">
                  <c:v>30941163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195-43D7-BA9C-D8AF7573A8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299359414610506"/>
          <c:y val="0.76689909270254886"/>
          <c:w val="0.38772286033875025"/>
          <c:h val="0.214243766118997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400" b="1" i="0" baseline="0">
                <a:effectLst/>
              </a:rPr>
              <a:t>Distribución Presupuesto Inicial por Capítulo</a:t>
            </a:r>
            <a:endParaRPr lang="es-CL" sz="1400">
              <a:effectLst/>
            </a:endParaRPr>
          </a:p>
        </c:rich>
      </c:tx>
      <c:layout>
        <c:manualLayout>
          <c:xMode val="edge"/>
          <c:yMode val="edge"/>
          <c:x val="0.23803046597197328"/>
          <c:y val="6.71148124216382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20085419775273633"/>
          <c:y val="0.18573430353726109"/>
          <c:w val="0.65407960517206598"/>
          <c:h val="0.51081748927725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'Partida 12'!$M$63</c:f>
              <c:strCache>
                <c:ptCount val="1"/>
                <c:pt idx="0">
                  <c:v>Presupuesto Inicial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109-4224-9A6A-7D28393F44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12'!$L$64:$L$69</c:f>
              <c:strCache>
                <c:ptCount val="6"/>
                <c:pt idx="0">
                  <c:v>SEC. Y ADM. GRAL</c:v>
                </c:pt>
                <c:pt idx="1">
                  <c:v>DIR.GRAL. DE OBRAS PÚBLICAS</c:v>
                </c:pt>
                <c:pt idx="2">
                  <c:v>DIR. GRAL. DE CONCESIONES DE OBRAS PÚBLICAS</c:v>
                </c:pt>
                <c:pt idx="3">
                  <c:v>DIR. GRAL. DE AGUAS</c:v>
                </c:pt>
                <c:pt idx="4">
                  <c:v>INH</c:v>
                </c:pt>
                <c:pt idx="5">
                  <c:v>SSS</c:v>
                </c:pt>
              </c:strCache>
            </c:strRef>
          </c:cat>
          <c:val>
            <c:numRef>
              <c:f>'Partida 12'!$M$64:$M$69</c:f>
              <c:numCache>
                <c:formatCode>#,##0</c:formatCode>
                <c:ptCount val="6"/>
                <c:pt idx="0">
                  <c:v>21558684</c:v>
                </c:pt>
                <c:pt idx="1">
                  <c:v>1794031705</c:v>
                </c:pt>
                <c:pt idx="2">
                  <c:v>631667754</c:v>
                </c:pt>
                <c:pt idx="3">
                  <c:v>18755866</c:v>
                </c:pt>
                <c:pt idx="4">
                  <c:v>2006913</c:v>
                </c:pt>
                <c:pt idx="5">
                  <c:v>10193246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49-4622-8B67-558FD8AE49C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92766208"/>
        <c:axId val="44290560"/>
      </c:barChart>
      <c:catAx>
        <c:axId val="9276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44290560"/>
        <c:crosses val="autoZero"/>
        <c:auto val="1"/>
        <c:lblAlgn val="ctr"/>
        <c:lblOffset val="100"/>
        <c:noMultiLvlLbl val="0"/>
      </c:catAx>
      <c:valAx>
        <c:axId val="4429056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9276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ysClr val="window" lastClr="FFFFFF"/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00" b="1"/>
              <a:t>% Ejecución Mensual 2017- 2018 - 2019</a:t>
            </a: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12'!$C$30</c:f>
              <c:strCache>
                <c:ptCount val="1"/>
                <c:pt idx="0">
                  <c:v>% Ejecución Ppto. Vigente 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'Partida 12'!$D$30:$O$30</c:f>
              <c:numCache>
                <c:formatCode>0.0%</c:formatCode>
                <c:ptCount val="12"/>
                <c:pt idx="0">
                  <c:v>0.12879110861931714</c:v>
                </c:pt>
                <c:pt idx="1">
                  <c:v>7.0111546498177912E-2</c:v>
                </c:pt>
                <c:pt idx="2">
                  <c:v>7.8969456609185557E-2</c:v>
                </c:pt>
                <c:pt idx="3">
                  <c:v>7.3417628698475151E-2</c:v>
                </c:pt>
                <c:pt idx="4">
                  <c:v>7.0303508560060401E-2</c:v>
                </c:pt>
                <c:pt idx="5">
                  <c:v>8.5580617452957281E-2</c:v>
                </c:pt>
                <c:pt idx="6">
                  <c:v>8.1645303661089935E-2</c:v>
                </c:pt>
                <c:pt idx="7">
                  <c:v>5.379602224790006E-2</c:v>
                </c:pt>
                <c:pt idx="8">
                  <c:v>6.7302806766772055E-2</c:v>
                </c:pt>
                <c:pt idx="9">
                  <c:v>7.0373604947800275E-2</c:v>
                </c:pt>
                <c:pt idx="10">
                  <c:v>7.0711416907021096E-2</c:v>
                </c:pt>
                <c:pt idx="11">
                  <c:v>0.18251770657978977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D5-4BDA-9072-E34F1F6425D8}"/>
            </c:ext>
          </c:extLst>
        </c:ser>
        <c:ser>
          <c:idx val="0"/>
          <c:order val="1"/>
          <c:tx>
            <c:strRef>
              <c:f>'Partida 12'!$C$31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12'!$D$29:$O$29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12'!$D$31:$O$31</c:f>
              <c:numCache>
                <c:formatCode>0.0%</c:formatCode>
                <c:ptCount val="12"/>
                <c:pt idx="0">
                  <c:v>0.14552071725917085</c:v>
                </c:pt>
                <c:pt idx="1">
                  <c:v>8.5381434951810567E-2</c:v>
                </c:pt>
                <c:pt idx="2">
                  <c:v>8.1424447691430105E-2</c:v>
                </c:pt>
                <c:pt idx="3">
                  <c:v>6.5560999006707865E-2</c:v>
                </c:pt>
                <c:pt idx="4">
                  <c:v>7.6628351869635042E-2</c:v>
                </c:pt>
                <c:pt idx="5">
                  <c:v>8.6280588340285347E-2</c:v>
                </c:pt>
                <c:pt idx="6">
                  <c:v>6.7279953939853698E-2</c:v>
                </c:pt>
                <c:pt idx="7">
                  <c:v>6.3261827236309826E-2</c:v>
                </c:pt>
                <c:pt idx="8">
                  <c:v>6.4897490538737959E-2</c:v>
                </c:pt>
                <c:pt idx="9">
                  <c:v>7.4180951850730967E-2</c:v>
                </c:pt>
                <c:pt idx="10">
                  <c:v>5.9010350712059408E-2</c:v>
                </c:pt>
                <c:pt idx="11">
                  <c:v>0.15392668079826333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D5-4BDA-9072-E34F1F6425D8}"/>
            </c:ext>
          </c:extLst>
        </c:ser>
        <c:ser>
          <c:idx val="1"/>
          <c:order val="2"/>
          <c:tx>
            <c:strRef>
              <c:f>'Partida 12'!$C$32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12'!$D$29:$O$29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12'!$D$32</c:f>
              <c:numCache>
                <c:formatCode>0.0%</c:formatCode>
                <c:ptCount val="1"/>
                <c:pt idx="0">
                  <c:v>0.11418401631864127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D5-4BDA-9072-E34F1F6425D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3239936"/>
        <c:axId val="44286528"/>
      </c:barChart>
      <c:catAx>
        <c:axId val="8323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44286528"/>
        <c:crosses val="autoZero"/>
        <c:auto val="1"/>
        <c:lblAlgn val="ctr"/>
        <c:lblOffset val="100"/>
        <c:noMultiLvlLbl val="0"/>
      </c:catAx>
      <c:valAx>
        <c:axId val="442865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83239936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00"/>
              <a:t>% Ejecución Acumulada  2017 - 2018 - 2019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'Partida 12'!$C$23</c:f>
              <c:strCache>
                <c:ptCount val="1"/>
                <c:pt idx="0">
                  <c:v>% Ejecución Ppto. Vigente 2017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val>
            <c:numRef>
              <c:f>'Partida 12'!$D$23:$O$23</c:f>
              <c:numCache>
                <c:formatCode>0.0%</c:formatCode>
                <c:ptCount val="12"/>
                <c:pt idx="0">
                  <c:v>0.12879110861931714</c:v>
                </c:pt>
                <c:pt idx="1">
                  <c:v>0.20022557002949046</c:v>
                </c:pt>
                <c:pt idx="2">
                  <c:v>0.27890187772851688</c:v>
                </c:pt>
                <c:pt idx="3">
                  <c:v>0.35231950642699206</c:v>
                </c:pt>
                <c:pt idx="4">
                  <c:v>0.42262176668398627</c:v>
                </c:pt>
                <c:pt idx="5">
                  <c:v>0.47516849256654442</c:v>
                </c:pt>
                <c:pt idx="6">
                  <c:v>0.55675542510628129</c:v>
                </c:pt>
                <c:pt idx="7">
                  <c:v>0.61055144735418132</c:v>
                </c:pt>
                <c:pt idx="8">
                  <c:v>0.67779851118029188</c:v>
                </c:pt>
                <c:pt idx="9">
                  <c:v>0.7481721161280922</c:v>
                </c:pt>
                <c:pt idx="10">
                  <c:v>0.81677568781327337</c:v>
                </c:pt>
                <c:pt idx="11">
                  <c:v>0.99573489777410373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C5-431C-8921-4475A28673D6}"/>
            </c:ext>
          </c:extLst>
        </c:ser>
        <c:ser>
          <c:idx val="0"/>
          <c:order val="1"/>
          <c:tx>
            <c:strRef>
              <c:f>'Partida 12'!$C$24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12'!$D$22:$O$22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12'!$D$24:$O$24</c:f>
              <c:numCache>
                <c:formatCode>0.0%</c:formatCode>
                <c:ptCount val="12"/>
                <c:pt idx="0">
                  <c:v>0.14552071725917085</c:v>
                </c:pt>
                <c:pt idx="1">
                  <c:v>0.23070671436648377</c:v>
                </c:pt>
                <c:pt idx="2">
                  <c:v>0.31212637135743759</c:v>
                </c:pt>
                <c:pt idx="3">
                  <c:v>0.3769970132696272</c:v>
                </c:pt>
                <c:pt idx="4">
                  <c:v>0.45362432797741425</c:v>
                </c:pt>
                <c:pt idx="5">
                  <c:v>0.49191313057663588</c:v>
                </c:pt>
                <c:pt idx="6">
                  <c:v>0.56581744171334314</c:v>
                </c:pt>
                <c:pt idx="7">
                  <c:v>0.62906405968690693</c:v>
                </c:pt>
                <c:pt idx="8">
                  <c:v>0.69396155022564487</c:v>
                </c:pt>
                <c:pt idx="9">
                  <c:v>0.76814250207637591</c:v>
                </c:pt>
                <c:pt idx="10">
                  <c:v>0.82707220361786049</c:v>
                </c:pt>
                <c:pt idx="11">
                  <c:v>0.99571908388720642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EC5-431C-8921-4475A28673D6}"/>
            </c:ext>
          </c:extLst>
        </c:ser>
        <c:ser>
          <c:idx val="1"/>
          <c:order val="2"/>
          <c:tx>
            <c:strRef>
              <c:f>'Partida 12'!$C$25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Pt>
            <c:idx val="0"/>
            <c:marker>
              <c:symbol val="circle"/>
              <c:size val="6"/>
              <c:spPr>
                <a:gradFill rotWithShape="1">
                  <a:gsLst>
                    <a:gs pos="0">
                      <a:schemeClr val="accent2">
                        <a:shade val="51000"/>
                        <a:satMod val="130000"/>
                      </a:schemeClr>
                    </a:gs>
                    <a:gs pos="80000">
                      <a:schemeClr val="accent2">
                        <a:shade val="93000"/>
                        <a:satMod val="130000"/>
                      </a:schemeClr>
                    </a:gs>
                    <a:gs pos="100000">
                      <a:schemeClr val="accent2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 w="9525">
                  <a:solidFill>
                    <a:schemeClr val="accent2"/>
                  </a:solidFill>
                  <a:rou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1EC5-431C-8921-4475A28673D6}"/>
              </c:ext>
            </c:extLst>
          </c:dPt>
          <c:dLbls>
            <c:dLbl>
              <c:idx val="0"/>
              <c:layout>
                <c:manualLayout>
                  <c:x val="-6.2505895571351611E-2"/>
                  <c:y val="-9.48336344750795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EC5-431C-8921-4475A28673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'Partida 12'!$D$22:$O$22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12'!$D$25</c:f>
              <c:numCache>
                <c:formatCode>0.0%</c:formatCode>
                <c:ptCount val="1"/>
                <c:pt idx="0">
                  <c:v>0.11418401631864127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EC5-431C-8921-4475A2867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392320"/>
        <c:axId val="37357824"/>
      </c:lineChart>
      <c:catAx>
        <c:axId val="4639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7357824"/>
        <c:crosses val="autoZero"/>
        <c:auto val="1"/>
        <c:lblAlgn val="ctr"/>
        <c:lblOffset val="100"/>
        <c:noMultiLvlLbl val="0"/>
      </c:catAx>
      <c:valAx>
        <c:axId val="373578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4639232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29-04-2019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29-04-2019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29-04-2019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29-04-2019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29-04-2019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29-04-2019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29-04-2019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29-04-2019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29-04-2019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29-04-2019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29-04-2019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29-04-2019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29-04-2019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29-04-2019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29-04-2019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29-04-2019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29-04-2019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29-04-2019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29-04-2019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29-04-2019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29-04-2019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29-04-2019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29-04-2019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29-04-2019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29-04-2019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29-04-2019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2214" name="Picture 16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422" y="40867"/>
            <a:ext cx="36703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latin typeface="+mn-lt"/>
              </a:rPr>
            </a:br>
            <a:r>
              <a:rPr lang="es-CL" sz="2000" b="1" cap="all" dirty="0">
                <a:latin typeface="+mn-lt"/>
              </a:rPr>
              <a:t>al mes de ENERO de 2019</a:t>
            </a:r>
            <a:br>
              <a:rPr lang="es-CL" sz="2000" b="1" cap="all" dirty="0">
                <a:latin typeface="+mn-lt"/>
              </a:rPr>
            </a:br>
            <a:r>
              <a:rPr lang="es-CL" sz="2000" b="1" cap="all" dirty="0">
                <a:latin typeface="+mn-lt"/>
              </a:rPr>
              <a:t>Partida 12</a:t>
            </a:r>
            <a:r>
              <a:rPr lang="es-CL" sz="2000" b="1" dirty="0">
                <a:latin typeface="+mn-lt"/>
              </a:rPr>
              <a:t>: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MINISTERIO DE OBRAS PÚBLICAS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Valparaíso, marzo 2019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303" name="Picture 1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548680"/>
            <a:ext cx="498680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72514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245468"/>
            <a:ext cx="822960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01. PROGRAMA 01: SECRETARÍA Y ADMINISTRACIÓN GENERAL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CB221FB-2C2B-4131-9FB4-44DF9D27BF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475711"/>
              </p:ext>
            </p:extLst>
          </p:nvPr>
        </p:nvGraphicFramePr>
        <p:xfrm>
          <a:off x="467542" y="1628800"/>
          <a:ext cx="8157594" cy="2888249"/>
        </p:xfrm>
        <a:graphic>
          <a:graphicData uri="http://schemas.openxmlformats.org/drawingml/2006/table">
            <a:tbl>
              <a:tblPr/>
              <a:tblGrid>
                <a:gridCol w="748968">
                  <a:extLst>
                    <a:ext uri="{9D8B030D-6E8A-4147-A177-3AD203B41FA5}">
                      <a16:colId xmlns:a16="http://schemas.microsoft.com/office/drawing/2014/main" val="1528037595"/>
                    </a:ext>
                  </a:extLst>
                </a:gridCol>
                <a:gridCol w="276670">
                  <a:extLst>
                    <a:ext uri="{9D8B030D-6E8A-4147-A177-3AD203B41FA5}">
                      <a16:colId xmlns:a16="http://schemas.microsoft.com/office/drawing/2014/main" val="80330282"/>
                    </a:ext>
                  </a:extLst>
                </a:gridCol>
                <a:gridCol w="276670">
                  <a:extLst>
                    <a:ext uri="{9D8B030D-6E8A-4147-A177-3AD203B41FA5}">
                      <a16:colId xmlns:a16="http://schemas.microsoft.com/office/drawing/2014/main" val="2499937284"/>
                    </a:ext>
                  </a:extLst>
                </a:gridCol>
                <a:gridCol w="2506803">
                  <a:extLst>
                    <a:ext uri="{9D8B030D-6E8A-4147-A177-3AD203B41FA5}">
                      <a16:colId xmlns:a16="http://schemas.microsoft.com/office/drawing/2014/main" val="589407666"/>
                    </a:ext>
                  </a:extLst>
                </a:gridCol>
                <a:gridCol w="748968">
                  <a:extLst>
                    <a:ext uri="{9D8B030D-6E8A-4147-A177-3AD203B41FA5}">
                      <a16:colId xmlns:a16="http://schemas.microsoft.com/office/drawing/2014/main" val="1868140553"/>
                    </a:ext>
                  </a:extLst>
                </a:gridCol>
                <a:gridCol w="748968">
                  <a:extLst>
                    <a:ext uri="{9D8B030D-6E8A-4147-A177-3AD203B41FA5}">
                      <a16:colId xmlns:a16="http://schemas.microsoft.com/office/drawing/2014/main" val="3645206995"/>
                    </a:ext>
                  </a:extLst>
                </a:gridCol>
                <a:gridCol w="748968">
                  <a:extLst>
                    <a:ext uri="{9D8B030D-6E8A-4147-A177-3AD203B41FA5}">
                      <a16:colId xmlns:a16="http://schemas.microsoft.com/office/drawing/2014/main" val="223310757"/>
                    </a:ext>
                  </a:extLst>
                </a:gridCol>
                <a:gridCol w="748968">
                  <a:extLst>
                    <a:ext uri="{9D8B030D-6E8A-4147-A177-3AD203B41FA5}">
                      <a16:colId xmlns:a16="http://schemas.microsoft.com/office/drawing/2014/main" val="3048456020"/>
                    </a:ext>
                  </a:extLst>
                </a:gridCol>
                <a:gridCol w="681895">
                  <a:extLst>
                    <a:ext uri="{9D8B030D-6E8A-4147-A177-3AD203B41FA5}">
                      <a16:colId xmlns:a16="http://schemas.microsoft.com/office/drawing/2014/main" val="344526794"/>
                    </a:ext>
                  </a:extLst>
                </a:gridCol>
                <a:gridCol w="670716">
                  <a:extLst>
                    <a:ext uri="{9D8B030D-6E8A-4147-A177-3AD203B41FA5}">
                      <a16:colId xmlns:a16="http://schemas.microsoft.com/office/drawing/2014/main" val="3365783436"/>
                    </a:ext>
                  </a:extLst>
                </a:gridCol>
              </a:tblGrid>
              <a:tr h="141321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368692"/>
                  </a:ext>
                </a:extLst>
              </a:tr>
              <a:tr h="432796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779035"/>
                  </a:ext>
                </a:extLst>
              </a:tr>
              <a:tr h="1854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21.558.684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21.558.684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2.443.986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302541"/>
                  </a:ext>
                </a:extLst>
              </a:tr>
              <a:tr h="1413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16.101.654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16.101.654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889.854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615884"/>
                  </a:ext>
                </a:extLst>
              </a:tr>
              <a:tr h="1413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3.753.545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3.753.545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201.764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515771"/>
                  </a:ext>
                </a:extLst>
              </a:tr>
              <a:tr h="1413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18.132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419245"/>
                  </a:ext>
                </a:extLst>
              </a:tr>
              <a:tr h="1413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18.132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360621"/>
                  </a:ext>
                </a:extLst>
              </a:tr>
              <a:tr h="1413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1.070.332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1.070.332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12444"/>
                  </a:ext>
                </a:extLst>
              </a:tr>
              <a:tr h="1413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16.480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16.480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689607"/>
                  </a:ext>
                </a:extLst>
              </a:tr>
              <a:tr h="1413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15.709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15.709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827409"/>
                  </a:ext>
                </a:extLst>
              </a:tr>
              <a:tr h="1413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206.000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210776"/>
                  </a:ext>
                </a:extLst>
              </a:tr>
              <a:tr h="1413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301.677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301.677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489244"/>
                  </a:ext>
                </a:extLst>
              </a:tr>
              <a:tr h="1413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530.466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530.466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79344"/>
                  </a:ext>
                </a:extLst>
              </a:tr>
              <a:tr h="1413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623.153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623.153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1.332.576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575257"/>
                  </a:ext>
                </a:extLst>
              </a:tr>
              <a:tr h="1413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551.431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551.431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70353"/>
                  </a:ext>
                </a:extLst>
              </a:tr>
              <a:tr h="1413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70.722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70.722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114145"/>
                  </a:ext>
                </a:extLst>
              </a:tr>
              <a:tr h="1413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1.332.576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133257,6%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133257,6%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733741"/>
                  </a:ext>
                </a:extLst>
              </a:tr>
              <a:tr h="1501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575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98382" y="5694632"/>
            <a:ext cx="8229601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456347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01: ADMINISTRACIÓN Y EJECUCIÓN DE OBRAS PÚBLICAS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090E31F-3B7A-45B2-BD48-B6F6B8245D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845221"/>
              </p:ext>
            </p:extLst>
          </p:nvPr>
        </p:nvGraphicFramePr>
        <p:xfrm>
          <a:off x="511008" y="1874100"/>
          <a:ext cx="8087651" cy="3312367"/>
        </p:xfrm>
        <a:graphic>
          <a:graphicData uri="http://schemas.openxmlformats.org/drawingml/2006/table">
            <a:tbl>
              <a:tblPr/>
              <a:tblGrid>
                <a:gridCol w="742546">
                  <a:extLst>
                    <a:ext uri="{9D8B030D-6E8A-4147-A177-3AD203B41FA5}">
                      <a16:colId xmlns:a16="http://schemas.microsoft.com/office/drawing/2014/main" val="3205841641"/>
                    </a:ext>
                  </a:extLst>
                </a:gridCol>
                <a:gridCol w="274299">
                  <a:extLst>
                    <a:ext uri="{9D8B030D-6E8A-4147-A177-3AD203B41FA5}">
                      <a16:colId xmlns:a16="http://schemas.microsoft.com/office/drawing/2014/main" val="2661347113"/>
                    </a:ext>
                  </a:extLst>
                </a:gridCol>
                <a:gridCol w="274299">
                  <a:extLst>
                    <a:ext uri="{9D8B030D-6E8A-4147-A177-3AD203B41FA5}">
                      <a16:colId xmlns:a16="http://schemas.microsoft.com/office/drawing/2014/main" val="3219993909"/>
                    </a:ext>
                  </a:extLst>
                </a:gridCol>
                <a:gridCol w="2485309">
                  <a:extLst>
                    <a:ext uri="{9D8B030D-6E8A-4147-A177-3AD203B41FA5}">
                      <a16:colId xmlns:a16="http://schemas.microsoft.com/office/drawing/2014/main" val="571956295"/>
                    </a:ext>
                  </a:extLst>
                </a:gridCol>
                <a:gridCol w="742546">
                  <a:extLst>
                    <a:ext uri="{9D8B030D-6E8A-4147-A177-3AD203B41FA5}">
                      <a16:colId xmlns:a16="http://schemas.microsoft.com/office/drawing/2014/main" val="2940976698"/>
                    </a:ext>
                  </a:extLst>
                </a:gridCol>
                <a:gridCol w="742546">
                  <a:extLst>
                    <a:ext uri="{9D8B030D-6E8A-4147-A177-3AD203B41FA5}">
                      <a16:colId xmlns:a16="http://schemas.microsoft.com/office/drawing/2014/main" val="1903728217"/>
                    </a:ext>
                  </a:extLst>
                </a:gridCol>
                <a:gridCol w="742546">
                  <a:extLst>
                    <a:ext uri="{9D8B030D-6E8A-4147-A177-3AD203B41FA5}">
                      <a16:colId xmlns:a16="http://schemas.microsoft.com/office/drawing/2014/main" val="2993555706"/>
                    </a:ext>
                  </a:extLst>
                </a:gridCol>
                <a:gridCol w="742546">
                  <a:extLst>
                    <a:ext uri="{9D8B030D-6E8A-4147-A177-3AD203B41FA5}">
                      <a16:colId xmlns:a16="http://schemas.microsoft.com/office/drawing/2014/main" val="2750010549"/>
                    </a:ext>
                  </a:extLst>
                </a:gridCol>
                <a:gridCol w="676048">
                  <a:extLst>
                    <a:ext uri="{9D8B030D-6E8A-4147-A177-3AD203B41FA5}">
                      <a16:colId xmlns:a16="http://schemas.microsoft.com/office/drawing/2014/main" val="3458442808"/>
                    </a:ext>
                  </a:extLst>
                </a:gridCol>
                <a:gridCol w="664966">
                  <a:extLst>
                    <a:ext uri="{9D8B030D-6E8A-4147-A177-3AD203B41FA5}">
                      <a16:colId xmlns:a16="http://schemas.microsoft.com/office/drawing/2014/main" val="1621030612"/>
                    </a:ext>
                  </a:extLst>
                </a:gridCol>
              </a:tblGrid>
              <a:tr h="135892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852309"/>
                  </a:ext>
                </a:extLst>
              </a:tr>
              <a:tr h="416169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718977"/>
                  </a:ext>
                </a:extLst>
              </a:tr>
              <a:tr h="178358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17.081.884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17.081.884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1.230.788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963257"/>
                  </a:ext>
                </a:extLst>
              </a:tr>
              <a:tr h="1358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15.832.464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15.832.464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973.565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602243"/>
                  </a:ext>
                </a:extLst>
              </a:tr>
              <a:tr h="1358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899.919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899.919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38.672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309044"/>
                  </a:ext>
                </a:extLst>
              </a:tr>
              <a:tr h="1358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27.462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68762"/>
                  </a:ext>
                </a:extLst>
              </a:tr>
              <a:tr h="1358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27.462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435886"/>
                  </a:ext>
                </a:extLst>
              </a:tr>
              <a:tr h="1358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58.463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58.463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742342"/>
                  </a:ext>
                </a:extLst>
              </a:tr>
              <a:tr h="1358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58.463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58.463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501545"/>
                  </a:ext>
                </a:extLst>
              </a:tr>
              <a:tr h="1358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la Construcción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58.463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58.463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571912"/>
                  </a:ext>
                </a:extLst>
              </a:tr>
              <a:tr h="1358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235.233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235.233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75633"/>
                  </a:ext>
                </a:extLst>
              </a:tr>
              <a:tr h="1358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5.211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5.211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573724"/>
                  </a:ext>
                </a:extLst>
              </a:tr>
              <a:tr h="1358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16.480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16.480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207749"/>
                  </a:ext>
                </a:extLst>
              </a:tr>
              <a:tr h="1358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22.753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22.753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117683"/>
                  </a:ext>
                </a:extLst>
              </a:tr>
              <a:tr h="1358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5.587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5.587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779671"/>
                  </a:ext>
                </a:extLst>
              </a:tr>
              <a:tr h="1358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26.606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820186"/>
                  </a:ext>
                </a:extLst>
              </a:tr>
              <a:tr h="1358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158.596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158.596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397390"/>
                  </a:ext>
                </a:extLst>
              </a:tr>
              <a:tr h="1358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44.805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216945"/>
                  </a:ext>
                </a:extLst>
              </a:tr>
              <a:tr h="1358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44.805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522755"/>
                  </a:ext>
                </a:extLst>
              </a:tr>
              <a:tr h="1358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191.089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19108,9%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19108,9%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277059"/>
                  </a:ext>
                </a:extLst>
              </a:tr>
              <a:tr h="1358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191.089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19108,9%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19108,9%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8432"/>
                  </a:ext>
                </a:extLst>
              </a:tr>
              <a:tr h="1358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682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199" y="5046177"/>
            <a:ext cx="8229601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02: DIRECCIÓN DE ARQUITECTURA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7F9AC1C-C8CC-4884-828F-38762BF1E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62567"/>
              </p:ext>
            </p:extLst>
          </p:nvPr>
        </p:nvGraphicFramePr>
        <p:xfrm>
          <a:off x="467544" y="1759049"/>
          <a:ext cx="8148284" cy="3100126"/>
        </p:xfrm>
        <a:graphic>
          <a:graphicData uri="http://schemas.openxmlformats.org/drawingml/2006/table">
            <a:tbl>
              <a:tblPr/>
              <a:tblGrid>
                <a:gridCol w="748113">
                  <a:extLst>
                    <a:ext uri="{9D8B030D-6E8A-4147-A177-3AD203B41FA5}">
                      <a16:colId xmlns:a16="http://schemas.microsoft.com/office/drawing/2014/main" val="4064061459"/>
                    </a:ext>
                  </a:extLst>
                </a:gridCol>
                <a:gridCol w="276355">
                  <a:extLst>
                    <a:ext uri="{9D8B030D-6E8A-4147-A177-3AD203B41FA5}">
                      <a16:colId xmlns:a16="http://schemas.microsoft.com/office/drawing/2014/main" val="1441149770"/>
                    </a:ext>
                  </a:extLst>
                </a:gridCol>
                <a:gridCol w="276355">
                  <a:extLst>
                    <a:ext uri="{9D8B030D-6E8A-4147-A177-3AD203B41FA5}">
                      <a16:colId xmlns:a16="http://schemas.microsoft.com/office/drawing/2014/main" val="1133705101"/>
                    </a:ext>
                  </a:extLst>
                </a:gridCol>
                <a:gridCol w="2503941">
                  <a:extLst>
                    <a:ext uri="{9D8B030D-6E8A-4147-A177-3AD203B41FA5}">
                      <a16:colId xmlns:a16="http://schemas.microsoft.com/office/drawing/2014/main" val="416889322"/>
                    </a:ext>
                  </a:extLst>
                </a:gridCol>
                <a:gridCol w="748113">
                  <a:extLst>
                    <a:ext uri="{9D8B030D-6E8A-4147-A177-3AD203B41FA5}">
                      <a16:colId xmlns:a16="http://schemas.microsoft.com/office/drawing/2014/main" val="2480727335"/>
                    </a:ext>
                  </a:extLst>
                </a:gridCol>
                <a:gridCol w="748113">
                  <a:extLst>
                    <a:ext uri="{9D8B030D-6E8A-4147-A177-3AD203B41FA5}">
                      <a16:colId xmlns:a16="http://schemas.microsoft.com/office/drawing/2014/main" val="2030846044"/>
                    </a:ext>
                  </a:extLst>
                </a:gridCol>
                <a:gridCol w="748113">
                  <a:extLst>
                    <a:ext uri="{9D8B030D-6E8A-4147-A177-3AD203B41FA5}">
                      <a16:colId xmlns:a16="http://schemas.microsoft.com/office/drawing/2014/main" val="2228424632"/>
                    </a:ext>
                  </a:extLst>
                </a:gridCol>
                <a:gridCol w="748113">
                  <a:extLst>
                    <a:ext uri="{9D8B030D-6E8A-4147-A177-3AD203B41FA5}">
                      <a16:colId xmlns:a16="http://schemas.microsoft.com/office/drawing/2014/main" val="3789003636"/>
                    </a:ext>
                  </a:extLst>
                </a:gridCol>
                <a:gridCol w="681117">
                  <a:extLst>
                    <a:ext uri="{9D8B030D-6E8A-4147-A177-3AD203B41FA5}">
                      <a16:colId xmlns:a16="http://schemas.microsoft.com/office/drawing/2014/main" val="81252752"/>
                    </a:ext>
                  </a:extLst>
                </a:gridCol>
                <a:gridCol w="669951">
                  <a:extLst>
                    <a:ext uri="{9D8B030D-6E8A-4147-A177-3AD203B41FA5}">
                      <a16:colId xmlns:a16="http://schemas.microsoft.com/office/drawing/2014/main" val="4106615230"/>
                    </a:ext>
                  </a:extLst>
                </a:gridCol>
              </a:tblGrid>
              <a:tr h="138553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969138"/>
                  </a:ext>
                </a:extLst>
              </a:tr>
              <a:tr h="424320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197353"/>
                  </a:ext>
                </a:extLst>
              </a:tr>
              <a:tr h="1818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36.769.636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36.769.636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3.754.350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225408"/>
                  </a:ext>
                </a:extLst>
              </a:tr>
              <a:tr h="1385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10.132.850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10.132.850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710.579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84717"/>
                  </a:ext>
                </a:extLst>
              </a:tr>
              <a:tr h="1385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576.078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576.078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19.462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294700"/>
                  </a:ext>
                </a:extLst>
              </a:tr>
              <a:tr h="1385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84.460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84.460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49.757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599809"/>
                  </a:ext>
                </a:extLst>
              </a:tr>
              <a:tr h="1385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84.460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84.460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439090"/>
                  </a:ext>
                </a:extLst>
              </a:tr>
              <a:tr h="1385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49.757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071399"/>
                  </a:ext>
                </a:extLst>
              </a:tr>
              <a:tr h="1385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111.887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111.887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025031"/>
                  </a:ext>
                </a:extLst>
              </a:tr>
              <a:tr h="1385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16.480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16.480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741551"/>
                  </a:ext>
                </a:extLst>
              </a:tr>
              <a:tr h="1385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27.005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687065"/>
                  </a:ext>
                </a:extLst>
              </a:tr>
              <a:tr h="1385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17.644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17.644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742422"/>
                  </a:ext>
                </a:extLst>
              </a:tr>
              <a:tr h="1385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24.801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80494"/>
                  </a:ext>
                </a:extLst>
              </a:tr>
              <a:tr h="1385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25.957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25.957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577089"/>
                  </a:ext>
                </a:extLst>
              </a:tr>
              <a:tr h="1385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25.853.361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25.853.361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829069"/>
                  </a:ext>
                </a:extLst>
              </a:tr>
              <a:tr h="1385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391.128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391.128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961670"/>
                  </a:ext>
                </a:extLst>
              </a:tr>
              <a:tr h="1385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25.462.233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25.462.233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469691"/>
                  </a:ext>
                </a:extLst>
              </a:tr>
              <a:tr h="1385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2.973.859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297385,9%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297385,9%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183705"/>
                  </a:ext>
                </a:extLst>
              </a:tr>
              <a:tr h="1385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2.973.859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297385,9%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297385,9%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590059"/>
                  </a:ext>
                </a:extLst>
              </a:tr>
              <a:tr h="1385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816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40941" y="5055836"/>
            <a:ext cx="8157592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03: DIRECCIÓN DE OBRAS PÚBLICAS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C42077D-D674-4661-A7E8-97766C693F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653579"/>
              </p:ext>
            </p:extLst>
          </p:nvPr>
        </p:nvGraphicFramePr>
        <p:xfrm>
          <a:off x="467544" y="1772816"/>
          <a:ext cx="8148284" cy="3077882"/>
        </p:xfrm>
        <a:graphic>
          <a:graphicData uri="http://schemas.openxmlformats.org/drawingml/2006/table">
            <a:tbl>
              <a:tblPr/>
              <a:tblGrid>
                <a:gridCol w="748113">
                  <a:extLst>
                    <a:ext uri="{9D8B030D-6E8A-4147-A177-3AD203B41FA5}">
                      <a16:colId xmlns:a16="http://schemas.microsoft.com/office/drawing/2014/main" val="387869626"/>
                    </a:ext>
                  </a:extLst>
                </a:gridCol>
                <a:gridCol w="276355">
                  <a:extLst>
                    <a:ext uri="{9D8B030D-6E8A-4147-A177-3AD203B41FA5}">
                      <a16:colId xmlns:a16="http://schemas.microsoft.com/office/drawing/2014/main" val="1549506422"/>
                    </a:ext>
                  </a:extLst>
                </a:gridCol>
                <a:gridCol w="276355">
                  <a:extLst>
                    <a:ext uri="{9D8B030D-6E8A-4147-A177-3AD203B41FA5}">
                      <a16:colId xmlns:a16="http://schemas.microsoft.com/office/drawing/2014/main" val="2647957220"/>
                    </a:ext>
                  </a:extLst>
                </a:gridCol>
                <a:gridCol w="2503941">
                  <a:extLst>
                    <a:ext uri="{9D8B030D-6E8A-4147-A177-3AD203B41FA5}">
                      <a16:colId xmlns:a16="http://schemas.microsoft.com/office/drawing/2014/main" val="2145665646"/>
                    </a:ext>
                  </a:extLst>
                </a:gridCol>
                <a:gridCol w="748113">
                  <a:extLst>
                    <a:ext uri="{9D8B030D-6E8A-4147-A177-3AD203B41FA5}">
                      <a16:colId xmlns:a16="http://schemas.microsoft.com/office/drawing/2014/main" val="1858807709"/>
                    </a:ext>
                  </a:extLst>
                </a:gridCol>
                <a:gridCol w="748113">
                  <a:extLst>
                    <a:ext uri="{9D8B030D-6E8A-4147-A177-3AD203B41FA5}">
                      <a16:colId xmlns:a16="http://schemas.microsoft.com/office/drawing/2014/main" val="3833190797"/>
                    </a:ext>
                  </a:extLst>
                </a:gridCol>
                <a:gridCol w="748113">
                  <a:extLst>
                    <a:ext uri="{9D8B030D-6E8A-4147-A177-3AD203B41FA5}">
                      <a16:colId xmlns:a16="http://schemas.microsoft.com/office/drawing/2014/main" val="1722300589"/>
                    </a:ext>
                  </a:extLst>
                </a:gridCol>
                <a:gridCol w="748113">
                  <a:extLst>
                    <a:ext uri="{9D8B030D-6E8A-4147-A177-3AD203B41FA5}">
                      <a16:colId xmlns:a16="http://schemas.microsoft.com/office/drawing/2014/main" val="3574021518"/>
                    </a:ext>
                  </a:extLst>
                </a:gridCol>
                <a:gridCol w="681117">
                  <a:extLst>
                    <a:ext uri="{9D8B030D-6E8A-4147-A177-3AD203B41FA5}">
                      <a16:colId xmlns:a16="http://schemas.microsoft.com/office/drawing/2014/main" val="597825817"/>
                    </a:ext>
                  </a:extLst>
                </a:gridCol>
                <a:gridCol w="669951">
                  <a:extLst>
                    <a:ext uri="{9D8B030D-6E8A-4147-A177-3AD203B41FA5}">
                      <a16:colId xmlns:a16="http://schemas.microsoft.com/office/drawing/2014/main" val="1292971465"/>
                    </a:ext>
                  </a:extLst>
                </a:gridCol>
              </a:tblGrid>
              <a:tr h="137559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132286"/>
                  </a:ext>
                </a:extLst>
              </a:tr>
              <a:tr h="421274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902904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145.489.061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145.489.061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23.878.260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18594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14.971.530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14.971.530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885.571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31266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1.069.738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1.069.738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42.664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39884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138.726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138.726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11.855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6780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138.726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138.726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64371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11.855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71781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115.465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115.465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780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49.440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49.440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676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13.390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13.390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3203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27.098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27.098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9479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20.633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20.633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97414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4.904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2873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129.182.602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129.182.602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05616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89.288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89.288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67129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129.093.314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129.093.314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67041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22.938.170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2293817,0%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2293817,0%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09003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22.938.170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2293817,0%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2293817,0%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38595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324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76851" y="5481636"/>
            <a:ext cx="814828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04: DIRECCIÓN DE VIALIDAD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BE7A01B-6808-4C59-B30A-6474C8BB2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739963"/>
              </p:ext>
            </p:extLst>
          </p:nvPr>
        </p:nvGraphicFramePr>
        <p:xfrm>
          <a:off x="467544" y="1560737"/>
          <a:ext cx="8148284" cy="3776436"/>
        </p:xfrm>
        <a:graphic>
          <a:graphicData uri="http://schemas.openxmlformats.org/drawingml/2006/table">
            <a:tbl>
              <a:tblPr/>
              <a:tblGrid>
                <a:gridCol w="748113">
                  <a:extLst>
                    <a:ext uri="{9D8B030D-6E8A-4147-A177-3AD203B41FA5}">
                      <a16:colId xmlns:a16="http://schemas.microsoft.com/office/drawing/2014/main" val="1349704898"/>
                    </a:ext>
                  </a:extLst>
                </a:gridCol>
                <a:gridCol w="276355">
                  <a:extLst>
                    <a:ext uri="{9D8B030D-6E8A-4147-A177-3AD203B41FA5}">
                      <a16:colId xmlns:a16="http://schemas.microsoft.com/office/drawing/2014/main" val="1994236243"/>
                    </a:ext>
                  </a:extLst>
                </a:gridCol>
                <a:gridCol w="276355">
                  <a:extLst>
                    <a:ext uri="{9D8B030D-6E8A-4147-A177-3AD203B41FA5}">
                      <a16:colId xmlns:a16="http://schemas.microsoft.com/office/drawing/2014/main" val="1098946263"/>
                    </a:ext>
                  </a:extLst>
                </a:gridCol>
                <a:gridCol w="2503941">
                  <a:extLst>
                    <a:ext uri="{9D8B030D-6E8A-4147-A177-3AD203B41FA5}">
                      <a16:colId xmlns:a16="http://schemas.microsoft.com/office/drawing/2014/main" val="1065559683"/>
                    </a:ext>
                  </a:extLst>
                </a:gridCol>
                <a:gridCol w="748113">
                  <a:extLst>
                    <a:ext uri="{9D8B030D-6E8A-4147-A177-3AD203B41FA5}">
                      <a16:colId xmlns:a16="http://schemas.microsoft.com/office/drawing/2014/main" val="489095650"/>
                    </a:ext>
                  </a:extLst>
                </a:gridCol>
                <a:gridCol w="748113">
                  <a:extLst>
                    <a:ext uri="{9D8B030D-6E8A-4147-A177-3AD203B41FA5}">
                      <a16:colId xmlns:a16="http://schemas.microsoft.com/office/drawing/2014/main" val="2354381441"/>
                    </a:ext>
                  </a:extLst>
                </a:gridCol>
                <a:gridCol w="748113">
                  <a:extLst>
                    <a:ext uri="{9D8B030D-6E8A-4147-A177-3AD203B41FA5}">
                      <a16:colId xmlns:a16="http://schemas.microsoft.com/office/drawing/2014/main" val="505848227"/>
                    </a:ext>
                  </a:extLst>
                </a:gridCol>
                <a:gridCol w="748113">
                  <a:extLst>
                    <a:ext uri="{9D8B030D-6E8A-4147-A177-3AD203B41FA5}">
                      <a16:colId xmlns:a16="http://schemas.microsoft.com/office/drawing/2014/main" val="1492904700"/>
                    </a:ext>
                  </a:extLst>
                </a:gridCol>
                <a:gridCol w="681117">
                  <a:extLst>
                    <a:ext uri="{9D8B030D-6E8A-4147-A177-3AD203B41FA5}">
                      <a16:colId xmlns:a16="http://schemas.microsoft.com/office/drawing/2014/main" val="281844443"/>
                    </a:ext>
                  </a:extLst>
                </a:gridCol>
                <a:gridCol w="669951">
                  <a:extLst>
                    <a:ext uri="{9D8B030D-6E8A-4147-A177-3AD203B41FA5}">
                      <a16:colId xmlns:a16="http://schemas.microsoft.com/office/drawing/2014/main" val="392751126"/>
                    </a:ext>
                  </a:extLst>
                </a:gridCol>
              </a:tblGrid>
              <a:tr h="137952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127135"/>
                  </a:ext>
                </a:extLst>
              </a:tr>
              <a:tr h="422478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002152"/>
                  </a:ext>
                </a:extLst>
              </a:tr>
              <a:tr h="18106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1.165.614.754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1.165.614.754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121.640.530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800297"/>
                  </a:ext>
                </a:extLst>
              </a:tr>
              <a:tr h="1379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99.046.243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99.046.243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6.381.126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079555"/>
                  </a:ext>
                </a:extLst>
              </a:tr>
              <a:tr h="1379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7.276.566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7.276.566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420.481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127736"/>
                  </a:ext>
                </a:extLst>
              </a:tr>
              <a:tr h="1379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261.918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261.918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51.799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647079"/>
                  </a:ext>
                </a:extLst>
              </a:tr>
              <a:tr h="1379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261.918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261.918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13.870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055247"/>
                  </a:ext>
                </a:extLst>
              </a:tr>
              <a:tr h="1379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76058"/>
                  </a:ext>
                </a:extLst>
              </a:tr>
              <a:tr h="1379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754.032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754.032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400319"/>
                  </a:ext>
                </a:extLst>
              </a:tr>
              <a:tr h="1379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754.032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754.032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570844"/>
                  </a:ext>
                </a:extLst>
              </a:tr>
              <a:tr h="1379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Compensación Tránsito con Sobrepeso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754.032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754.032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72431"/>
                  </a:ext>
                </a:extLst>
              </a:tr>
              <a:tr h="1379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1.639.746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1.639.746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891583"/>
                  </a:ext>
                </a:extLst>
              </a:tr>
              <a:tr h="1379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82.400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82.400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294356"/>
                  </a:ext>
                </a:extLst>
              </a:tr>
              <a:tr h="1379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28.627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28.627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445847"/>
                  </a:ext>
                </a:extLst>
              </a:tr>
              <a:tr h="1379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1.395.595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1.395.595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727309"/>
                  </a:ext>
                </a:extLst>
              </a:tr>
              <a:tr h="1379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32.595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32.595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145141"/>
                  </a:ext>
                </a:extLst>
              </a:tr>
              <a:tr h="1379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100.529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100.529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039887"/>
                  </a:ext>
                </a:extLst>
              </a:tr>
              <a:tr h="1379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1.056.398.949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1.056.398.949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278095"/>
                  </a:ext>
                </a:extLst>
              </a:tr>
              <a:tr h="1379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2.838.076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2.838.076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189263"/>
                  </a:ext>
                </a:extLst>
              </a:tr>
              <a:tr h="1379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1.053.560.873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1.053.560.873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585"/>
                  </a:ext>
                </a:extLst>
              </a:tr>
              <a:tr h="1379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137.300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137.300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114.787.076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83603,1%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83603,1%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328702"/>
                  </a:ext>
                </a:extLst>
              </a:tr>
              <a:tr h="1379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86.304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86.304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381412"/>
                  </a:ext>
                </a:extLst>
              </a:tr>
              <a:tr h="1379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49.996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49.996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976848"/>
                  </a:ext>
                </a:extLst>
              </a:tr>
              <a:tr h="1379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114.787.076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11478707,6%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11478707,6%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317754"/>
                  </a:ext>
                </a:extLst>
              </a:tr>
              <a:tr h="1379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97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5" y="4581128"/>
            <a:ext cx="8219256" cy="244267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06: DIRECCIÓN DE OBRAS PORTUARIAS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748E37F-D922-495C-A970-0C305EA7F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960231"/>
              </p:ext>
            </p:extLst>
          </p:nvPr>
        </p:nvGraphicFramePr>
        <p:xfrm>
          <a:off x="467544" y="1786483"/>
          <a:ext cx="8208911" cy="2665205"/>
        </p:xfrm>
        <a:graphic>
          <a:graphicData uri="http://schemas.openxmlformats.org/drawingml/2006/table">
            <a:tbl>
              <a:tblPr/>
              <a:tblGrid>
                <a:gridCol w="753679">
                  <a:extLst>
                    <a:ext uri="{9D8B030D-6E8A-4147-A177-3AD203B41FA5}">
                      <a16:colId xmlns:a16="http://schemas.microsoft.com/office/drawing/2014/main" val="565232409"/>
                    </a:ext>
                  </a:extLst>
                </a:gridCol>
                <a:gridCol w="278411">
                  <a:extLst>
                    <a:ext uri="{9D8B030D-6E8A-4147-A177-3AD203B41FA5}">
                      <a16:colId xmlns:a16="http://schemas.microsoft.com/office/drawing/2014/main" val="3181109602"/>
                    </a:ext>
                  </a:extLst>
                </a:gridCol>
                <a:gridCol w="278411">
                  <a:extLst>
                    <a:ext uri="{9D8B030D-6E8A-4147-A177-3AD203B41FA5}">
                      <a16:colId xmlns:a16="http://schemas.microsoft.com/office/drawing/2014/main" val="2015119637"/>
                    </a:ext>
                  </a:extLst>
                </a:gridCol>
                <a:gridCol w="2522573">
                  <a:extLst>
                    <a:ext uri="{9D8B030D-6E8A-4147-A177-3AD203B41FA5}">
                      <a16:colId xmlns:a16="http://schemas.microsoft.com/office/drawing/2014/main" val="3131634231"/>
                    </a:ext>
                  </a:extLst>
                </a:gridCol>
                <a:gridCol w="753679">
                  <a:extLst>
                    <a:ext uri="{9D8B030D-6E8A-4147-A177-3AD203B41FA5}">
                      <a16:colId xmlns:a16="http://schemas.microsoft.com/office/drawing/2014/main" val="3572947777"/>
                    </a:ext>
                  </a:extLst>
                </a:gridCol>
                <a:gridCol w="753679">
                  <a:extLst>
                    <a:ext uri="{9D8B030D-6E8A-4147-A177-3AD203B41FA5}">
                      <a16:colId xmlns:a16="http://schemas.microsoft.com/office/drawing/2014/main" val="173070732"/>
                    </a:ext>
                  </a:extLst>
                </a:gridCol>
                <a:gridCol w="753679">
                  <a:extLst>
                    <a:ext uri="{9D8B030D-6E8A-4147-A177-3AD203B41FA5}">
                      <a16:colId xmlns:a16="http://schemas.microsoft.com/office/drawing/2014/main" val="900399870"/>
                    </a:ext>
                  </a:extLst>
                </a:gridCol>
                <a:gridCol w="753679">
                  <a:extLst>
                    <a:ext uri="{9D8B030D-6E8A-4147-A177-3AD203B41FA5}">
                      <a16:colId xmlns:a16="http://schemas.microsoft.com/office/drawing/2014/main" val="3207603555"/>
                    </a:ext>
                  </a:extLst>
                </a:gridCol>
                <a:gridCol w="686185">
                  <a:extLst>
                    <a:ext uri="{9D8B030D-6E8A-4147-A177-3AD203B41FA5}">
                      <a16:colId xmlns:a16="http://schemas.microsoft.com/office/drawing/2014/main" val="2077540365"/>
                    </a:ext>
                  </a:extLst>
                </a:gridCol>
                <a:gridCol w="674936">
                  <a:extLst>
                    <a:ext uri="{9D8B030D-6E8A-4147-A177-3AD203B41FA5}">
                      <a16:colId xmlns:a16="http://schemas.microsoft.com/office/drawing/2014/main" val="1131018885"/>
                    </a:ext>
                  </a:extLst>
                </a:gridCol>
              </a:tblGrid>
              <a:tr h="137559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944446"/>
                  </a:ext>
                </a:extLst>
              </a:tr>
              <a:tr h="421274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283167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80.437.522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80.437.522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8.811.603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89421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7.504.338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7.504.338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493.631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53575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593.338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593.338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53.752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61516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2.440.271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2.440.271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87243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2.349.491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2.349.491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92064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6.531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6.531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73607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28.001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86868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18.925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18.925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16798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37.323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37.323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36826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69.888.575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69.888.575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95622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332.041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332.041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84691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69.556.534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69.556.534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94105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8.264.191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826419,1%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826419,1%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89050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8.264.191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826419,1%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826419,1%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26385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301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1" y="5059425"/>
            <a:ext cx="8148283" cy="319590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07: DIRECCIÓN DE AEROPUERTOS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6599E12-CAC9-448B-B4B8-97AB95E7B3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351419"/>
              </p:ext>
            </p:extLst>
          </p:nvPr>
        </p:nvGraphicFramePr>
        <p:xfrm>
          <a:off x="467544" y="1772816"/>
          <a:ext cx="8148283" cy="3086364"/>
        </p:xfrm>
        <a:graphic>
          <a:graphicData uri="http://schemas.openxmlformats.org/drawingml/2006/table">
            <a:tbl>
              <a:tblPr/>
              <a:tblGrid>
                <a:gridCol w="748113">
                  <a:extLst>
                    <a:ext uri="{9D8B030D-6E8A-4147-A177-3AD203B41FA5}">
                      <a16:colId xmlns:a16="http://schemas.microsoft.com/office/drawing/2014/main" val="3839595643"/>
                    </a:ext>
                  </a:extLst>
                </a:gridCol>
                <a:gridCol w="276355">
                  <a:extLst>
                    <a:ext uri="{9D8B030D-6E8A-4147-A177-3AD203B41FA5}">
                      <a16:colId xmlns:a16="http://schemas.microsoft.com/office/drawing/2014/main" val="1988966524"/>
                    </a:ext>
                  </a:extLst>
                </a:gridCol>
                <a:gridCol w="276355">
                  <a:extLst>
                    <a:ext uri="{9D8B030D-6E8A-4147-A177-3AD203B41FA5}">
                      <a16:colId xmlns:a16="http://schemas.microsoft.com/office/drawing/2014/main" val="287313159"/>
                    </a:ext>
                  </a:extLst>
                </a:gridCol>
                <a:gridCol w="2503941">
                  <a:extLst>
                    <a:ext uri="{9D8B030D-6E8A-4147-A177-3AD203B41FA5}">
                      <a16:colId xmlns:a16="http://schemas.microsoft.com/office/drawing/2014/main" val="2810677931"/>
                    </a:ext>
                  </a:extLst>
                </a:gridCol>
                <a:gridCol w="748113">
                  <a:extLst>
                    <a:ext uri="{9D8B030D-6E8A-4147-A177-3AD203B41FA5}">
                      <a16:colId xmlns:a16="http://schemas.microsoft.com/office/drawing/2014/main" val="2068361436"/>
                    </a:ext>
                  </a:extLst>
                </a:gridCol>
                <a:gridCol w="748113">
                  <a:extLst>
                    <a:ext uri="{9D8B030D-6E8A-4147-A177-3AD203B41FA5}">
                      <a16:colId xmlns:a16="http://schemas.microsoft.com/office/drawing/2014/main" val="1752019647"/>
                    </a:ext>
                  </a:extLst>
                </a:gridCol>
                <a:gridCol w="748113">
                  <a:extLst>
                    <a:ext uri="{9D8B030D-6E8A-4147-A177-3AD203B41FA5}">
                      <a16:colId xmlns:a16="http://schemas.microsoft.com/office/drawing/2014/main" val="1697063464"/>
                    </a:ext>
                  </a:extLst>
                </a:gridCol>
                <a:gridCol w="748113">
                  <a:extLst>
                    <a:ext uri="{9D8B030D-6E8A-4147-A177-3AD203B41FA5}">
                      <a16:colId xmlns:a16="http://schemas.microsoft.com/office/drawing/2014/main" val="1990181121"/>
                    </a:ext>
                  </a:extLst>
                </a:gridCol>
                <a:gridCol w="681116">
                  <a:extLst>
                    <a:ext uri="{9D8B030D-6E8A-4147-A177-3AD203B41FA5}">
                      <a16:colId xmlns:a16="http://schemas.microsoft.com/office/drawing/2014/main" val="2722815426"/>
                    </a:ext>
                  </a:extLst>
                </a:gridCol>
                <a:gridCol w="669951">
                  <a:extLst>
                    <a:ext uri="{9D8B030D-6E8A-4147-A177-3AD203B41FA5}">
                      <a16:colId xmlns:a16="http://schemas.microsoft.com/office/drawing/2014/main" val="4079640784"/>
                    </a:ext>
                  </a:extLst>
                </a:gridCol>
              </a:tblGrid>
              <a:tr h="137938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167052"/>
                  </a:ext>
                </a:extLst>
              </a:tr>
              <a:tr h="422436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389729"/>
                  </a:ext>
                </a:extLst>
              </a:tr>
              <a:tr h="18104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59.083.193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59.083.193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5.960.354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931600"/>
                  </a:ext>
                </a:extLst>
              </a:tr>
              <a:tr h="1379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5.512.317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5.512.317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361.060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920114"/>
                  </a:ext>
                </a:extLst>
              </a:tr>
              <a:tr h="1379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381.827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381.827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16.961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565678"/>
                  </a:ext>
                </a:extLst>
              </a:tr>
              <a:tr h="1379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11.897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11.897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112.741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947,6%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947,6%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795839"/>
                  </a:ext>
                </a:extLst>
              </a:tr>
              <a:tr h="1379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11.897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11.897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96706"/>
                  </a:ext>
                </a:extLst>
              </a:tr>
              <a:tr h="1379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112.741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665096"/>
                  </a:ext>
                </a:extLst>
              </a:tr>
              <a:tr h="1379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97.653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97.653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745708"/>
                  </a:ext>
                </a:extLst>
              </a:tr>
              <a:tr h="1379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16.480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16.480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074555"/>
                  </a:ext>
                </a:extLst>
              </a:tr>
              <a:tr h="1379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13.617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13.617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136909"/>
                  </a:ext>
                </a:extLst>
              </a:tr>
              <a:tr h="1379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36.088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36.088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308155"/>
                  </a:ext>
                </a:extLst>
              </a:tr>
              <a:tr h="1379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11.426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11.426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73204"/>
                  </a:ext>
                </a:extLst>
              </a:tr>
              <a:tr h="1379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20.042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20.042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548227"/>
                  </a:ext>
                </a:extLst>
              </a:tr>
              <a:tr h="1379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53.068.499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53.068.499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667706"/>
                  </a:ext>
                </a:extLst>
              </a:tr>
              <a:tr h="1379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454380"/>
                  </a:ext>
                </a:extLst>
              </a:tr>
              <a:tr h="1379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53.068.499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53.068.499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642839"/>
                  </a:ext>
                </a:extLst>
              </a:tr>
              <a:tr h="1379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5.469.445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546944,5%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546944,5%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414351"/>
                  </a:ext>
                </a:extLst>
              </a:tr>
              <a:tr h="1379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5.469.445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546944,5%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546944,5%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901236"/>
                  </a:ext>
                </a:extLst>
              </a:tr>
              <a:tr h="1379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568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127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4036" y="4879329"/>
            <a:ext cx="8148279" cy="224508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11: DIRECCIÓN DE PLANEAMIENTO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1A67492-9FD6-44C0-8CE8-A48DCA918B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153088"/>
              </p:ext>
            </p:extLst>
          </p:nvPr>
        </p:nvGraphicFramePr>
        <p:xfrm>
          <a:off x="467545" y="1772816"/>
          <a:ext cx="8148280" cy="2970981"/>
        </p:xfrm>
        <a:graphic>
          <a:graphicData uri="http://schemas.openxmlformats.org/drawingml/2006/table">
            <a:tbl>
              <a:tblPr/>
              <a:tblGrid>
                <a:gridCol w="748112">
                  <a:extLst>
                    <a:ext uri="{9D8B030D-6E8A-4147-A177-3AD203B41FA5}">
                      <a16:colId xmlns:a16="http://schemas.microsoft.com/office/drawing/2014/main" val="1309275009"/>
                    </a:ext>
                  </a:extLst>
                </a:gridCol>
                <a:gridCol w="276355">
                  <a:extLst>
                    <a:ext uri="{9D8B030D-6E8A-4147-A177-3AD203B41FA5}">
                      <a16:colId xmlns:a16="http://schemas.microsoft.com/office/drawing/2014/main" val="2131324288"/>
                    </a:ext>
                  </a:extLst>
                </a:gridCol>
                <a:gridCol w="276355">
                  <a:extLst>
                    <a:ext uri="{9D8B030D-6E8A-4147-A177-3AD203B41FA5}">
                      <a16:colId xmlns:a16="http://schemas.microsoft.com/office/drawing/2014/main" val="2536881789"/>
                    </a:ext>
                  </a:extLst>
                </a:gridCol>
                <a:gridCol w="2503942">
                  <a:extLst>
                    <a:ext uri="{9D8B030D-6E8A-4147-A177-3AD203B41FA5}">
                      <a16:colId xmlns:a16="http://schemas.microsoft.com/office/drawing/2014/main" val="1531311112"/>
                    </a:ext>
                  </a:extLst>
                </a:gridCol>
                <a:gridCol w="748112">
                  <a:extLst>
                    <a:ext uri="{9D8B030D-6E8A-4147-A177-3AD203B41FA5}">
                      <a16:colId xmlns:a16="http://schemas.microsoft.com/office/drawing/2014/main" val="334725338"/>
                    </a:ext>
                  </a:extLst>
                </a:gridCol>
                <a:gridCol w="748112">
                  <a:extLst>
                    <a:ext uri="{9D8B030D-6E8A-4147-A177-3AD203B41FA5}">
                      <a16:colId xmlns:a16="http://schemas.microsoft.com/office/drawing/2014/main" val="967540008"/>
                    </a:ext>
                  </a:extLst>
                </a:gridCol>
                <a:gridCol w="748112">
                  <a:extLst>
                    <a:ext uri="{9D8B030D-6E8A-4147-A177-3AD203B41FA5}">
                      <a16:colId xmlns:a16="http://schemas.microsoft.com/office/drawing/2014/main" val="3226384684"/>
                    </a:ext>
                  </a:extLst>
                </a:gridCol>
                <a:gridCol w="748112">
                  <a:extLst>
                    <a:ext uri="{9D8B030D-6E8A-4147-A177-3AD203B41FA5}">
                      <a16:colId xmlns:a16="http://schemas.microsoft.com/office/drawing/2014/main" val="76230204"/>
                    </a:ext>
                  </a:extLst>
                </a:gridCol>
                <a:gridCol w="681117">
                  <a:extLst>
                    <a:ext uri="{9D8B030D-6E8A-4147-A177-3AD203B41FA5}">
                      <a16:colId xmlns:a16="http://schemas.microsoft.com/office/drawing/2014/main" val="3368643572"/>
                    </a:ext>
                  </a:extLst>
                </a:gridCol>
                <a:gridCol w="669951">
                  <a:extLst>
                    <a:ext uri="{9D8B030D-6E8A-4147-A177-3AD203B41FA5}">
                      <a16:colId xmlns:a16="http://schemas.microsoft.com/office/drawing/2014/main" val="1837615964"/>
                    </a:ext>
                  </a:extLst>
                </a:gridCol>
              </a:tblGrid>
              <a:tr h="138588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339462"/>
                  </a:ext>
                </a:extLst>
              </a:tr>
              <a:tr h="424426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722834"/>
                  </a:ext>
                </a:extLst>
              </a:tr>
              <a:tr h="1818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167.518.072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167.518.072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423.553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293015"/>
                  </a:ext>
                </a:extLst>
              </a:tr>
              <a:tr h="1385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4.401.770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4.401.770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287.689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759578"/>
                  </a:ext>
                </a:extLst>
              </a:tr>
              <a:tr h="1385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194.296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194.296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6.079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133673"/>
                  </a:ext>
                </a:extLst>
              </a:tr>
              <a:tr h="1385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66.976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66.976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934540"/>
                  </a:ext>
                </a:extLst>
              </a:tr>
              <a:tr h="1385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16.480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16.480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125951"/>
                  </a:ext>
                </a:extLst>
              </a:tr>
              <a:tr h="1385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3.325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908924"/>
                  </a:ext>
                </a:extLst>
              </a:tr>
              <a:tr h="1385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811006"/>
                  </a:ext>
                </a:extLst>
              </a:tr>
              <a:tr h="1385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18.443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18.443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969776"/>
                  </a:ext>
                </a:extLst>
              </a:tr>
              <a:tr h="1385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27.528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27.528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745249"/>
                  </a:ext>
                </a:extLst>
              </a:tr>
              <a:tr h="1385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686659"/>
                  </a:ext>
                </a:extLst>
              </a:tr>
              <a:tr h="1385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468171"/>
                  </a:ext>
                </a:extLst>
              </a:tr>
              <a:tr h="1385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162.741.030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162.741.030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938491"/>
                  </a:ext>
                </a:extLst>
              </a:tr>
              <a:tr h="1385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162.741.030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162.741.030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773786"/>
                  </a:ext>
                </a:extLst>
              </a:tr>
              <a:tr h="1385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Empresa Metro S.A.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162.741.030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162.741.030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470515"/>
                  </a:ext>
                </a:extLst>
              </a:tr>
              <a:tr h="1385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129.649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12964,9%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12964,9%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057400"/>
                  </a:ext>
                </a:extLst>
              </a:tr>
              <a:tr h="1385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129.649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12964,9%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12964,9%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135017"/>
                  </a:ext>
                </a:extLst>
              </a:tr>
              <a:tr h="1472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134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728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437112"/>
            <a:ext cx="8228322" cy="296704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12: AGUA POTABLE RURAL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866AFE7-726F-42B4-B25F-69A620C71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08415"/>
              </p:ext>
            </p:extLst>
          </p:nvPr>
        </p:nvGraphicFramePr>
        <p:xfrm>
          <a:off x="414336" y="1793643"/>
          <a:ext cx="8201486" cy="2559306"/>
        </p:xfrm>
        <a:graphic>
          <a:graphicData uri="http://schemas.openxmlformats.org/drawingml/2006/table">
            <a:tbl>
              <a:tblPr/>
              <a:tblGrid>
                <a:gridCol w="759239">
                  <a:extLst>
                    <a:ext uri="{9D8B030D-6E8A-4147-A177-3AD203B41FA5}">
                      <a16:colId xmlns:a16="http://schemas.microsoft.com/office/drawing/2014/main" val="1517273933"/>
                    </a:ext>
                  </a:extLst>
                </a:gridCol>
                <a:gridCol w="280466">
                  <a:extLst>
                    <a:ext uri="{9D8B030D-6E8A-4147-A177-3AD203B41FA5}">
                      <a16:colId xmlns:a16="http://schemas.microsoft.com/office/drawing/2014/main" val="563880885"/>
                    </a:ext>
                  </a:extLst>
                </a:gridCol>
                <a:gridCol w="280466">
                  <a:extLst>
                    <a:ext uri="{9D8B030D-6E8A-4147-A177-3AD203B41FA5}">
                      <a16:colId xmlns:a16="http://schemas.microsoft.com/office/drawing/2014/main" val="937332934"/>
                    </a:ext>
                  </a:extLst>
                </a:gridCol>
                <a:gridCol w="2473195">
                  <a:extLst>
                    <a:ext uri="{9D8B030D-6E8A-4147-A177-3AD203B41FA5}">
                      <a16:colId xmlns:a16="http://schemas.microsoft.com/office/drawing/2014/main" val="1918689547"/>
                    </a:ext>
                  </a:extLst>
                </a:gridCol>
                <a:gridCol w="759239">
                  <a:extLst>
                    <a:ext uri="{9D8B030D-6E8A-4147-A177-3AD203B41FA5}">
                      <a16:colId xmlns:a16="http://schemas.microsoft.com/office/drawing/2014/main" val="2011864363"/>
                    </a:ext>
                  </a:extLst>
                </a:gridCol>
                <a:gridCol w="759239">
                  <a:extLst>
                    <a:ext uri="{9D8B030D-6E8A-4147-A177-3AD203B41FA5}">
                      <a16:colId xmlns:a16="http://schemas.microsoft.com/office/drawing/2014/main" val="976064412"/>
                    </a:ext>
                  </a:extLst>
                </a:gridCol>
                <a:gridCol w="759239">
                  <a:extLst>
                    <a:ext uri="{9D8B030D-6E8A-4147-A177-3AD203B41FA5}">
                      <a16:colId xmlns:a16="http://schemas.microsoft.com/office/drawing/2014/main" val="704723522"/>
                    </a:ext>
                  </a:extLst>
                </a:gridCol>
                <a:gridCol w="759239">
                  <a:extLst>
                    <a:ext uri="{9D8B030D-6E8A-4147-A177-3AD203B41FA5}">
                      <a16:colId xmlns:a16="http://schemas.microsoft.com/office/drawing/2014/main" val="3403276970"/>
                    </a:ext>
                  </a:extLst>
                </a:gridCol>
                <a:gridCol w="691248">
                  <a:extLst>
                    <a:ext uri="{9D8B030D-6E8A-4147-A177-3AD203B41FA5}">
                      <a16:colId xmlns:a16="http://schemas.microsoft.com/office/drawing/2014/main" val="542645988"/>
                    </a:ext>
                  </a:extLst>
                </a:gridCol>
                <a:gridCol w="679916">
                  <a:extLst>
                    <a:ext uri="{9D8B030D-6E8A-4147-A177-3AD203B41FA5}">
                      <a16:colId xmlns:a16="http://schemas.microsoft.com/office/drawing/2014/main" val="1952876518"/>
                    </a:ext>
                  </a:extLst>
                </a:gridCol>
              </a:tblGrid>
              <a:tr h="139282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673" marR="8673" marT="8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673" marR="8673" marT="8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448334"/>
                  </a:ext>
                </a:extLst>
              </a:tr>
              <a:tr h="426551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663803"/>
                  </a:ext>
                </a:extLst>
              </a:tr>
              <a:tr h="182807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122.037.583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122.037.583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15.941.062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390814"/>
                  </a:ext>
                </a:extLst>
              </a:tr>
              <a:tr h="139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6.379.811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6.379.811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216.174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213685"/>
                  </a:ext>
                </a:extLst>
              </a:tr>
              <a:tr h="139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788.567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788.567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7.199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029754"/>
                  </a:ext>
                </a:extLst>
              </a:tr>
              <a:tr h="139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166.534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166.534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54527"/>
                  </a:ext>
                </a:extLst>
              </a:tr>
              <a:tr h="139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82.400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82.400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609227"/>
                  </a:ext>
                </a:extLst>
              </a:tr>
              <a:tr h="139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32.860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32.860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719903"/>
                  </a:ext>
                </a:extLst>
              </a:tr>
              <a:tr h="139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19.644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19.644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422889"/>
                  </a:ext>
                </a:extLst>
              </a:tr>
              <a:tr h="139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13.998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13.998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13151"/>
                  </a:ext>
                </a:extLst>
              </a:tr>
              <a:tr h="139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17.632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17.632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925208"/>
                  </a:ext>
                </a:extLst>
              </a:tr>
              <a:tr h="139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114.691.671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114.691.671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716170"/>
                  </a:ext>
                </a:extLst>
              </a:tr>
              <a:tr h="139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114.691.671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114.691.671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079112"/>
                  </a:ext>
                </a:extLst>
              </a:tr>
              <a:tr h="139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15.717.689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1571768,9%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1571768,9%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693700"/>
                  </a:ext>
                </a:extLst>
              </a:tr>
              <a:tr h="139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15.717.689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1571768,9%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1571768,9%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968613"/>
                  </a:ext>
                </a:extLst>
              </a:tr>
              <a:tr h="139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673" marR="8673" marT="86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13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6580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3" y="4625320"/>
            <a:ext cx="8406135" cy="293117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456347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03. PROGRAMA 01: DIRECCIÓN GENERAL DE CONCESIONES DE OBRAS PÚBLICAS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31733EE-C9E1-44A2-964D-8FBE2D586C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606260"/>
              </p:ext>
            </p:extLst>
          </p:nvPr>
        </p:nvGraphicFramePr>
        <p:xfrm>
          <a:off x="467543" y="1679799"/>
          <a:ext cx="8148278" cy="2753049"/>
        </p:xfrm>
        <a:graphic>
          <a:graphicData uri="http://schemas.openxmlformats.org/drawingml/2006/table">
            <a:tbl>
              <a:tblPr/>
              <a:tblGrid>
                <a:gridCol w="748112">
                  <a:extLst>
                    <a:ext uri="{9D8B030D-6E8A-4147-A177-3AD203B41FA5}">
                      <a16:colId xmlns:a16="http://schemas.microsoft.com/office/drawing/2014/main" val="1548111045"/>
                    </a:ext>
                  </a:extLst>
                </a:gridCol>
                <a:gridCol w="276355">
                  <a:extLst>
                    <a:ext uri="{9D8B030D-6E8A-4147-A177-3AD203B41FA5}">
                      <a16:colId xmlns:a16="http://schemas.microsoft.com/office/drawing/2014/main" val="3341570315"/>
                    </a:ext>
                  </a:extLst>
                </a:gridCol>
                <a:gridCol w="276355">
                  <a:extLst>
                    <a:ext uri="{9D8B030D-6E8A-4147-A177-3AD203B41FA5}">
                      <a16:colId xmlns:a16="http://schemas.microsoft.com/office/drawing/2014/main" val="1013945573"/>
                    </a:ext>
                  </a:extLst>
                </a:gridCol>
                <a:gridCol w="2503941">
                  <a:extLst>
                    <a:ext uri="{9D8B030D-6E8A-4147-A177-3AD203B41FA5}">
                      <a16:colId xmlns:a16="http://schemas.microsoft.com/office/drawing/2014/main" val="4047415892"/>
                    </a:ext>
                  </a:extLst>
                </a:gridCol>
                <a:gridCol w="748112">
                  <a:extLst>
                    <a:ext uri="{9D8B030D-6E8A-4147-A177-3AD203B41FA5}">
                      <a16:colId xmlns:a16="http://schemas.microsoft.com/office/drawing/2014/main" val="1069052629"/>
                    </a:ext>
                  </a:extLst>
                </a:gridCol>
                <a:gridCol w="748112">
                  <a:extLst>
                    <a:ext uri="{9D8B030D-6E8A-4147-A177-3AD203B41FA5}">
                      <a16:colId xmlns:a16="http://schemas.microsoft.com/office/drawing/2014/main" val="250202539"/>
                    </a:ext>
                  </a:extLst>
                </a:gridCol>
                <a:gridCol w="748112">
                  <a:extLst>
                    <a:ext uri="{9D8B030D-6E8A-4147-A177-3AD203B41FA5}">
                      <a16:colId xmlns:a16="http://schemas.microsoft.com/office/drawing/2014/main" val="3247931617"/>
                    </a:ext>
                  </a:extLst>
                </a:gridCol>
                <a:gridCol w="748112">
                  <a:extLst>
                    <a:ext uri="{9D8B030D-6E8A-4147-A177-3AD203B41FA5}">
                      <a16:colId xmlns:a16="http://schemas.microsoft.com/office/drawing/2014/main" val="3987034536"/>
                    </a:ext>
                  </a:extLst>
                </a:gridCol>
                <a:gridCol w="681116">
                  <a:extLst>
                    <a:ext uri="{9D8B030D-6E8A-4147-A177-3AD203B41FA5}">
                      <a16:colId xmlns:a16="http://schemas.microsoft.com/office/drawing/2014/main" val="3470737131"/>
                    </a:ext>
                  </a:extLst>
                </a:gridCol>
                <a:gridCol w="669951">
                  <a:extLst>
                    <a:ext uri="{9D8B030D-6E8A-4147-A177-3AD203B41FA5}">
                      <a16:colId xmlns:a16="http://schemas.microsoft.com/office/drawing/2014/main" val="1526958468"/>
                    </a:ext>
                  </a:extLst>
                </a:gridCol>
              </a:tblGrid>
              <a:tr h="142093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896999"/>
                  </a:ext>
                </a:extLst>
              </a:tr>
              <a:tr h="435158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011737"/>
                  </a:ext>
                </a:extLst>
              </a:tr>
              <a:tr h="18649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631.667.754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631.667.754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95.417.262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435215"/>
                  </a:ext>
                </a:extLst>
              </a:tr>
              <a:tr h="1420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11.046.176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11.046.176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659.365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684408"/>
                  </a:ext>
                </a:extLst>
              </a:tr>
              <a:tr h="1420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1.718.274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1.718.274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13.469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534449"/>
                  </a:ext>
                </a:extLst>
              </a:tr>
              <a:tr h="1420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244651"/>
                  </a:ext>
                </a:extLst>
              </a:tr>
              <a:tr h="1420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110.237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110.237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915724"/>
                  </a:ext>
                </a:extLst>
              </a:tr>
              <a:tr h="1420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30.363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30.363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853809"/>
                  </a:ext>
                </a:extLst>
              </a:tr>
              <a:tr h="1420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7.382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7.382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17604"/>
                  </a:ext>
                </a:extLst>
              </a:tr>
              <a:tr h="1420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41.647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41.647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367840"/>
                  </a:ext>
                </a:extLst>
              </a:tr>
              <a:tr h="1420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30.845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30.845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782236"/>
                  </a:ext>
                </a:extLst>
              </a:tr>
              <a:tr h="1420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262.616.310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262.616.310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251416"/>
                  </a:ext>
                </a:extLst>
              </a:tr>
              <a:tr h="1420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356.165.757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356.165.757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529993"/>
                  </a:ext>
                </a:extLst>
              </a:tr>
              <a:tr h="1420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356.165.757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356.165.757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882039"/>
                  </a:ext>
                </a:extLst>
              </a:tr>
              <a:tr h="1420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Reintegro Crédito - I.V.A. Concesiones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356.165.757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356.165.757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214731"/>
                  </a:ext>
                </a:extLst>
              </a:tr>
              <a:tr h="1420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94.744.428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9474442,8%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9474442,8%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431751"/>
                  </a:ext>
                </a:extLst>
              </a:tr>
              <a:tr h="1420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633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557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Para el año 2019 la Partida presenta un presupuesto aprobado de </a:t>
            </a:r>
            <a:r>
              <a:rPr lang="es-CL" sz="1600" b="1" dirty="0">
                <a:latin typeface="+mn-lt"/>
              </a:rPr>
              <a:t>$2.478.214 millones</a:t>
            </a:r>
            <a:r>
              <a:rPr lang="es-CL" sz="1600" dirty="0">
                <a:latin typeface="+mn-lt"/>
              </a:rPr>
              <a:t>, de los cuales un 90% se destina a iniciativas de inversión y transferencias de capital.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El gasto total del Ministerio ascendió a </a:t>
            </a:r>
            <a:r>
              <a:rPr lang="es-CL" sz="1600" b="1" dirty="0"/>
              <a:t>$282.972 millones</a:t>
            </a:r>
            <a:r>
              <a:rPr lang="es-CL" sz="1600" dirty="0"/>
              <a:t>, es decir, un </a:t>
            </a:r>
            <a:r>
              <a:rPr lang="es-CL" sz="1600" b="1" dirty="0"/>
              <a:t>11%</a:t>
            </a:r>
            <a:r>
              <a:rPr lang="es-CL" sz="1600" dirty="0"/>
              <a:t> respecto de la ley vigente.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Respecto al Subtítulo 33 Transferencias de Capital, con recursos vigentes por $518.906 millones, de los cuales $356.166 millones se asignan al Reembolso de IVA asociado a la obras en fase de construcción como de operación del Sistema de Concesiones, y  $162.741 millones se destinan a cubrir los compromisos fiscales asumidos en la inversión para la extensión de las Líneas de Metro; no se observa gasto a este corte mensual.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Deuda Flotante: se observa el devengo de compromisos asumidos en el ejercicio presupuestario anterior, sin disponibilizarse los correspondientes Decretos que agregan recursos a la asignación 34.07 Deuda Flotante.  En los diversos Programas Presupuestarios se han dispuesto recursos para esta asignación por $1 millón de pesos, y se ha devengado un gasto total de $1.332 millones.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s-CL" sz="1600" dirty="0">
                <a:latin typeface="+mn-lt"/>
              </a:rPr>
              <a:t>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5262661"/>
            <a:ext cx="8229600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ea typeface="Verdana" pitchFamily="34" charset="0"/>
                <a:cs typeface="Verdana" pitchFamily="34" charset="0"/>
              </a:rPr>
              <a:t>en miles de pesos 2019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04. PROGRAMA 01: DIRECCIÓN GENERAL DE AGUAS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D789CCD-2F6F-4606-BF51-B581FE4FA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276420"/>
              </p:ext>
            </p:extLst>
          </p:nvPr>
        </p:nvGraphicFramePr>
        <p:xfrm>
          <a:off x="467544" y="1772816"/>
          <a:ext cx="8208911" cy="3364134"/>
        </p:xfrm>
        <a:graphic>
          <a:graphicData uri="http://schemas.openxmlformats.org/drawingml/2006/table">
            <a:tbl>
              <a:tblPr/>
              <a:tblGrid>
                <a:gridCol w="753679">
                  <a:extLst>
                    <a:ext uri="{9D8B030D-6E8A-4147-A177-3AD203B41FA5}">
                      <a16:colId xmlns:a16="http://schemas.microsoft.com/office/drawing/2014/main" val="2513400485"/>
                    </a:ext>
                  </a:extLst>
                </a:gridCol>
                <a:gridCol w="278411">
                  <a:extLst>
                    <a:ext uri="{9D8B030D-6E8A-4147-A177-3AD203B41FA5}">
                      <a16:colId xmlns:a16="http://schemas.microsoft.com/office/drawing/2014/main" val="3706340970"/>
                    </a:ext>
                  </a:extLst>
                </a:gridCol>
                <a:gridCol w="278411">
                  <a:extLst>
                    <a:ext uri="{9D8B030D-6E8A-4147-A177-3AD203B41FA5}">
                      <a16:colId xmlns:a16="http://schemas.microsoft.com/office/drawing/2014/main" val="1341263353"/>
                    </a:ext>
                  </a:extLst>
                </a:gridCol>
                <a:gridCol w="2522573">
                  <a:extLst>
                    <a:ext uri="{9D8B030D-6E8A-4147-A177-3AD203B41FA5}">
                      <a16:colId xmlns:a16="http://schemas.microsoft.com/office/drawing/2014/main" val="1605242098"/>
                    </a:ext>
                  </a:extLst>
                </a:gridCol>
                <a:gridCol w="753679">
                  <a:extLst>
                    <a:ext uri="{9D8B030D-6E8A-4147-A177-3AD203B41FA5}">
                      <a16:colId xmlns:a16="http://schemas.microsoft.com/office/drawing/2014/main" val="2878780942"/>
                    </a:ext>
                  </a:extLst>
                </a:gridCol>
                <a:gridCol w="753679">
                  <a:extLst>
                    <a:ext uri="{9D8B030D-6E8A-4147-A177-3AD203B41FA5}">
                      <a16:colId xmlns:a16="http://schemas.microsoft.com/office/drawing/2014/main" val="2207322631"/>
                    </a:ext>
                  </a:extLst>
                </a:gridCol>
                <a:gridCol w="753679">
                  <a:extLst>
                    <a:ext uri="{9D8B030D-6E8A-4147-A177-3AD203B41FA5}">
                      <a16:colId xmlns:a16="http://schemas.microsoft.com/office/drawing/2014/main" val="1069386458"/>
                    </a:ext>
                  </a:extLst>
                </a:gridCol>
                <a:gridCol w="753679">
                  <a:extLst>
                    <a:ext uri="{9D8B030D-6E8A-4147-A177-3AD203B41FA5}">
                      <a16:colId xmlns:a16="http://schemas.microsoft.com/office/drawing/2014/main" val="1110913662"/>
                    </a:ext>
                  </a:extLst>
                </a:gridCol>
                <a:gridCol w="686185">
                  <a:extLst>
                    <a:ext uri="{9D8B030D-6E8A-4147-A177-3AD203B41FA5}">
                      <a16:colId xmlns:a16="http://schemas.microsoft.com/office/drawing/2014/main" val="2732527650"/>
                    </a:ext>
                  </a:extLst>
                </a:gridCol>
                <a:gridCol w="674936">
                  <a:extLst>
                    <a:ext uri="{9D8B030D-6E8A-4147-A177-3AD203B41FA5}">
                      <a16:colId xmlns:a16="http://schemas.microsoft.com/office/drawing/2014/main" val="2430759138"/>
                    </a:ext>
                  </a:extLst>
                </a:gridCol>
              </a:tblGrid>
              <a:tr h="138016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253655"/>
                  </a:ext>
                </a:extLst>
              </a:tr>
              <a:tr h="422672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883753"/>
                  </a:ext>
                </a:extLst>
              </a:tr>
              <a:tr h="1811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18.755.866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18.755.866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1.706.292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237998"/>
                  </a:ext>
                </a:extLst>
              </a:tr>
              <a:tr h="1380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12.373.793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12.373.793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769.641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1065"/>
                  </a:ext>
                </a:extLst>
              </a:tr>
              <a:tr h="1380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1.195.198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1.195.198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36.709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651033"/>
                  </a:ext>
                </a:extLst>
              </a:tr>
              <a:tr h="1380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39.764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5606"/>
                  </a:ext>
                </a:extLst>
              </a:tr>
              <a:tr h="1380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39.764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00318"/>
                  </a:ext>
                </a:extLst>
              </a:tr>
              <a:tr h="1380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123.030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123.030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750783"/>
                  </a:ext>
                </a:extLst>
              </a:tr>
              <a:tr h="1380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123.030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123.030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9924"/>
                  </a:ext>
                </a:extLst>
              </a:tr>
              <a:tr h="2760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Aguas para Zonas Aridas y Semiáridas de América Latina y el Caribe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123.030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123.030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262117"/>
                  </a:ext>
                </a:extLst>
              </a:tr>
              <a:tr h="1380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403.403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403.403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811040"/>
                  </a:ext>
                </a:extLst>
              </a:tr>
              <a:tr h="1380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16.480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16.480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097849"/>
                  </a:ext>
                </a:extLst>
              </a:tr>
              <a:tr h="1380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5.615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5.615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30125"/>
                  </a:ext>
                </a:extLst>
              </a:tr>
              <a:tr h="1380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205.598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205.598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511519"/>
                  </a:ext>
                </a:extLst>
              </a:tr>
              <a:tr h="1380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175.710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175.710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676806"/>
                  </a:ext>
                </a:extLst>
              </a:tr>
              <a:tr h="1380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4.649.442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4.649.442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605489"/>
                  </a:ext>
                </a:extLst>
              </a:tr>
              <a:tr h="1380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1.403.773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1.403.773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705277"/>
                  </a:ext>
                </a:extLst>
              </a:tr>
              <a:tr h="1380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3.245.669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3.245.669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826725"/>
                  </a:ext>
                </a:extLst>
              </a:tr>
              <a:tr h="1380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860.033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86003,3%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86003,3%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531563"/>
                  </a:ext>
                </a:extLst>
              </a:tr>
              <a:tr h="1380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860.033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86003,3%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86003,3%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832012"/>
                  </a:ext>
                </a:extLst>
              </a:tr>
              <a:tr h="1380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288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8613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5" y="4807322"/>
            <a:ext cx="8229600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4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05. PROGRAMA 01: INSTITUTO NACIONAL DE HIDRÁULICA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1797491-B6DD-4311-819E-DB33B0A32A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413888"/>
              </p:ext>
            </p:extLst>
          </p:nvPr>
        </p:nvGraphicFramePr>
        <p:xfrm>
          <a:off x="467544" y="1772816"/>
          <a:ext cx="8148284" cy="2760510"/>
        </p:xfrm>
        <a:graphic>
          <a:graphicData uri="http://schemas.openxmlformats.org/drawingml/2006/table">
            <a:tbl>
              <a:tblPr/>
              <a:tblGrid>
                <a:gridCol w="748113">
                  <a:extLst>
                    <a:ext uri="{9D8B030D-6E8A-4147-A177-3AD203B41FA5}">
                      <a16:colId xmlns:a16="http://schemas.microsoft.com/office/drawing/2014/main" val="4012681370"/>
                    </a:ext>
                  </a:extLst>
                </a:gridCol>
                <a:gridCol w="276355">
                  <a:extLst>
                    <a:ext uri="{9D8B030D-6E8A-4147-A177-3AD203B41FA5}">
                      <a16:colId xmlns:a16="http://schemas.microsoft.com/office/drawing/2014/main" val="638453179"/>
                    </a:ext>
                  </a:extLst>
                </a:gridCol>
                <a:gridCol w="276355">
                  <a:extLst>
                    <a:ext uri="{9D8B030D-6E8A-4147-A177-3AD203B41FA5}">
                      <a16:colId xmlns:a16="http://schemas.microsoft.com/office/drawing/2014/main" val="2880876408"/>
                    </a:ext>
                  </a:extLst>
                </a:gridCol>
                <a:gridCol w="2503941">
                  <a:extLst>
                    <a:ext uri="{9D8B030D-6E8A-4147-A177-3AD203B41FA5}">
                      <a16:colId xmlns:a16="http://schemas.microsoft.com/office/drawing/2014/main" val="2906619906"/>
                    </a:ext>
                  </a:extLst>
                </a:gridCol>
                <a:gridCol w="748113">
                  <a:extLst>
                    <a:ext uri="{9D8B030D-6E8A-4147-A177-3AD203B41FA5}">
                      <a16:colId xmlns:a16="http://schemas.microsoft.com/office/drawing/2014/main" val="1662167032"/>
                    </a:ext>
                  </a:extLst>
                </a:gridCol>
                <a:gridCol w="748113">
                  <a:extLst>
                    <a:ext uri="{9D8B030D-6E8A-4147-A177-3AD203B41FA5}">
                      <a16:colId xmlns:a16="http://schemas.microsoft.com/office/drawing/2014/main" val="2786346474"/>
                    </a:ext>
                  </a:extLst>
                </a:gridCol>
                <a:gridCol w="748113">
                  <a:extLst>
                    <a:ext uri="{9D8B030D-6E8A-4147-A177-3AD203B41FA5}">
                      <a16:colId xmlns:a16="http://schemas.microsoft.com/office/drawing/2014/main" val="3304713835"/>
                    </a:ext>
                  </a:extLst>
                </a:gridCol>
                <a:gridCol w="748113">
                  <a:extLst>
                    <a:ext uri="{9D8B030D-6E8A-4147-A177-3AD203B41FA5}">
                      <a16:colId xmlns:a16="http://schemas.microsoft.com/office/drawing/2014/main" val="3890391233"/>
                    </a:ext>
                  </a:extLst>
                </a:gridCol>
                <a:gridCol w="681117">
                  <a:extLst>
                    <a:ext uri="{9D8B030D-6E8A-4147-A177-3AD203B41FA5}">
                      <a16:colId xmlns:a16="http://schemas.microsoft.com/office/drawing/2014/main" val="4209482648"/>
                    </a:ext>
                  </a:extLst>
                </a:gridCol>
                <a:gridCol w="669951">
                  <a:extLst>
                    <a:ext uri="{9D8B030D-6E8A-4147-A177-3AD203B41FA5}">
                      <a16:colId xmlns:a16="http://schemas.microsoft.com/office/drawing/2014/main" val="4170753878"/>
                    </a:ext>
                  </a:extLst>
                </a:gridCol>
              </a:tblGrid>
              <a:tr h="142478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458221"/>
                  </a:ext>
                </a:extLst>
              </a:tr>
              <a:tr h="436338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306775"/>
                  </a:ext>
                </a:extLst>
              </a:tr>
              <a:tr h="1870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2.006.913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2.006.913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300.070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388709"/>
                  </a:ext>
                </a:extLst>
              </a:tr>
              <a:tr h="1424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1.593.503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1.593.503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111.423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346175"/>
                  </a:ext>
                </a:extLst>
              </a:tr>
              <a:tr h="1424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247.805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247.805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10.214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856002"/>
                  </a:ext>
                </a:extLst>
              </a:tr>
              <a:tr h="1424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11.293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11.293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88695"/>
                  </a:ext>
                </a:extLst>
              </a:tr>
              <a:tr h="1424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11.293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11.293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707027"/>
                  </a:ext>
                </a:extLst>
              </a:tr>
              <a:tr h="1424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54.322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54.322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271930"/>
                  </a:ext>
                </a:extLst>
              </a:tr>
              <a:tr h="1424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3.708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854149"/>
                  </a:ext>
                </a:extLst>
              </a:tr>
              <a:tr h="1424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27.501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648642"/>
                  </a:ext>
                </a:extLst>
              </a:tr>
              <a:tr h="1424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14.214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14.214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120757"/>
                  </a:ext>
                </a:extLst>
              </a:tr>
              <a:tr h="1424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8.899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8.899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759408"/>
                  </a:ext>
                </a:extLst>
              </a:tr>
              <a:tr h="1424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89.990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89.990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314926"/>
                  </a:ext>
                </a:extLst>
              </a:tr>
              <a:tr h="1424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89.990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89.990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162634"/>
                  </a:ext>
                </a:extLst>
              </a:tr>
              <a:tr h="1424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176.775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3535,5%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3535,5%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179723"/>
                  </a:ext>
                </a:extLst>
              </a:tr>
              <a:tr h="1424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176.775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3535,5%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3535,5%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789310"/>
                  </a:ext>
                </a:extLst>
              </a:tr>
              <a:tr h="1424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647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385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199" y="4150472"/>
            <a:ext cx="8229601" cy="217616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07. PROGRAMA 01: SUPERINTENDENCIA DE SERVICIOS SANITARIOS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BB22AAF-5675-4323-AFD9-8EECE9A652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928425"/>
              </p:ext>
            </p:extLst>
          </p:nvPr>
        </p:nvGraphicFramePr>
        <p:xfrm>
          <a:off x="467543" y="1628800"/>
          <a:ext cx="8148278" cy="2319156"/>
        </p:xfrm>
        <a:graphic>
          <a:graphicData uri="http://schemas.openxmlformats.org/drawingml/2006/table">
            <a:tbl>
              <a:tblPr/>
              <a:tblGrid>
                <a:gridCol w="748112">
                  <a:extLst>
                    <a:ext uri="{9D8B030D-6E8A-4147-A177-3AD203B41FA5}">
                      <a16:colId xmlns:a16="http://schemas.microsoft.com/office/drawing/2014/main" val="3273414759"/>
                    </a:ext>
                  </a:extLst>
                </a:gridCol>
                <a:gridCol w="276355">
                  <a:extLst>
                    <a:ext uri="{9D8B030D-6E8A-4147-A177-3AD203B41FA5}">
                      <a16:colId xmlns:a16="http://schemas.microsoft.com/office/drawing/2014/main" val="3376770712"/>
                    </a:ext>
                  </a:extLst>
                </a:gridCol>
                <a:gridCol w="276355">
                  <a:extLst>
                    <a:ext uri="{9D8B030D-6E8A-4147-A177-3AD203B41FA5}">
                      <a16:colId xmlns:a16="http://schemas.microsoft.com/office/drawing/2014/main" val="3200639760"/>
                    </a:ext>
                  </a:extLst>
                </a:gridCol>
                <a:gridCol w="2503941">
                  <a:extLst>
                    <a:ext uri="{9D8B030D-6E8A-4147-A177-3AD203B41FA5}">
                      <a16:colId xmlns:a16="http://schemas.microsoft.com/office/drawing/2014/main" val="2879467157"/>
                    </a:ext>
                  </a:extLst>
                </a:gridCol>
                <a:gridCol w="748112">
                  <a:extLst>
                    <a:ext uri="{9D8B030D-6E8A-4147-A177-3AD203B41FA5}">
                      <a16:colId xmlns:a16="http://schemas.microsoft.com/office/drawing/2014/main" val="3501224906"/>
                    </a:ext>
                  </a:extLst>
                </a:gridCol>
                <a:gridCol w="748112">
                  <a:extLst>
                    <a:ext uri="{9D8B030D-6E8A-4147-A177-3AD203B41FA5}">
                      <a16:colId xmlns:a16="http://schemas.microsoft.com/office/drawing/2014/main" val="2344528139"/>
                    </a:ext>
                  </a:extLst>
                </a:gridCol>
                <a:gridCol w="748112">
                  <a:extLst>
                    <a:ext uri="{9D8B030D-6E8A-4147-A177-3AD203B41FA5}">
                      <a16:colId xmlns:a16="http://schemas.microsoft.com/office/drawing/2014/main" val="1714715748"/>
                    </a:ext>
                  </a:extLst>
                </a:gridCol>
                <a:gridCol w="748112">
                  <a:extLst>
                    <a:ext uri="{9D8B030D-6E8A-4147-A177-3AD203B41FA5}">
                      <a16:colId xmlns:a16="http://schemas.microsoft.com/office/drawing/2014/main" val="2131666433"/>
                    </a:ext>
                  </a:extLst>
                </a:gridCol>
                <a:gridCol w="681116">
                  <a:extLst>
                    <a:ext uri="{9D8B030D-6E8A-4147-A177-3AD203B41FA5}">
                      <a16:colId xmlns:a16="http://schemas.microsoft.com/office/drawing/2014/main" val="2776038083"/>
                    </a:ext>
                  </a:extLst>
                </a:gridCol>
                <a:gridCol w="669951">
                  <a:extLst>
                    <a:ext uri="{9D8B030D-6E8A-4147-A177-3AD203B41FA5}">
                      <a16:colId xmlns:a16="http://schemas.microsoft.com/office/drawing/2014/main" val="3012398903"/>
                    </a:ext>
                  </a:extLst>
                </a:gridCol>
              </a:tblGrid>
              <a:tr h="141628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79043"/>
                  </a:ext>
                </a:extLst>
              </a:tr>
              <a:tr h="433734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21463"/>
                  </a:ext>
                </a:extLst>
              </a:tr>
              <a:tr h="18588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10.193.246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10.193.246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1.464.337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659439"/>
                  </a:ext>
                </a:extLst>
              </a:tr>
              <a:tr h="1416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6.882.565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6.882.565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730.248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059294"/>
                  </a:ext>
                </a:extLst>
              </a:tr>
              <a:tr h="1416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3.168.797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3.168.797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70.787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61252"/>
                  </a:ext>
                </a:extLst>
              </a:tr>
              <a:tr h="1416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130.884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130.884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946599"/>
                  </a:ext>
                </a:extLst>
              </a:tr>
              <a:tr h="1416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16.480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16.480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334187"/>
                  </a:ext>
                </a:extLst>
              </a:tr>
              <a:tr h="1416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7.175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7.175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805391"/>
                  </a:ext>
                </a:extLst>
              </a:tr>
              <a:tr h="1416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21.013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21.013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242099"/>
                  </a:ext>
                </a:extLst>
              </a:tr>
              <a:tr h="1416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34.160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34.160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719276"/>
                  </a:ext>
                </a:extLst>
              </a:tr>
              <a:tr h="1416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52.056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52.056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407229"/>
                  </a:ext>
                </a:extLst>
              </a:tr>
              <a:tr h="1416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663.302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66330,2%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66330,2%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104350"/>
                  </a:ext>
                </a:extLst>
              </a:tr>
              <a:tr h="1416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663.302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66330,2%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66330,2%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108458"/>
                  </a:ext>
                </a:extLst>
              </a:tr>
              <a:tr h="1416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525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121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s-CL" sz="1600" dirty="0"/>
              <a:t>Para los Subtítulo 31 Iniciativas de Inversión, se observa un presupuesto vigente de $1.716.587 millones, que financian los compromisos de arrastre de la cartera de proyectos del año 2018, los niveles anuales de conservación de la infraestructura pública, y nuevas licitaciones de proyectos. En este corte mensual, no se observa ejecución presupuestaria.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3"/>
            </a:pPr>
            <a:endParaRPr lang="es-CL" sz="1600" dirty="0"/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3"/>
            </a:pPr>
            <a:endParaRPr lang="es-CL" sz="1600" dirty="0"/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3"/>
            </a:pPr>
            <a:endParaRPr lang="es-CL" sz="1600" dirty="0"/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es-CL" sz="1600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358263"/>
              </p:ext>
            </p:extLst>
          </p:nvPr>
        </p:nvGraphicFramePr>
        <p:xfrm>
          <a:off x="467544" y="3068960"/>
          <a:ext cx="8148280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4" name="Hoja de cálculo" r:id="rId3" imgW="8724810" imgH="2324153" progId="Excel.Sheet.12">
                  <p:embed/>
                </p:oleObj>
              </mc:Choice>
              <mc:Fallback>
                <p:oleObj name="Hoja de cálculo" r:id="rId3" imgW="8724810" imgH="232415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3068960"/>
                        <a:ext cx="8148280" cy="232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36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9552" y="6118557"/>
            <a:ext cx="7488832" cy="365125"/>
          </a:xfrm>
        </p:spPr>
        <p:txBody>
          <a:bodyPr/>
          <a:lstStyle/>
          <a:p>
            <a:pPr algn="ctr"/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18FFBFB1-DDD6-4BFF-A431-848CA6709A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0521811"/>
              </p:ext>
            </p:extLst>
          </p:nvPr>
        </p:nvGraphicFramePr>
        <p:xfrm>
          <a:off x="1475656" y="1923904"/>
          <a:ext cx="6336704" cy="3744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4872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83568" y="5704798"/>
            <a:ext cx="7308812" cy="365125"/>
          </a:xfrm>
        </p:spPr>
        <p:txBody>
          <a:bodyPr/>
          <a:lstStyle/>
          <a:p>
            <a:pPr algn="ctr"/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9D6227D1-A8B2-4283-BA4D-3F1962EE6D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0767648"/>
              </p:ext>
            </p:extLst>
          </p:nvPr>
        </p:nvGraphicFramePr>
        <p:xfrm>
          <a:off x="1151620" y="1844824"/>
          <a:ext cx="6840760" cy="3513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0716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043608" y="5542494"/>
            <a:ext cx="7704856" cy="365125"/>
          </a:xfrm>
        </p:spPr>
        <p:txBody>
          <a:bodyPr/>
          <a:lstStyle/>
          <a:p>
            <a:pPr algn="ctr"/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</a:p>
        </p:txBody>
      </p:sp>
      <p:graphicFrame>
        <p:nvGraphicFramePr>
          <p:cNvPr id="7" name="2 Gráfico">
            <a:extLst>
              <a:ext uri="{FF2B5EF4-FFF2-40B4-BE49-F238E27FC236}">
                <a16:creationId xmlns:a16="http://schemas.microsoft.com/office/drawing/2014/main" id="{07E64580-E7A6-4D61-803A-558CCE8D2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8071741"/>
              </p:ext>
            </p:extLst>
          </p:nvPr>
        </p:nvGraphicFramePr>
        <p:xfrm>
          <a:off x="1475656" y="1717207"/>
          <a:ext cx="6624736" cy="3511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7719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99592" y="5667846"/>
            <a:ext cx="7974087" cy="365125"/>
          </a:xfrm>
        </p:spPr>
        <p:txBody>
          <a:bodyPr/>
          <a:lstStyle/>
          <a:p>
            <a:pPr algn="ctr"/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</a:p>
        </p:txBody>
      </p:sp>
      <p:graphicFrame>
        <p:nvGraphicFramePr>
          <p:cNvPr id="7" name="1 Gráfico">
            <a:extLst>
              <a:ext uri="{FF2B5EF4-FFF2-40B4-BE49-F238E27FC236}">
                <a16:creationId xmlns:a16="http://schemas.microsoft.com/office/drawing/2014/main" id="{5DEE9E19-4B2C-479D-89DB-FF54FBE7F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0981420"/>
              </p:ext>
            </p:extLst>
          </p:nvPr>
        </p:nvGraphicFramePr>
        <p:xfrm>
          <a:off x="611560" y="1591855"/>
          <a:ext cx="7632848" cy="3651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5192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7" y="4720060"/>
            <a:ext cx="8148277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310994E4-00EE-4112-86FF-5036960189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234561"/>
              </p:ext>
            </p:extLst>
          </p:nvPr>
        </p:nvGraphicFramePr>
        <p:xfrm>
          <a:off x="481164" y="1790241"/>
          <a:ext cx="8148277" cy="2638422"/>
        </p:xfrm>
        <a:graphic>
          <a:graphicData uri="http://schemas.openxmlformats.org/drawingml/2006/table">
            <a:tbl>
              <a:tblPr/>
              <a:tblGrid>
                <a:gridCol w="858387">
                  <a:extLst>
                    <a:ext uri="{9D8B030D-6E8A-4147-A177-3AD203B41FA5}">
                      <a16:colId xmlns:a16="http://schemas.microsoft.com/office/drawing/2014/main" val="2675796607"/>
                    </a:ext>
                  </a:extLst>
                </a:gridCol>
                <a:gridCol w="2293306">
                  <a:extLst>
                    <a:ext uri="{9D8B030D-6E8A-4147-A177-3AD203B41FA5}">
                      <a16:colId xmlns:a16="http://schemas.microsoft.com/office/drawing/2014/main" val="2922823853"/>
                    </a:ext>
                  </a:extLst>
                </a:gridCol>
                <a:gridCol w="858387">
                  <a:extLst>
                    <a:ext uri="{9D8B030D-6E8A-4147-A177-3AD203B41FA5}">
                      <a16:colId xmlns:a16="http://schemas.microsoft.com/office/drawing/2014/main" val="1044780025"/>
                    </a:ext>
                  </a:extLst>
                </a:gridCol>
                <a:gridCol w="858387">
                  <a:extLst>
                    <a:ext uri="{9D8B030D-6E8A-4147-A177-3AD203B41FA5}">
                      <a16:colId xmlns:a16="http://schemas.microsoft.com/office/drawing/2014/main" val="3194093588"/>
                    </a:ext>
                  </a:extLst>
                </a:gridCol>
                <a:gridCol w="858387">
                  <a:extLst>
                    <a:ext uri="{9D8B030D-6E8A-4147-A177-3AD203B41FA5}">
                      <a16:colId xmlns:a16="http://schemas.microsoft.com/office/drawing/2014/main" val="2940908726"/>
                    </a:ext>
                  </a:extLst>
                </a:gridCol>
                <a:gridCol w="858387">
                  <a:extLst>
                    <a:ext uri="{9D8B030D-6E8A-4147-A177-3AD203B41FA5}">
                      <a16:colId xmlns:a16="http://schemas.microsoft.com/office/drawing/2014/main" val="3242627426"/>
                    </a:ext>
                  </a:extLst>
                </a:gridCol>
                <a:gridCol w="781518">
                  <a:extLst>
                    <a:ext uri="{9D8B030D-6E8A-4147-A177-3AD203B41FA5}">
                      <a16:colId xmlns:a16="http://schemas.microsoft.com/office/drawing/2014/main" val="2399782676"/>
                    </a:ext>
                  </a:extLst>
                </a:gridCol>
                <a:gridCol w="781518">
                  <a:extLst>
                    <a:ext uri="{9D8B030D-6E8A-4147-A177-3AD203B41FA5}">
                      <a16:colId xmlns:a16="http://schemas.microsoft.com/office/drawing/2014/main" val="3206787987"/>
                    </a:ext>
                  </a:extLst>
                </a:gridCol>
              </a:tblGrid>
              <a:tr h="163623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763694"/>
                  </a:ext>
                </a:extLst>
              </a:tr>
              <a:tr h="501097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355114"/>
                  </a:ext>
                </a:extLst>
              </a:tr>
              <a:tr h="1738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2.478.214.168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2.478.214.168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282.972.447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943705"/>
                  </a:ext>
                </a:extLst>
              </a:tr>
              <a:tr h="163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211.779.014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211.779.014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13.469.926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966883"/>
                  </a:ext>
                </a:extLst>
              </a:tr>
              <a:tr h="163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21.863.948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21.863.948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938.213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665653"/>
                  </a:ext>
                </a:extLst>
              </a:tr>
              <a:tr h="163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497.001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497.001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311.510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198511"/>
                  </a:ext>
                </a:extLst>
              </a:tr>
              <a:tr h="163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935.525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935.525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706047"/>
                  </a:ext>
                </a:extLst>
              </a:tr>
              <a:tr h="163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11.293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11.293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665850"/>
                  </a:ext>
                </a:extLst>
              </a:tr>
              <a:tr h="163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828866"/>
                  </a:ext>
                </a:extLst>
              </a:tr>
              <a:tr h="163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6.642.943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6.642.943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721940"/>
                  </a:ext>
                </a:extLst>
              </a:tr>
              <a:tr h="163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1.716.587.204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1.716.587.204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879029"/>
                  </a:ext>
                </a:extLst>
              </a:tr>
              <a:tr h="163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518.906.787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518.906.787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222537"/>
                  </a:ext>
                </a:extLst>
              </a:tr>
              <a:tr h="163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775.453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775.453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268.248.282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34592,5%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34592,5%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536450"/>
                  </a:ext>
                </a:extLst>
              </a:tr>
              <a:tr h="163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215.000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379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6" y="4797152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RESUMEN POR CAPÍTULOS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377DFDA-C23D-46CD-A67A-E3478CFDC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533527"/>
              </p:ext>
            </p:extLst>
          </p:nvPr>
        </p:nvGraphicFramePr>
        <p:xfrm>
          <a:off x="467543" y="1595998"/>
          <a:ext cx="8208913" cy="3142963"/>
        </p:xfrm>
        <a:graphic>
          <a:graphicData uri="http://schemas.openxmlformats.org/drawingml/2006/table">
            <a:tbl>
              <a:tblPr/>
              <a:tblGrid>
                <a:gridCol w="309421">
                  <a:extLst>
                    <a:ext uri="{9D8B030D-6E8A-4147-A177-3AD203B41FA5}">
                      <a16:colId xmlns:a16="http://schemas.microsoft.com/office/drawing/2014/main" val="122785024"/>
                    </a:ext>
                  </a:extLst>
                </a:gridCol>
                <a:gridCol w="309421">
                  <a:extLst>
                    <a:ext uri="{9D8B030D-6E8A-4147-A177-3AD203B41FA5}">
                      <a16:colId xmlns:a16="http://schemas.microsoft.com/office/drawing/2014/main" val="2136744543"/>
                    </a:ext>
                  </a:extLst>
                </a:gridCol>
                <a:gridCol w="2775498">
                  <a:extLst>
                    <a:ext uri="{9D8B030D-6E8A-4147-A177-3AD203B41FA5}">
                      <a16:colId xmlns:a16="http://schemas.microsoft.com/office/drawing/2014/main" val="175998683"/>
                    </a:ext>
                  </a:extLst>
                </a:gridCol>
                <a:gridCol w="829245">
                  <a:extLst>
                    <a:ext uri="{9D8B030D-6E8A-4147-A177-3AD203B41FA5}">
                      <a16:colId xmlns:a16="http://schemas.microsoft.com/office/drawing/2014/main" val="3732197979"/>
                    </a:ext>
                  </a:extLst>
                </a:gridCol>
                <a:gridCol w="829245">
                  <a:extLst>
                    <a:ext uri="{9D8B030D-6E8A-4147-A177-3AD203B41FA5}">
                      <a16:colId xmlns:a16="http://schemas.microsoft.com/office/drawing/2014/main" val="2559597139"/>
                    </a:ext>
                  </a:extLst>
                </a:gridCol>
                <a:gridCol w="829245">
                  <a:extLst>
                    <a:ext uri="{9D8B030D-6E8A-4147-A177-3AD203B41FA5}">
                      <a16:colId xmlns:a16="http://schemas.microsoft.com/office/drawing/2014/main" val="1774520093"/>
                    </a:ext>
                  </a:extLst>
                </a:gridCol>
                <a:gridCol w="829245">
                  <a:extLst>
                    <a:ext uri="{9D8B030D-6E8A-4147-A177-3AD203B41FA5}">
                      <a16:colId xmlns:a16="http://schemas.microsoft.com/office/drawing/2014/main" val="746706070"/>
                    </a:ext>
                  </a:extLst>
                </a:gridCol>
                <a:gridCol w="754985">
                  <a:extLst>
                    <a:ext uri="{9D8B030D-6E8A-4147-A177-3AD203B41FA5}">
                      <a16:colId xmlns:a16="http://schemas.microsoft.com/office/drawing/2014/main" val="2883743837"/>
                    </a:ext>
                  </a:extLst>
                </a:gridCol>
                <a:gridCol w="742608">
                  <a:extLst>
                    <a:ext uri="{9D8B030D-6E8A-4147-A177-3AD203B41FA5}">
                      <a16:colId xmlns:a16="http://schemas.microsoft.com/office/drawing/2014/main" val="247019273"/>
                    </a:ext>
                  </a:extLst>
                </a:gridCol>
              </a:tblGrid>
              <a:tr h="14165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922" marR="8922" marT="8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922" marR="8922" marT="8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076673"/>
                  </a:ext>
                </a:extLst>
              </a:tr>
              <a:tr h="43381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Programa Presupuestario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356433"/>
                  </a:ext>
                </a:extLst>
              </a:tr>
              <a:tr h="1859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21.558.684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21.558.684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2.443.986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996405"/>
                  </a:ext>
                </a:extLst>
              </a:tr>
              <a:tr h="2390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OBRAS PÚBLICAS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1.794.031.705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1.794.031.705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181.640.500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958887"/>
                  </a:ext>
                </a:extLst>
              </a:tr>
              <a:tr h="2124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y Ejecución de Obras Públicas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17.081.884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17.081.884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1.230.788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42559"/>
                  </a:ext>
                </a:extLst>
              </a:tr>
              <a:tr h="1770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Arquitectura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36.769.636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36.769.636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3.754.350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505879"/>
                  </a:ext>
                </a:extLst>
              </a:tr>
              <a:tr h="1770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Obras Hidráulicas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145.489.061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145.489.061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23.878.260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108694"/>
                  </a:ext>
                </a:extLst>
              </a:tr>
              <a:tr h="1416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Vialidad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1.165.614.754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1.165.614.754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121.640.530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639001"/>
                  </a:ext>
                </a:extLst>
              </a:tr>
              <a:tr h="1416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Obras Portuarias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80.437.522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80.437.522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8.811.603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042586"/>
                  </a:ext>
                </a:extLst>
              </a:tr>
              <a:tr h="1947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Aeropuertos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59.083.193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59.083.193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5.960.354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418458"/>
                  </a:ext>
                </a:extLst>
              </a:tr>
              <a:tr h="1416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Planeamiento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167.518.072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167.518.072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423.553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710739"/>
                  </a:ext>
                </a:extLst>
              </a:tr>
              <a:tr h="1416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Agual Potable Rural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122.037.583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122.037.583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15.941.062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214981"/>
                  </a:ext>
                </a:extLst>
              </a:tr>
              <a:tr h="2833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CONCESIONES DE OBRAS PÚBLICAS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631.667.754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631.667.754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95.417.262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499076"/>
                  </a:ext>
                </a:extLst>
              </a:tr>
              <a:tr h="1770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AGUAS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18.755.866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18.755.866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1.706.292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974037"/>
                  </a:ext>
                </a:extLst>
              </a:tr>
              <a:tr h="1770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HIDRÁULICA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2.006.913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2.006.913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300.070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153030"/>
                  </a:ext>
                </a:extLst>
              </a:tr>
              <a:tr h="1770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SERVICIOS SANITARIOS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10.193.246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10.193.246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1.464.337 </a:t>
                      </a:r>
                    </a:p>
                  </a:txBody>
                  <a:tcPr marL="8922" marR="8922" marT="8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8922" marR="8922" marT="89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873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3304</TotalTime>
  <Words>4521</Words>
  <Application>Microsoft Office PowerPoint</Application>
  <PresentationFormat>Presentación en pantalla (4:3)</PresentationFormat>
  <Paragraphs>2665</Paragraphs>
  <Slides>22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30" baseType="lpstr">
      <vt:lpstr>Andalus</vt:lpstr>
      <vt:lpstr>Arial</vt:lpstr>
      <vt:lpstr>Calibri</vt:lpstr>
      <vt:lpstr>Times New Roman</vt:lpstr>
      <vt:lpstr>1_Tema de Office</vt:lpstr>
      <vt:lpstr>Tema de Office</vt:lpstr>
      <vt:lpstr>Imagen de mapa de bits</vt:lpstr>
      <vt:lpstr>Hoja de cálculo</vt:lpstr>
      <vt:lpstr>EJECUCIÓN ACUMULADA DE GASTOS PRESUPUESTARIOS al mes de ENERO de 2019 Partida 12: MINISTERIO DE OBRAS PÚBLICAS</vt:lpstr>
      <vt:lpstr>EJECUCIÓN ACUMULADA DE GASTOS A ENERO DE 2019  PARTIDA 12 MINISTERIO DE OBRAS PÚBLICAS</vt:lpstr>
      <vt:lpstr>EJECUCIÓN ACUMULADA DE GASTOS A ENERO DE 2019  PARTIDA 12 MINISTERIO DE OBRAS PÚBLICAS</vt:lpstr>
      <vt:lpstr>Presentación de PowerPoint</vt:lpstr>
      <vt:lpstr>Presentación de PowerPoint</vt:lpstr>
      <vt:lpstr>Presentación de PowerPoint</vt:lpstr>
      <vt:lpstr>Presentación de PowerPoint</vt:lpstr>
      <vt:lpstr>EJECUCIÓN ACUMULADA DE GASTOS A ENERO DE 2019  PARTIDA 12 MINISTERIO DE OBRAS PÚBLICAS</vt:lpstr>
      <vt:lpstr>EJECUCIÓN ACUMULADA DE GASTOS A ENERO DE 2019  PARTIDA 12 RESUMEN POR CAPÍTULOS</vt:lpstr>
      <vt:lpstr>EJECUCIÓN ACUMULADA DE GASTOS A ENERO DE 2019  PARTIDA 12. CAPÍTULO 01. PROGRAMA 01: SECRETARÍA Y ADMINISTRACIÓN GENERAL</vt:lpstr>
      <vt:lpstr>EJECUCIÓN ACUMULADA DE GASTOS A ENERO DE 2019  PARTIDA 12. CAPÍTULO 02. PROGRAMA 01: ADMINISTRACIÓN Y EJECUCIÓN DE OBRAS PÚBLICAS</vt:lpstr>
      <vt:lpstr>EJECUCIÓN ACUMULADA DE GASTOS A ENERO DE 2019  PARTIDA 12. CAPÍTULO 02. PROGRAMA 02: DIRECCIÓN DE ARQUITECTURA</vt:lpstr>
      <vt:lpstr>EJECUCIÓN ACUMULADA DE GASTOS A ENERO DE 2019  PARTIDA 12. CAPÍTULO 02. PROGRAMA 03: DIRECCIÓN DE OBRAS PÚBLICAS</vt:lpstr>
      <vt:lpstr>EJECUCIÓN ACUMULADA DE GASTOS A ENERO DE 2019  PARTIDA 12. CAPÍTULO 02. PROGRAMA 04: DIRECCIÓN DE VIALIDAD</vt:lpstr>
      <vt:lpstr>EJECUCIÓN ACUMULADA DE GASTOS A ENERO DE 2019  PARTIDA 12. CAPÍTULO 02. PROGRAMA 06: DIRECCIÓN DE OBRAS PORTUARIAS</vt:lpstr>
      <vt:lpstr>EJECUCIÓN ACUMULADA DE GASTOS A ENERO DE 2019  PARTIDA 12. CAPÍTULO 02. PROGRAMA 07: DIRECCIÓN DE AEROPUERTOS</vt:lpstr>
      <vt:lpstr>EJECUCIÓN ACUMULADA DE GASTOS A ENERO DE 2019  PARTIDA 12. CAPÍTULO 02. PROGRAMA 11: DIRECCIÓN DE PLANEAMIENTO</vt:lpstr>
      <vt:lpstr>EJECUCIÓN ACUMULADA DE GASTOS A ENERO DE 2019  PARTIDA 12. CAPÍTULO 02. PROGRAMA 12: AGUA POTABLE RURAL</vt:lpstr>
      <vt:lpstr>EJECUCIÓN ACUMULADA DE GASTOS A ENERO DE 2019  PARTIDA 12. CAPÍTULO 03. PROGRAMA 01: DIRECCIÓN GENERAL DE CONCESIONES DE OBRAS PÚBLICAS</vt:lpstr>
      <vt:lpstr>EJECUCIÓN ACUMULADA DE GASTOS A ENERO DE 2019  PARTIDA 12. CAPÍTULO 04. PROGRAMA 01: DIRECCIÓN GENERAL DE AGUAS</vt:lpstr>
      <vt:lpstr>EJECUCIÓN ACUMULADA DE GASTOS A ENERO DE 2019  PARTIDA 12. CAPÍTULO 05. PROGRAMA 01: INSTITUTO NACIONAL DE HIDRÁULICA</vt:lpstr>
      <vt:lpstr>EJECUCIÓN ACUMULADA DE GASTOS A ENERO DE 2019  PARTIDA 12. CAPÍTULO 07. PROGRAMA 01: SUPERINTENDENCIA DE SERVICIOS SANITARIOS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227</cp:revision>
  <cp:lastPrinted>2018-08-21T18:55:33Z</cp:lastPrinted>
  <dcterms:created xsi:type="dcterms:W3CDTF">2016-06-23T13:38:47Z</dcterms:created>
  <dcterms:modified xsi:type="dcterms:W3CDTF">2019-04-29T13:05:27Z</dcterms:modified>
</cp:coreProperties>
</file>