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298" r:id="rId4"/>
    <p:sldId id="325" r:id="rId5"/>
    <p:sldId id="323" r:id="rId6"/>
    <p:sldId id="324" r:id="rId7"/>
    <p:sldId id="264" r:id="rId8"/>
    <p:sldId id="322" r:id="rId9"/>
    <p:sldId id="263" r:id="rId10"/>
    <p:sldId id="302" r:id="rId11"/>
    <p:sldId id="303" r:id="rId12"/>
    <p:sldId id="299" r:id="rId13"/>
    <p:sldId id="300" r:id="rId14"/>
    <p:sldId id="301" r:id="rId15"/>
    <p:sldId id="304" r:id="rId16"/>
    <p:sldId id="305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2" d="100"/>
          <a:sy n="72" d="100"/>
        </p:scale>
        <p:origin x="4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15-47F4-91CA-4517F14A9B0B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15-47F4-91CA-4517F14A9B0B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</c:f>
              <c:numCache>
                <c:formatCode>0.0%</c:formatCode>
                <c:ptCount val="1"/>
                <c:pt idx="0">
                  <c:v>0.10885132423855594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15-47F4-91CA-4517F14A9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75525120"/>
        <c:axId val="75539200"/>
      </c:barChart>
      <c:catAx>
        <c:axId val="7552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5539200"/>
        <c:crosses val="autoZero"/>
        <c:auto val="0"/>
        <c:lblAlgn val="ctr"/>
        <c:lblOffset val="100"/>
        <c:noMultiLvlLbl val="0"/>
      </c:catAx>
      <c:valAx>
        <c:axId val="755392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5525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97-4437-860B-A2D714191926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97-4437-860B-A2D714191926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9900497512437811E-2"/>
                  <c:y val="1.661474558670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97-4437-860B-A2D714191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</c:f>
              <c:numCache>
                <c:formatCode>0.0%</c:formatCode>
                <c:ptCount val="1"/>
                <c:pt idx="0">
                  <c:v>0.10885132423855594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97-4437-860B-A2D714191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1968"/>
        <c:axId val="72453504"/>
      </c:lineChart>
      <c:catAx>
        <c:axId val="724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3504"/>
        <c:crosses val="autoZero"/>
        <c:auto val="1"/>
        <c:lblAlgn val="ctr"/>
        <c:lblOffset val="100"/>
        <c:tickLblSkip val="1"/>
        <c:noMultiLvlLbl val="0"/>
      </c:catAx>
      <c:valAx>
        <c:axId val="72453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1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ENERO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144C-EA08-4BEE-A06A-B4A7B426C55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3573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12088657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13269454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572593736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58666681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52276110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4133659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9457890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6783030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08076664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215134197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07232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2228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473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589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0624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154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6667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8114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7700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012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2657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029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268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840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2179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999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437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6340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902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591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332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9F9313-1469-4609-B21D-403AD8A18722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62755760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95866220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7376476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2354482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2451790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8085341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748582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8281445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85924941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5832845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7056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87219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15.350.598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3336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3.584.609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686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1.066.828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068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454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838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827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887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0391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459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610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2692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232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10.687.280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748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10.687.280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5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F563E2-946B-4E51-BD32-4640C52F0649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51179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64866295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15050423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8943817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4757749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4227679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4990533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5073375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2046983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83972487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69724319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935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06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143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4333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4001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8710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415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946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6437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532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595020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277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653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6575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390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5112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073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976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8679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54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14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020461-7C70-4146-BFCA-FAF77541DBC8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1944997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00263952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48025650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2884519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5790929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9307735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6528675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605580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570561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448192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0627775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3919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2204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36.478.067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329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29.061.491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7024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2.379.041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138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6244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9726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9526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4124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821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4484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323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740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8667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746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983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0642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2290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353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3085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78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699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5289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010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7384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9921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535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3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BAD66B-A2B9-44C6-8B99-A3B5F24E1D37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875833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77901676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6268271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3946547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7132447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5670866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4933164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4019555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2691753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19212051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49423646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7455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3216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52189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307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7191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3312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6332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23936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9827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9163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20892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249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D61906-9038-4632-ADBA-73165C0F9F60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27452552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87699318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68901886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1425199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4483868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729528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7308999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4900676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13758810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69098899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10307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94238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3.175.159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0095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794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1.211.837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89622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18375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52365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099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47834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426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26142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4187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2525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3800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394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89014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378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45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1335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6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8ED666-32C8-4DC3-8213-8E094B702716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68107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514350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30393594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5220396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55496134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9829706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0102811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783749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8595562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44541542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0462147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10524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8164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14.278.717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7073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2.556.901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78421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3.059.249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8459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113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4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9227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00687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1715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584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48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823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2540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474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033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58991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02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C7F04F-58F9-4C74-8B4D-290755595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730256"/>
              </p:ext>
            </p:extLst>
          </p:nvPr>
        </p:nvGraphicFramePr>
        <p:xfrm>
          <a:off x="971600" y="1431319"/>
          <a:ext cx="6902882" cy="4752060"/>
        </p:xfrm>
        <a:graphic>
          <a:graphicData uri="http://schemas.openxmlformats.org/drawingml/2006/table">
            <a:tbl>
              <a:tblPr/>
              <a:tblGrid>
                <a:gridCol w="617687">
                  <a:extLst>
                    <a:ext uri="{9D8B030D-6E8A-4147-A177-3AD203B41FA5}">
                      <a16:colId xmlns:a16="http://schemas.microsoft.com/office/drawing/2014/main" val="580308323"/>
                    </a:ext>
                  </a:extLst>
                </a:gridCol>
                <a:gridCol w="228176">
                  <a:extLst>
                    <a:ext uri="{9D8B030D-6E8A-4147-A177-3AD203B41FA5}">
                      <a16:colId xmlns:a16="http://schemas.microsoft.com/office/drawing/2014/main" val="2791943103"/>
                    </a:ext>
                  </a:extLst>
                </a:gridCol>
                <a:gridCol w="228176">
                  <a:extLst>
                    <a:ext uri="{9D8B030D-6E8A-4147-A177-3AD203B41FA5}">
                      <a16:colId xmlns:a16="http://schemas.microsoft.com/office/drawing/2014/main" val="352657588"/>
                    </a:ext>
                  </a:extLst>
                </a:gridCol>
                <a:gridCol w="2067407">
                  <a:extLst>
                    <a:ext uri="{9D8B030D-6E8A-4147-A177-3AD203B41FA5}">
                      <a16:colId xmlns:a16="http://schemas.microsoft.com/office/drawing/2014/main" val="2951674013"/>
                    </a:ext>
                  </a:extLst>
                </a:gridCol>
                <a:gridCol w="617687">
                  <a:extLst>
                    <a:ext uri="{9D8B030D-6E8A-4147-A177-3AD203B41FA5}">
                      <a16:colId xmlns:a16="http://schemas.microsoft.com/office/drawing/2014/main" val="2097524727"/>
                    </a:ext>
                  </a:extLst>
                </a:gridCol>
                <a:gridCol w="617687">
                  <a:extLst>
                    <a:ext uri="{9D8B030D-6E8A-4147-A177-3AD203B41FA5}">
                      <a16:colId xmlns:a16="http://schemas.microsoft.com/office/drawing/2014/main" val="1471104826"/>
                    </a:ext>
                  </a:extLst>
                </a:gridCol>
                <a:gridCol w="617687">
                  <a:extLst>
                    <a:ext uri="{9D8B030D-6E8A-4147-A177-3AD203B41FA5}">
                      <a16:colId xmlns:a16="http://schemas.microsoft.com/office/drawing/2014/main" val="507627375"/>
                    </a:ext>
                  </a:extLst>
                </a:gridCol>
                <a:gridCol w="617687">
                  <a:extLst>
                    <a:ext uri="{9D8B030D-6E8A-4147-A177-3AD203B41FA5}">
                      <a16:colId xmlns:a16="http://schemas.microsoft.com/office/drawing/2014/main" val="3216259227"/>
                    </a:ext>
                  </a:extLst>
                </a:gridCol>
                <a:gridCol w="645344">
                  <a:extLst>
                    <a:ext uri="{9D8B030D-6E8A-4147-A177-3AD203B41FA5}">
                      <a16:colId xmlns:a16="http://schemas.microsoft.com/office/drawing/2014/main" val="3989148222"/>
                    </a:ext>
                  </a:extLst>
                </a:gridCol>
                <a:gridCol w="645344">
                  <a:extLst>
                    <a:ext uri="{9D8B030D-6E8A-4147-A177-3AD203B41FA5}">
                      <a16:colId xmlns:a16="http://schemas.microsoft.com/office/drawing/2014/main" val="3742858793"/>
                    </a:ext>
                  </a:extLst>
                </a:gridCol>
              </a:tblGrid>
              <a:tr h="1238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368461"/>
                  </a:ext>
                </a:extLst>
              </a:tr>
              <a:tr h="3781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17376"/>
                  </a:ext>
                </a:extLst>
              </a:tr>
              <a:tr h="162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17.784.875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94666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16.525.989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2628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546.907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1158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040056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5335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0344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39356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38895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327094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28934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0631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3398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7969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54736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2211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07847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4219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77266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55385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93214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8651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69180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7028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36280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5146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6845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37908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93324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256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80503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70683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6987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53251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81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F29A88-D56D-4E4D-8144-F905880066F5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19375817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154292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4805132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74511302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141996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890898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6582370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6188986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8083292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31555186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97959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5158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633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59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1259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036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136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356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5080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643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6024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517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984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26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995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80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90B636B-B99D-45EE-8E7E-DBB818183A6B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21967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63019547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0965871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3567415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72521525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53563556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9309032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0755057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28126042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053266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30036211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51868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9616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430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1.339.564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0176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725.495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5190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8402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701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010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056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3056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2098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429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4318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1320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061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2501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3213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17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09992" y="1412776"/>
            <a:ext cx="80042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b="1" dirty="0"/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$1.830.618 millones. En el mes de enero, la ejecución de la Partida fue de </a:t>
            </a:r>
            <a:r>
              <a:rPr lang="es-CL" sz="1200" b="1" dirty="0">
                <a:solidFill>
                  <a:prstClr val="black"/>
                </a:solidFill>
              </a:rPr>
              <a:t>$199.265 millones</a:t>
            </a:r>
            <a:r>
              <a:rPr lang="es-CL" sz="1200" dirty="0">
                <a:solidFill>
                  <a:prstClr val="black"/>
                </a:solidFill>
              </a:rPr>
              <a:t>, equivalente a un 10% respecto del presupuesto vigente. Este ejecución es superior a la del año anterior (8,5%).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Defensa se distribuye en: 67% a Gastos en Personal, 18% para Bienes y Servicios de Consumo, 8% a Adquisición de Activos Financieros, y  un 7% para el resto de los Subtítulos. Este Presupuesto considera $40.009 millones para compra de combustible, y $1.033 millones para reposición de vehículos en todas las instituciones. Además, este presupuesto contempla financiamiento para el </a:t>
            </a:r>
            <a:r>
              <a:rPr lang="pt-BR" sz="1200" dirty="0">
                <a:solidFill>
                  <a:prstClr val="black"/>
                </a:solidFill>
              </a:rPr>
              <a:t>Programa Antártico por M$ 13.284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1200" dirty="0">
                <a:solidFill>
                  <a:prstClr val="black"/>
                </a:solidFill>
              </a:rPr>
              <a:t>Dentro de Defensa, los programas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, Armada y </a:t>
            </a:r>
            <a:r>
              <a:rPr lang="pt-BR" sz="1200" dirty="0" err="1">
                <a:solidFill>
                  <a:prstClr val="black"/>
                </a:solidFill>
              </a:rPr>
              <a:t>Fuerza</a:t>
            </a:r>
            <a:r>
              <a:rPr lang="pt-BR" sz="1200" dirty="0">
                <a:solidFill>
                  <a:prstClr val="black"/>
                </a:solidFill>
              </a:rPr>
              <a:t> Aérea </a:t>
            </a:r>
            <a:r>
              <a:rPr lang="pt-BR" sz="1200" dirty="0" err="1">
                <a:solidFill>
                  <a:prstClr val="black"/>
                </a:solidFill>
              </a:rPr>
              <a:t>concentran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mayor</a:t>
            </a:r>
            <a:r>
              <a:rPr lang="pt-BR" sz="1200" dirty="0">
                <a:solidFill>
                  <a:prstClr val="black"/>
                </a:solidFill>
              </a:rPr>
              <a:t> parte de los recursos de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Partida. El Programa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 de Chile </a:t>
            </a:r>
            <a:r>
              <a:rPr lang="pt-BR" sz="1200" dirty="0" err="1">
                <a:solidFill>
                  <a:prstClr val="black"/>
                </a:solidFill>
              </a:rPr>
              <a:t>incrementó</a:t>
            </a:r>
            <a:r>
              <a:rPr lang="pt-BR" sz="1200" dirty="0">
                <a:solidFill>
                  <a:prstClr val="black"/>
                </a:solidFill>
              </a:rPr>
              <a:t> sus recursos </a:t>
            </a:r>
            <a:r>
              <a:rPr lang="pt-BR" sz="1200" dirty="0" err="1">
                <a:solidFill>
                  <a:prstClr val="black"/>
                </a:solidFill>
              </a:rPr>
              <a:t>respecto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del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año</a:t>
            </a:r>
            <a:r>
              <a:rPr lang="pt-BR" sz="1200" dirty="0">
                <a:solidFill>
                  <a:prstClr val="black"/>
                </a:solidFill>
              </a:rPr>
              <a:t> anterior, entre </a:t>
            </a:r>
            <a:r>
              <a:rPr lang="pt-BR" sz="1200" dirty="0" err="1">
                <a:solidFill>
                  <a:prstClr val="black"/>
                </a:solidFill>
              </a:rPr>
              <a:t>otros</a:t>
            </a:r>
            <a:r>
              <a:rPr lang="pt-BR" sz="1200" dirty="0">
                <a:solidFill>
                  <a:prstClr val="black"/>
                </a:solidFill>
              </a:rPr>
              <a:t>, por $471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 para </a:t>
            </a:r>
            <a:r>
              <a:rPr lang="es-CL" sz="1200" dirty="0">
                <a:solidFill>
                  <a:prstClr val="black"/>
                </a:solidFill>
              </a:rPr>
              <a:t>mantenimiento y reparación de viviendas fiscales. Lo propio contempla en presupuesto de la Armada con $581 millones para  construcción de 32 viviendas.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</a:t>
            </a:r>
            <a:r>
              <a:rPr lang="es-CL" sz="1200" dirty="0" err="1">
                <a:solidFill>
                  <a:prstClr val="black"/>
                </a:solidFill>
              </a:rPr>
              <a:t>Proesupuesto</a:t>
            </a:r>
            <a:r>
              <a:rPr lang="es-CL" sz="1200" dirty="0">
                <a:solidFill>
                  <a:prstClr val="black"/>
                </a:solidFill>
              </a:rPr>
              <a:t> del Estado Mayor Conjunto, el programa de Desminado se considera M$4.758.702, para cumplir con la meta de eliminar el 100% de las minas antipersonales en 2020. En 2019 los recursos permiten cumplir con un 98 % de la meta, principalmente mediante la eliminación de minas en las islas del sur, Isla Nueva y </a:t>
            </a:r>
            <a:r>
              <a:rPr lang="es-CL" sz="1200" dirty="0" err="1">
                <a:solidFill>
                  <a:prstClr val="black"/>
                </a:solidFill>
              </a:rPr>
              <a:t>Picton</a:t>
            </a:r>
            <a:r>
              <a:rPr lang="es-CL" sz="1200" dirty="0">
                <a:solidFill>
                  <a:prstClr val="black"/>
                </a:solidFill>
              </a:rPr>
              <a:t>, apoyados por POMTA (Partida de Operaciones de Minas Terrestres de la Armada) y el Ejército.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Fondo para Misiones de Paz, contempla M$ 6.462.409, para financiar la participación de contingente de las Fuerzas Armadas, en las siguientes operaciones: Fuerza Combinada Chile-Argentina Cruz del Sur, ONU, Bosnia, Chipre, India-Pakistán, Medio Oriente, Brasil, Argentina y funcionamiento del Centro Conjunto para Operaciones de Paz (CECOPAC).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48153D0-2559-40EA-ADEC-5A4D804553DE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283482"/>
          <a:ext cx="7886704" cy="343562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10054360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4256200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82662094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2602707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3056214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867950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8602624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0237480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17578109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0933295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78751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40046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405.880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754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139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3425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4532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9628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425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681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971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8725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5556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762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5124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539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6562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6881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130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317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6034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7995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84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55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13752A7-25D6-4A84-9ADB-233665B005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564018441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03017576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4095969132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13975332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21377527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17614012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8308014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3505718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66349013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146808846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44391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52365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357.518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9424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232.454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3854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725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2487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3490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82846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7635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05451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2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297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64989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681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16797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733EAB1E-5166-4A7C-9CD7-399962F9C1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723454135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04371867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875614790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96170624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7008088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875346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06212510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553784898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838116771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562176562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029968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20805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2359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224.113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29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139.911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453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826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6017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150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264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1597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0989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50382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60067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7342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771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882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AF6F81BA-8E99-42E4-A3DB-F1449E6ED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370853"/>
              </p:ext>
            </p:extLst>
          </p:nvPr>
        </p:nvGraphicFramePr>
        <p:xfrm>
          <a:off x="1547665" y="1440704"/>
          <a:ext cx="5934243" cy="4686984"/>
        </p:xfrm>
        <a:graphic>
          <a:graphicData uri="http://schemas.openxmlformats.org/drawingml/2006/table">
            <a:tbl>
              <a:tblPr/>
              <a:tblGrid>
                <a:gridCol w="531011">
                  <a:extLst>
                    <a:ext uri="{9D8B030D-6E8A-4147-A177-3AD203B41FA5}">
                      <a16:colId xmlns:a16="http://schemas.microsoft.com/office/drawing/2014/main" val="4169835636"/>
                    </a:ext>
                  </a:extLst>
                </a:gridCol>
                <a:gridCol w="196157">
                  <a:extLst>
                    <a:ext uri="{9D8B030D-6E8A-4147-A177-3AD203B41FA5}">
                      <a16:colId xmlns:a16="http://schemas.microsoft.com/office/drawing/2014/main" val="2412555138"/>
                    </a:ext>
                  </a:extLst>
                </a:gridCol>
                <a:gridCol w="196157">
                  <a:extLst>
                    <a:ext uri="{9D8B030D-6E8A-4147-A177-3AD203B41FA5}">
                      <a16:colId xmlns:a16="http://schemas.microsoft.com/office/drawing/2014/main" val="42247940"/>
                    </a:ext>
                  </a:extLst>
                </a:gridCol>
                <a:gridCol w="1777300">
                  <a:extLst>
                    <a:ext uri="{9D8B030D-6E8A-4147-A177-3AD203B41FA5}">
                      <a16:colId xmlns:a16="http://schemas.microsoft.com/office/drawing/2014/main" val="3133525759"/>
                    </a:ext>
                  </a:extLst>
                </a:gridCol>
                <a:gridCol w="531011">
                  <a:extLst>
                    <a:ext uri="{9D8B030D-6E8A-4147-A177-3AD203B41FA5}">
                      <a16:colId xmlns:a16="http://schemas.microsoft.com/office/drawing/2014/main" val="24226482"/>
                    </a:ext>
                  </a:extLst>
                </a:gridCol>
                <a:gridCol w="531011">
                  <a:extLst>
                    <a:ext uri="{9D8B030D-6E8A-4147-A177-3AD203B41FA5}">
                      <a16:colId xmlns:a16="http://schemas.microsoft.com/office/drawing/2014/main" val="4257804969"/>
                    </a:ext>
                  </a:extLst>
                </a:gridCol>
                <a:gridCol w="531011">
                  <a:extLst>
                    <a:ext uri="{9D8B030D-6E8A-4147-A177-3AD203B41FA5}">
                      <a16:colId xmlns:a16="http://schemas.microsoft.com/office/drawing/2014/main" val="2484368610"/>
                    </a:ext>
                  </a:extLst>
                </a:gridCol>
                <a:gridCol w="531011">
                  <a:extLst>
                    <a:ext uri="{9D8B030D-6E8A-4147-A177-3AD203B41FA5}">
                      <a16:colId xmlns:a16="http://schemas.microsoft.com/office/drawing/2014/main" val="1355726986"/>
                    </a:ext>
                  </a:extLst>
                </a:gridCol>
                <a:gridCol w="554787">
                  <a:extLst>
                    <a:ext uri="{9D8B030D-6E8A-4147-A177-3AD203B41FA5}">
                      <a16:colId xmlns:a16="http://schemas.microsoft.com/office/drawing/2014/main" val="333071327"/>
                    </a:ext>
                  </a:extLst>
                </a:gridCol>
                <a:gridCol w="554787">
                  <a:extLst>
                    <a:ext uri="{9D8B030D-6E8A-4147-A177-3AD203B41FA5}">
                      <a16:colId xmlns:a16="http://schemas.microsoft.com/office/drawing/2014/main" val="2133080246"/>
                    </a:ext>
                  </a:extLst>
                </a:gridCol>
              </a:tblGrid>
              <a:tr h="103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451315"/>
                  </a:ext>
                </a:extLst>
              </a:tr>
              <a:tr h="316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660357"/>
                  </a:ext>
                </a:extLst>
              </a:tr>
              <a:tr h="13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53.568.658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19238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7.546.399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80204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419.855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13694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083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71213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169.135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6028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9793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02827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7068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75416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6671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071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374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71031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4802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11.123.721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1233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42830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5938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0071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8845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95764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3215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21951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7600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78384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6898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84687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16578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73609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172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5415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48761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686.942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8407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686.942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829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686.942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6633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724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2406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08042"/>
                  </a:ext>
                </a:extLst>
              </a:tr>
              <a:tr h="109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3.074.649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0834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3.074.649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79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584B73D3-07BE-4AA2-98DA-BB34E710AA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2"/>
          <a:ext cx="8229599" cy="273731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90988400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11640863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13104190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59381585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45086057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13720364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18067561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89138789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88216800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544363294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881081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42477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8076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5672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6020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52694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5408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05265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7684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3770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1876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446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75839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29825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6084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9648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700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AED77FC-5119-4EBC-B2D6-55F5196D72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23882"/>
          <a:ext cx="8229599" cy="2878599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2181369591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016988508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727857536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09300618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5620679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6763481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01635992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75391001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78423800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643151740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54979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890949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742.330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984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0221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87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3471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5999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51957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93976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404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642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9115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26703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930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329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29195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4690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202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8A216E8-C1A1-430F-B430-34AF768B4F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6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240090275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1127700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869538613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400847896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4272078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05908503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5192158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483030447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06039867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185867902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90626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08370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85550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183.454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7727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1474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48.479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658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36365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33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868995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78467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0330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153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7513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38796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75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DA520916-2345-42C6-A45D-4C20D535F4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7274" y="1600205"/>
          <a:ext cx="7669452" cy="4525952"/>
        </p:xfrm>
        <a:graphic>
          <a:graphicData uri="http://schemas.openxmlformats.org/drawingml/2006/table">
            <a:tbl>
              <a:tblPr/>
              <a:tblGrid>
                <a:gridCol w="686282">
                  <a:extLst>
                    <a:ext uri="{9D8B030D-6E8A-4147-A177-3AD203B41FA5}">
                      <a16:colId xmlns:a16="http://schemas.microsoft.com/office/drawing/2014/main" val="3311768129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40246606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2196581681"/>
                    </a:ext>
                  </a:extLst>
                </a:gridCol>
                <a:gridCol w="2296994">
                  <a:extLst>
                    <a:ext uri="{9D8B030D-6E8A-4147-A177-3AD203B41FA5}">
                      <a16:colId xmlns:a16="http://schemas.microsoft.com/office/drawing/2014/main" val="300719346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357111573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1962141949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012014404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693701966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3457897369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480101826"/>
                    </a:ext>
                  </a:extLst>
                </a:gridCol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13475"/>
                  </a:ext>
                </a:extLst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31882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234.747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9499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3356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3627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162.890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5336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3406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222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64651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72352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88827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9081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213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162.890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98467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86884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7289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866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08517"/>
                  </a:ext>
                </a:extLst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3549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23779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770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25990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5587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9621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2197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0669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6441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2425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06425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386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2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CE00FF5-0B4D-48E6-8787-F92CFB9297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3"/>
          <a:ext cx="8229599" cy="273731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92447210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57121780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16526303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75100887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1711356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3338027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78477760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16618318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20646275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958492071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79315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89227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45949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6622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0130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684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986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56886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495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075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83375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67310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7133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373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11004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748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6CDE98ED-CD56-4D09-A91A-6ADDFB142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5" y="1916091"/>
            <a:ext cx="4104455" cy="3590855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705" y="1916091"/>
            <a:ext cx="4112095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DA894A51-01A4-4C50-9BED-3CD0B0E69043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353469"/>
          <a:ext cx="7543798" cy="3295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484293552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23989256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2750284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01799012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18282071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7426898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4185102593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88430923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3473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534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199.265.211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20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105.693.611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04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11.618.348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4668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12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965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03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5631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2481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22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65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66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711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33.786.904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191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6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B0970E68-31EA-4F2B-A847-151B8850C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065227"/>
              </p:ext>
            </p:extLst>
          </p:nvPr>
        </p:nvGraphicFramePr>
        <p:xfrm>
          <a:off x="754562" y="2352675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40476400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166928841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92732447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11472511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89723767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383293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64748816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77224544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52042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9818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14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544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5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926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28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91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953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1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83D27ED-3861-4545-84DE-62D4A3BDA780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01829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522261145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777002119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8272124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82734121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2325553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30501680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563020993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1317644402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526062107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45541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02243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59621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15.350.598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174314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37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36.478.067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7318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3.175.159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30249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14.278.717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5512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17.784.875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1976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318774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405.880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3725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671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08304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53.568.658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804803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9704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742.330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2037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236.789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4160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234.747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50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00AAEA9-D688-4B83-9A92-688D7CC38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27261"/>
              </p:ext>
            </p:extLst>
          </p:nvPr>
        </p:nvGraphicFramePr>
        <p:xfrm>
          <a:off x="1259633" y="1498865"/>
          <a:ext cx="6123374" cy="4678103"/>
        </p:xfrm>
        <a:graphic>
          <a:graphicData uri="http://schemas.openxmlformats.org/drawingml/2006/table">
            <a:tbl>
              <a:tblPr/>
              <a:tblGrid>
                <a:gridCol w="562201">
                  <a:extLst>
                    <a:ext uri="{9D8B030D-6E8A-4147-A177-3AD203B41FA5}">
                      <a16:colId xmlns:a16="http://schemas.microsoft.com/office/drawing/2014/main" val="2159197399"/>
                    </a:ext>
                  </a:extLst>
                </a:gridCol>
                <a:gridCol w="207679">
                  <a:extLst>
                    <a:ext uri="{9D8B030D-6E8A-4147-A177-3AD203B41FA5}">
                      <a16:colId xmlns:a16="http://schemas.microsoft.com/office/drawing/2014/main" val="1122512811"/>
                    </a:ext>
                  </a:extLst>
                </a:gridCol>
                <a:gridCol w="207679">
                  <a:extLst>
                    <a:ext uri="{9D8B030D-6E8A-4147-A177-3AD203B41FA5}">
                      <a16:colId xmlns:a16="http://schemas.microsoft.com/office/drawing/2014/main" val="641342200"/>
                    </a:ext>
                  </a:extLst>
                </a:gridCol>
                <a:gridCol w="1881694">
                  <a:extLst>
                    <a:ext uri="{9D8B030D-6E8A-4147-A177-3AD203B41FA5}">
                      <a16:colId xmlns:a16="http://schemas.microsoft.com/office/drawing/2014/main" val="529215956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3079499235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4128338930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678369893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3877766003"/>
                    </a:ext>
                  </a:extLst>
                </a:gridCol>
                <a:gridCol w="511854">
                  <a:extLst>
                    <a:ext uri="{9D8B030D-6E8A-4147-A177-3AD203B41FA5}">
                      <a16:colId xmlns:a16="http://schemas.microsoft.com/office/drawing/2014/main" val="4148745348"/>
                    </a:ext>
                  </a:extLst>
                </a:gridCol>
                <a:gridCol w="503463">
                  <a:extLst>
                    <a:ext uri="{9D8B030D-6E8A-4147-A177-3AD203B41FA5}">
                      <a16:colId xmlns:a16="http://schemas.microsoft.com/office/drawing/2014/main" val="1901883366"/>
                    </a:ext>
                  </a:extLst>
                </a:gridCol>
              </a:tblGrid>
              <a:tr h="105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66679"/>
                  </a:ext>
                </a:extLst>
              </a:tr>
              <a:tr h="322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935157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49.813.195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0464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41.613.186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8488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1.908.058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9922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78580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2192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8207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6944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92755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594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7738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310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2340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34683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8152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28648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1540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0656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2601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6486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166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3658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9510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71040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649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7450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33947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24538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11136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46386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0194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5365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9481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6393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33279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7740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51858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0415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0966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6.161.021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4588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6.161.021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19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3998</TotalTime>
  <Words>7663</Words>
  <Application>Microsoft Office PowerPoint</Application>
  <PresentationFormat>Presentación en pantalla (4:3)</PresentationFormat>
  <Paragraphs>4680</Paragraphs>
  <Slides>28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ENERO 2019 PARTIDA 11: MINISTERIO DE DEFENSA NACIONAL</vt:lpstr>
      <vt:lpstr>EJECUCIÓN ACUMULADADE GASTOS A ENERO 2019  PARTIDA 11 MINISTERIO DE DEFENSA NACIONAL</vt:lpstr>
      <vt:lpstr>EJECUCIÓN ACUMULADADE GASTOS A ENERO 2019  PARTIDA 11 MINISTERIO DE DEFENSA NACIONAL</vt:lpstr>
      <vt:lpstr>COMPORTAMIENTO DE LA EJECUCIÓN MENSUAL DE GASTOS A ENERO 2019 PARTIDA 11 MINISTERIO DE DEFENSA NACIONAL</vt:lpstr>
      <vt:lpstr>COMPORTAMIENTO DE LA EJECUCIÓN ACUMULADA DE GASTOS A ENERO 2019  PARTIDA 11 MINISTERIO DE DEFENSA NACIONAL</vt:lpstr>
      <vt:lpstr>EJECUCIÓN ACUMULADA DE GASTOS A ENERO 2019  PARTIDA 11 MINISTERIO DE DEFENSA NACIONAL</vt:lpstr>
      <vt:lpstr>EJECUCIÓN ACUMULADA DE GASTOS A ENERO 2019  PARTIDA 11 MINISTERIO DE DEFENSA NACIONAL</vt:lpstr>
      <vt:lpstr>EJECUCIÓN ACUMULADA DE GASTOS A ENERO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308</cp:revision>
  <cp:lastPrinted>2016-07-14T20:27:16Z</cp:lastPrinted>
  <dcterms:created xsi:type="dcterms:W3CDTF">2016-06-23T13:38:47Z</dcterms:created>
  <dcterms:modified xsi:type="dcterms:W3CDTF">2019-04-26T20:38:07Z</dcterms:modified>
</cp:coreProperties>
</file>