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1"/>
  </p:notesMasterIdLst>
  <p:handoutMasterIdLst>
    <p:handoutMasterId r:id="rId32"/>
  </p:handoutMasterIdLst>
  <p:sldIdLst>
    <p:sldId id="256" r:id="rId3"/>
    <p:sldId id="298" r:id="rId4"/>
    <p:sldId id="325" r:id="rId5"/>
    <p:sldId id="323" r:id="rId6"/>
    <p:sldId id="324" r:id="rId7"/>
    <p:sldId id="264" r:id="rId8"/>
    <p:sldId id="322" r:id="rId9"/>
    <p:sldId id="263" r:id="rId10"/>
    <p:sldId id="302" r:id="rId11"/>
    <p:sldId id="303" r:id="rId12"/>
    <p:sldId id="299" r:id="rId13"/>
    <p:sldId id="300" r:id="rId14"/>
    <p:sldId id="301" r:id="rId15"/>
    <p:sldId id="304" r:id="rId16"/>
    <p:sldId id="305" r:id="rId17"/>
    <p:sldId id="306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19" r:id="rId30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9" autoAdjust="0"/>
    <p:restoredTop sz="93838" autoAdjust="0"/>
  </p:normalViewPr>
  <p:slideViewPr>
    <p:cSldViewPr>
      <p:cViewPr varScale="1">
        <p:scale>
          <a:sx n="72" d="100"/>
          <a:sy n="72" d="100"/>
        </p:scale>
        <p:origin x="43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11'!$C$38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11'!$D$38:$O$38</c:f>
              <c:numCache>
                <c:formatCode>0.0%</c:formatCode>
                <c:ptCount val="12"/>
                <c:pt idx="0">
                  <c:v>8.7999999999999995E-2</c:v>
                </c:pt>
                <c:pt idx="1">
                  <c:v>7.0999999999999994E-2</c:v>
                </c:pt>
                <c:pt idx="2">
                  <c:v>7.8E-2</c:v>
                </c:pt>
                <c:pt idx="3">
                  <c:v>7.0000000000000007E-2</c:v>
                </c:pt>
                <c:pt idx="4">
                  <c:v>8.2000000000000003E-2</c:v>
                </c:pt>
                <c:pt idx="5">
                  <c:v>8.4000000000000005E-2</c:v>
                </c:pt>
                <c:pt idx="6">
                  <c:v>7.2999999999999995E-2</c:v>
                </c:pt>
                <c:pt idx="7">
                  <c:v>7.0000000000000007E-2</c:v>
                </c:pt>
                <c:pt idx="8">
                  <c:v>7.6999999999999999E-2</c:v>
                </c:pt>
                <c:pt idx="9">
                  <c:v>7.9000000000000001E-2</c:v>
                </c:pt>
                <c:pt idx="10">
                  <c:v>8.1000000000000003E-2</c:v>
                </c:pt>
                <c:pt idx="1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15-47F4-91CA-4517F14A9B0B}"/>
            </c:ext>
          </c:extLst>
        </c:ser>
        <c:ser>
          <c:idx val="1"/>
          <c:order val="1"/>
          <c:tx>
            <c:strRef>
              <c:f>'Partida 11'!$C$39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11'!$D$39:$O$39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6.9000000000000006E-2</c:v>
                </c:pt>
                <c:pt idx="2">
                  <c:v>7.0999999999999994E-2</c:v>
                </c:pt>
                <c:pt idx="3">
                  <c:v>7.8E-2</c:v>
                </c:pt>
                <c:pt idx="4">
                  <c:v>7.6999999999999999E-2</c:v>
                </c:pt>
                <c:pt idx="5">
                  <c:v>0.08</c:v>
                </c:pt>
                <c:pt idx="6">
                  <c:v>7.0999999999999994E-2</c:v>
                </c:pt>
                <c:pt idx="7">
                  <c:v>0.105</c:v>
                </c:pt>
                <c:pt idx="8">
                  <c:v>7.1999999999999995E-2</c:v>
                </c:pt>
                <c:pt idx="9">
                  <c:v>7.1999999999999995E-2</c:v>
                </c:pt>
                <c:pt idx="10">
                  <c:v>7.6999999999999999E-2</c:v>
                </c:pt>
                <c:pt idx="11">
                  <c:v>0.14199999999999999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15-47F4-91CA-4517F14A9B0B}"/>
            </c:ext>
          </c:extLst>
        </c:ser>
        <c:ser>
          <c:idx val="2"/>
          <c:order val="2"/>
          <c:tx>
            <c:strRef>
              <c:f>'Partida 11'!$C$40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11'!$D$40</c:f>
              <c:numCache>
                <c:formatCode>0.0%</c:formatCode>
                <c:ptCount val="1"/>
                <c:pt idx="0">
                  <c:v>0.10885132423855594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15-47F4-91CA-4517F14A9B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75525120"/>
        <c:axId val="75539200"/>
      </c:barChart>
      <c:catAx>
        <c:axId val="75525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75539200"/>
        <c:crosses val="autoZero"/>
        <c:auto val="0"/>
        <c:lblAlgn val="ctr"/>
        <c:lblOffset val="100"/>
        <c:noMultiLvlLbl val="0"/>
      </c:catAx>
      <c:valAx>
        <c:axId val="7553920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7552512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11'!$C$34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11'!$D$34:$O$34</c:f>
              <c:numCache>
                <c:formatCode>0.0%</c:formatCode>
                <c:ptCount val="12"/>
                <c:pt idx="0">
                  <c:v>8.7999999999999995E-2</c:v>
                </c:pt>
                <c:pt idx="1">
                  <c:v>0.159</c:v>
                </c:pt>
                <c:pt idx="2">
                  <c:v>0.23699999999999999</c:v>
                </c:pt>
                <c:pt idx="3">
                  <c:v>0.30599999999999999</c:v>
                </c:pt>
                <c:pt idx="4">
                  <c:v>0.38700000000000001</c:v>
                </c:pt>
                <c:pt idx="5">
                  <c:v>0.46899999999999997</c:v>
                </c:pt>
                <c:pt idx="6">
                  <c:v>0.54100000000000004</c:v>
                </c:pt>
                <c:pt idx="7">
                  <c:v>0.60899999999999999</c:v>
                </c:pt>
                <c:pt idx="8">
                  <c:v>0.68600000000000005</c:v>
                </c:pt>
                <c:pt idx="9">
                  <c:v>0.76400000000000001</c:v>
                </c:pt>
                <c:pt idx="10">
                  <c:v>0.84499999999999997</c:v>
                </c:pt>
                <c:pt idx="11">
                  <c:v>0.95399999999999996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97-4437-860B-A2D714191926}"/>
            </c:ext>
          </c:extLst>
        </c:ser>
        <c:ser>
          <c:idx val="1"/>
          <c:order val="1"/>
          <c:tx>
            <c:strRef>
              <c:f>'Partida 11'!$C$35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11'!$D$35:$O$35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0.154</c:v>
                </c:pt>
                <c:pt idx="2">
                  <c:v>0.22500000000000001</c:v>
                </c:pt>
                <c:pt idx="3">
                  <c:v>0.30299999999999999</c:v>
                </c:pt>
                <c:pt idx="4">
                  <c:v>0.379</c:v>
                </c:pt>
                <c:pt idx="5">
                  <c:v>0.45800000000000002</c:v>
                </c:pt>
                <c:pt idx="6">
                  <c:v>0.53600000000000003</c:v>
                </c:pt>
                <c:pt idx="7">
                  <c:v>0.63900000000000001</c:v>
                </c:pt>
                <c:pt idx="8">
                  <c:v>0.70699999999999996</c:v>
                </c:pt>
                <c:pt idx="9">
                  <c:v>0.77800000000000002</c:v>
                </c:pt>
                <c:pt idx="10">
                  <c:v>0.85399999999999998</c:v>
                </c:pt>
                <c:pt idx="11">
                  <c:v>0.98099999999999998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97-4437-860B-A2D714191926}"/>
            </c:ext>
          </c:extLst>
        </c:ser>
        <c:ser>
          <c:idx val="2"/>
          <c:order val="2"/>
          <c:tx>
            <c:strRef>
              <c:f>'Partida 11'!$C$36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1.9900497512437811E-2"/>
                  <c:y val="1.6614745586708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597-4437-860B-A2D7141919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11'!$D$36</c:f>
              <c:numCache>
                <c:formatCode>0.0%</c:formatCode>
                <c:ptCount val="1"/>
                <c:pt idx="0">
                  <c:v>0.10885132423855594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597-4437-860B-A2D7141919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451968"/>
        <c:axId val="72453504"/>
      </c:lineChart>
      <c:catAx>
        <c:axId val="7245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72453504"/>
        <c:crosses val="autoZero"/>
        <c:auto val="1"/>
        <c:lblAlgn val="ctr"/>
        <c:lblOffset val="100"/>
        <c:tickLblSkip val="1"/>
        <c:noMultiLvlLbl val="0"/>
      </c:catAx>
      <c:valAx>
        <c:axId val="7245350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7245196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26-04-2019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26-04-2019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5337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26-04-2019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26-04-2019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26-04-2019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26-04-2019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26-04-2019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26-04-2019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63" name="Picture 21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ENERO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53" name="Picture 1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89" y="548680"/>
            <a:ext cx="442003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126161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412777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2019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301B144C-EA08-4BEE-A06A-B4A7B426C552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393573"/>
          <a:ext cx="7886700" cy="3215441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4120886578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2132694545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572593736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2586666818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522761105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241336597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29457890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67830303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1080766640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4215134197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072324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722283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28.427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94730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65896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06249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41543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66673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81143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7700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10123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26578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50292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2268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8407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21795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59995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14379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63403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9023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95913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332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517232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69F9313-1469-4609-B21D-403AD8A18722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757361"/>
          <a:ext cx="7886704" cy="2487865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2627557603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958662206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173764764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2235448258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624517908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98085341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27485823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582814458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859249414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258328453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70568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872198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77.216.895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77.216.895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15.350.598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33365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41.327.593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41.327.593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3.584.609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86860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28.819.266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28.819.266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1.066.828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70681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10.865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34544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10.865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28383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1.259.243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1.259.243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38278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28871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141.231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03910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540.600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540.600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44591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440.089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36100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106.423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26922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12322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10.687.280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07485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10.687.280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255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6F563E2-946B-4E51-BD32-4640C52F0649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351179"/>
          <a:ext cx="7886704" cy="3300229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1648662951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150504231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89438175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2747577498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64227679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849905338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550733753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120469830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839724873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697243191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459357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7069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296.069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51435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3.319.367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3.319.367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274.242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43334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1.524.377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1.524.377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40015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87101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4158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89460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64371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95327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595020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02777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36539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65759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389.825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389.825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83904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97.270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51128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7.061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70736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130.851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19765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70.708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86799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5549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514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46256" y="6104011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579456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19572" y="1268760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2020461-7C70-4146-BFCA-FAF77541DBC8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1944997"/>
          <a:ext cx="7886704" cy="4112593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3002639521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480256501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4128845191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157909291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89307735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16528675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66055800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857056190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74481927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006277757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439191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22044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388.005.608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388.005.608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36.478.067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73299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315.318.699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315.318.699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29.061.491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70246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64.451.165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64.451.165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2.379.041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61381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62445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97268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4.836.346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4.836.346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4.498.425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95269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85.030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85.030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41241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Atenciones Médicas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48215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80.541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80.541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44840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252.891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252.891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23237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57409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231.922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231.922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86679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18.386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67465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4.498.425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4.498.425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4.498.425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79838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1.806.421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1.806.421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1.806.421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06427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2.692.004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2.692.004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2.692.004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22908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1.565.490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1.565.490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33.914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93539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139.668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139.668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30856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190.992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190.992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1785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197.828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197.828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96999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756.271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756.271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33.914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52893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280.731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280.731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0105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73845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99215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504.803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75351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504.803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73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7473" y="5152689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73" y="1944244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FBAD66B-A2B9-44C6-8B99-A3B5F24E1D37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875833"/>
          <a:ext cx="7886704" cy="2250921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1779016765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362682718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039465470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171324477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65670866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549331645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140195553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4126917534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192120517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494236469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774555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432160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52189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20.982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20.982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23076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48.838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48.838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67191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63312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96332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239369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9827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19163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208929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249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3311" y="149737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2D61906-9038-4632-ADBA-73165C0F9F60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198865"/>
          <a:ext cx="7886704" cy="3604857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2274525526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876993187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689018862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11425199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64483868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072952805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87308999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249006765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137588102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690988990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103079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942380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113.020.676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113.020.676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3.175.159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00958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20.119.826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20.119.826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1.637.248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7794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38.503.951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38.503.951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1.211.837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89622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18375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52365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0998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47834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64265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1.296.023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1.296.023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26142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93.105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44187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846.957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846.957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32525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355.961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355.961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13800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03948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89014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115.970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03787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115.970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8458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13351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56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9" y="5938631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24994" y="1580398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38ED666-32C8-4DC3-8213-8E094B702716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368107"/>
          <a:ext cx="7886704" cy="3266373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45143505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303935943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052203965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155496134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898297068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00102811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07837490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585955625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445415425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704621475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105249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381641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74.346.658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74.346.658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14.278.717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37073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28.849.757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28.849.757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2.556.901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78421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39.940.196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39.940.196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3.059.249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28459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31138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48849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62.837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92276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62.837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00687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917159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6584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1.989.744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1.989.744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2480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43.123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38235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1.668.946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1.668.946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2540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193.686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193.686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44747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033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2.613.625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2.613.625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8.582.693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58991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2.613.625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2.613.625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8.582.693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020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6403074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454926"/>
            <a:ext cx="7704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124834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5C7F04F-58F9-4C74-8B4D-290755595D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730256"/>
              </p:ext>
            </p:extLst>
          </p:nvPr>
        </p:nvGraphicFramePr>
        <p:xfrm>
          <a:off x="971600" y="1431319"/>
          <a:ext cx="6902882" cy="4752060"/>
        </p:xfrm>
        <a:graphic>
          <a:graphicData uri="http://schemas.openxmlformats.org/drawingml/2006/table">
            <a:tbl>
              <a:tblPr/>
              <a:tblGrid>
                <a:gridCol w="617687">
                  <a:extLst>
                    <a:ext uri="{9D8B030D-6E8A-4147-A177-3AD203B41FA5}">
                      <a16:colId xmlns:a16="http://schemas.microsoft.com/office/drawing/2014/main" val="580308323"/>
                    </a:ext>
                  </a:extLst>
                </a:gridCol>
                <a:gridCol w="228176">
                  <a:extLst>
                    <a:ext uri="{9D8B030D-6E8A-4147-A177-3AD203B41FA5}">
                      <a16:colId xmlns:a16="http://schemas.microsoft.com/office/drawing/2014/main" val="2791943103"/>
                    </a:ext>
                  </a:extLst>
                </a:gridCol>
                <a:gridCol w="228176">
                  <a:extLst>
                    <a:ext uri="{9D8B030D-6E8A-4147-A177-3AD203B41FA5}">
                      <a16:colId xmlns:a16="http://schemas.microsoft.com/office/drawing/2014/main" val="352657588"/>
                    </a:ext>
                  </a:extLst>
                </a:gridCol>
                <a:gridCol w="2067407">
                  <a:extLst>
                    <a:ext uri="{9D8B030D-6E8A-4147-A177-3AD203B41FA5}">
                      <a16:colId xmlns:a16="http://schemas.microsoft.com/office/drawing/2014/main" val="2951674013"/>
                    </a:ext>
                  </a:extLst>
                </a:gridCol>
                <a:gridCol w="617687">
                  <a:extLst>
                    <a:ext uri="{9D8B030D-6E8A-4147-A177-3AD203B41FA5}">
                      <a16:colId xmlns:a16="http://schemas.microsoft.com/office/drawing/2014/main" val="2097524727"/>
                    </a:ext>
                  </a:extLst>
                </a:gridCol>
                <a:gridCol w="617687">
                  <a:extLst>
                    <a:ext uri="{9D8B030D-6E8A-4147-A177-3AD203B41FA5}">
                      <a16:colId xmlns:a16="http://schemas.microsoft.com/office/drawing/2014/main" val="1471104826"/>
                    </a:ext>
                  </a:extLst>
                </a:gridCol>
                <a:gridCol w="617687">
                  <a:extLst>
                    <a:ext uri="{9D8B030D-6E8A-4147-A177-3AD203B41FA5}">
                      <a16:colId xmlns:a16="http://schemas.microsoft.com/office/drawing/2014/main" val="507627375"/>
                    </a:ext>
                  </a:extLst>
                </a:gridCol>
                <a:gridCol w="617687">
                  <a:extLst>
                    <a:ext uri="{9D8B030D-6E8A-4147-A177-3AD203B41FA5}">
                      <a16:colId xmlns:a16="http://schemas.microsoft.com/office/drawing/2014/main" val="3216259227"/>
                    </a:ext>
                  </a:extLst>
                </a:gridCol>
                <a:gridCol w="645344">
                  <a:extLst>
                    <a:ext uri="{9D8B030D-6E8A-4147-A177-3AD203B41FA5}">
                      <a16:colId xmlns:a16="http://schemas.microsoft.com/office/drawing/2014/main" val="3989148222"/>
                    </a:ext>
                  </a:extLst>
                </a:gridCol>
                <a:gridCol w="645344">
                  <a:extLst>
                    <a:ext uri="{9D8B030D-6E8A-4147-A177-3AD203B41FA5}">
                      <a16:colId xmlns:a16="http://schemas.microsoft.com/office/drawing/2014/main" val="3742858793"/>
                    </a:ext>
                  </a:extLst>
                </a:gridCol>
              </a:tblGrid>
              <a:tr h="1238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368461"/>
                  </a:ext>
                </a:extLst>
              </a:tr>
              <a:tr h="3781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117376"/>
                  </a:ext>
                </a:extLst>
              </a:tr>
              <a:tr h="1620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227.271.478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227.271.478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17.784.875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294666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190.093.044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190.093.044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16.525.989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526287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29.620.122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29.620.122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546.907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1158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3.989.280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3.989.280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204.306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040056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732.763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732.763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53355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83.380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83.380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803442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618.936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618.936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393563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30.447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30.447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388957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1.751.270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1.751.270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204.306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327094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7.711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289343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357.844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357.844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406315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1.181.409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1.181.409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233985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151.076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151.076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151.076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479699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40.969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40.969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40.969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54736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7.255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922115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078477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242193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772663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1.577.198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1.577.198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1.731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553857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438.195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438.195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193214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37.088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37.088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1.731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386515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237.115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237.115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669180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466.008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466.008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270289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83.921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83.921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836280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314.871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314.871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651462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068453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537908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10.498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293324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10.498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62562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805039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706837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769872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495.444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153251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495.444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18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819562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9F29A88-D56D-4E4D-8144-F905880066F5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757361"/>
          <a:ext cx="7886704" cy="2487865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2193758172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51542924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748051321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374511302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411419964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98908981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86582370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461889860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880832922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315551867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979591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051582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76.205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06338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12.017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0596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12599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60366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91367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43563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50803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06432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60243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25177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59846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8261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89958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800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749056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55576" y="1590359"/>
            <a:ext cx="7560841" cy="160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E90B636B-B99D-45EE-8E7E-DBB818183A6B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621967"/>
          <a:ext cx="7886704" cy="2758653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3630195472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509658710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4035674150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372521525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53563556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99309032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407550573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4281260426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10532661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300362118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518680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296165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33.943.755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33.943.755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6.373.088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14302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15.746.193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15.746.193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1.339.564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01766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17.500.096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17.500.096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725.495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51909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84028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27019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30107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40562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30565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20986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559.802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559.802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44296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44.027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44.027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43184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318.988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318.988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13208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93.709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40614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103.078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103.078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25019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4.301.036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32133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4.301.036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117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09992" y="1412776"/>
            <a:ext cx="800426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400" b="1" dirty="0"/>
              <a:t>Principales Hallazgos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esta Partida asciende a $1.830.618 millones. En el mes de enero, la ejecución de la Partida fue de </a:t>
            </a:r>
            <a:r>
              <a:rPr lang="es-CL" sz="1200" b="1" dirty="0">
                <a:solidFill>
                  <a:prstClr val="black"/>
                </a:solidFill>
              </a:rPr>
              <a:t>$199.265 millones</a:t>
            </a:r>
            <a:r>
              <a:rPr lang="es-CL" sz="1200" dirty="0">
                <a:solidFill>
                  <a:prstClr val="black"/>
                </a:solidFill>
              </a:rPr>
              <a:t>, equivalente a un 10% respecto del presupuesto vigente. Este ejecución es superior a la del año anterior (8,5%).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Defensa se distribuye en: 67% a Gastos en Personal, 18% para Bienes y Servicios de Consumo, 8% a Adquisición de Activos Financieros, y  un 7% para el resto de los Subtítulos. Este Presupuesto considera $40.009 millones para compra de combustible, y $1.033 millones para reposición de vehículos en todas las instituciones. Además, este presupuesto contempla financiamiento para el </a:t>
            </a:r>
            <a:r>
              <a:rPr lang="pt-BR" sz="1200" dirty="0">
                <a:solidFill>
                  <a:prstClr val="black"/>
                </a:solidFill>
              </a:rPr>
              <a:t>Programa Antártico por M$ 13.284 </a:t>
            </a:r>
            <a:r>
              <a:rPr lang="pt-BR" sz="1200" dirty="0" err="1">
                <a:solidFill>
                  <a:prstClr val="black"/>
                </a:solidFill>
              </a:rPr>
              <a:t>millones</a:t>
            </a:r>
            <a:r>
              <a:rPr lang="pt-BR" sz="1200" dirty="0">
                <a:solidFill>
                  <a:prstClr val="black"/>
                </a:solidFill>
              </a:rPr>
              <a:t>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BR" sz="1200" dirty="0">
                <a:solidFill>
                  <a:prstClr val="black"/>
                </a:solidFill>
              </a:rPr>
              <a:t>Dentro de Defensa, los programas </a:t>
            </a:r>
            <a:r>
              <a:rPr lang="pt-BR" sz="1200" dirty="0" err="1">
                <a:solidFill>
                  <a:prstClr val="black"/>
                </a:solidFill>
              </a:rPr>
              <a:t>Ejército</a:t>
            </a:r>
            <a:r>
              <a:rPr lang="pt-BR" sz="1200" dirty="0">
                <a:solidFill>
                  <a:prstClr val="black"/>
                </a:solidFill>
              </a:rPr>
              <a:t>, Armada y </a:t>
            </a:r>
            <a:r>
              <a:rPr lang="pt-BR" sz="1200" dirty="0" err="1">
                <a:solidFill>
                  <a:prstClr val="black"/>
                </a:solidFill>
              </a:rPr>
              <a:t>Fuerza</a:t>
            </a:r>
            <a:r>
              <a:rPr lang="pt-BR" sz="1200" dirty="0">
                <a:solidFill>
                  <a:prstClr val="black"/>
                </a:solidFill>
              </a:rPr>
              <a:t> Aérea </a:t>
            </a:r>
            <a:r>
              <a:rPr lang="pt-BR" sz="1200" dirty="0" err="1">
                <a:solidFill>
                  <a:prstClr val="black"/>
                </a:solidFill>
              </a:rPr>
              <a:t>concentran</a:t>
            </a:r>
            <a:r>
              <a:rPr lang="pt-BR" sz="1200" dirty="0">
                <a:solidFill>
                  <a:prstClr val="black"/>
                </a:solidFill>
              </a:rPr>
              <a:t> </a:t>
            </a:r>
            <a:r>
              <a:rPr lang="pt-BR" sz="1200" dirty="0" err="1">
                <a:solidFill>
                  <a:prstClr val="black"/>
                </a:solidFill>
              </a:rPr>
              <a:t>la</a:t>
            </a:r>
            <a:r>
              <a:rPr lang="pt-BR" sz="1200" dirty="0">
                <a:solidFill>
                  <a:prstClr val="black"/>
                </a:solidFill>
              </a:rPr>
              <a:t> </a:t>
            </a:r>
            <a:r>
              <a:rPr lang="pt-BR" sz="1200" dirty="0" err="1">
                <a:solidFill>
                  <a:prstClr val="black"/>
                </a:solidFill>
              </a:rPr>
              <a:t>mayor</a:t>
            </a:r>
            <a:r>
              <a:rPr lang="pt-BR" sz="1200" dirty="0">
                <a:solidFill>
                  <a:prstClr val="black"/>
                </a:solidFill>
              </a:rPr>
              <a:t> parte de los recursos de </a:t>
            </a:r>
            <a:r>
              <a:rPr lang="pt-BR" sz="1200" dirty="0" err="1">
                <a:solidFill>
                  <a:prstClr val="black"/>
                </a:solidFill>
              </a:rPr>
              <a:t>la</a:t>
            </a:r>
            <a:r>
              <a:rPr lang="pt-BR" sz="1200" dirty="0">
                <a:solidFill>
                  <a:prstClr val="black"/>
                </a:solidFill>
              </a:rPr>
              <a:t> Partida. El Programa </a:t>
            </a:r>
            <a:r>
              <a:rPr lang="pt-BR" sz="1200" dirty="0" err="1">
                <a:solidFill>
                  <a:prstClr val="black"/>
                </a:solidFill>
              </a:rPr>
              <a:t>Ejército</a:t>
            </a:r>
            <a:r>
              <a:rPr lang="pt-BR" sz="1200" dirty="0">
                <a:solidFill>
                  <a:prstClr val="black"/>
                </a:solidFill>
              </a:rPr>
              <a:t> de Chile </a:t>
            </a:r>
            <a:r>
              <a:rPr lang="pt-BR" sz="1200" dirty="0" err="1">
                <a:solidFill>
                  <a:prstClr val="black"/>
                </a:solidFill>
              </a:rPr>
              <a:t>incrementó</a:t>
            </a:r>
            <a:r>
              <a:rPr lang="pt-BR" sz="1200" dirty="0">
                <a:solidFill>
                  <a:prstClr val="black"/>
                </a:solidFill>
              </a:rPr>
              <a:t> sus recursos </a:t>
            </a:r>
            <a:r>
              <a:rPr lang="pt-BR" sz="1200" dirty="0" err="1">
                <a:solidFill>
                  <a:prstClr val="black"/>
                </a:solidFill>
              </a:rPr>
              <a:t>respecto</a:t>
            </a:r>
            <a:r>
              <a:rPr lang="pt-BR" sz="1200" dirty="0">
                <a:solidFill>
                  <a:prstClr val="black"/>
                </a:solidFill>
              </a:rPr>
              <a:t> </a:t>
            </a:r>
            <a:r>
              <a:rPr lang="pt-BR" sz="1200" dirty="0" err="1">
                <a:solidFill>
                  <a:prstClr val="black"/>
                </a:solidFill>
              </a:rPr>
              <a:t>del</a:t>
            </a:r>
            <a:r>
              <a:rPr lang="pt-BR" sz="1200" dirty="0">
                <a:solidFill>
                  <a:prstClr val="black"/>
                </a:solidFill>
              </a:rPr>
              <a:t> </a:t>
            </a:r>
            <a:r>
              <a:rPr lang="pt-BR" sz="1200" dirty="0" err="1">
                <a:solidFill>
                  <a:prstClr val="black"/>
                </a:solidFill>
              </a:rPr>
              <a:t>año</a:t>
            </a:r>
            <a:r>
              <a:rPr lang="pt-BR" sz="1200" dirty="0">
                <a:solidFill>
                  <a:prstClr val="black"/>
                </a:solidFill>
              </a:rPr>
              <a:t> anterior, entre </a:t>
            </a:r>
            <a:r>
              <a:rPr lang="pt-BR" sz="1200" dirty="0" err="1">
                <a:solidFill>
                  <a:prstClr val="black"/>
                </a:solidFill>
              </a:rPr>
              <a:t>otros</a:t>
            </a:r>
            <a:r>
              <a:rPr lang="pt-BR" sz="1200" dirty="0">
                <a:solidFill>
                  <a:prstClr val="black"/>
                </a:solidFill>
              </a:rPr>
              <a:t>, por $471 </a:t>
            </a:r>
            <a:r>
              <a:rPr lang="pt-BR" sz="1200" dirty="0" err="1">
                <a:solidFill>
                  <a:prstClr val="black"/>
                </a:solidFill>
              </a:rPr>
              <a:t>millones</a:t>
            </a:r>
            <a:r>
              <a:rPr lang="pt-BR" sz="1200" dirty="0">
                <a:solidFill>
                  <a:prstClr val="black"/>
                </a:solidFill>
              </a:rPr>
              <a:t> para </a:t>
            </a:r>
            <a:r>
              <a:rPr lang="es-CL" sz="1200" dirty="0">
                <a:solidFill>
                  <a:prstClr val="black"/>
                </a:solidFill>
              </a:rPr>
              <a:t>mantenimiento y reparación de viviendas fiscales. Lo propio contempla en presupuesto de la Armada con $581 millones para  construcción de 32 viviendas.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En el </a:t>
            </a:r>
            <a:r>
              <a:rPr lang="es-CL" sz="1200" dirty="0" err="1">
                <a:solidFill>
                  <a:prstClr val="black"/>
                </a:solidFill>
              </a:rPr>
              <a:t>Proesupuesto</a:t>
            </a:r>
            <a:r>
              <a:rPr lang="es-CL" sz="1200" dirty="0">
                <a:solidFill>
                  <a:prstClr val="black"/>
                </a:solidFill>
              </a:rPr>
              <a:t> del Estado Mayor Conjunto, el programa de Desminado se considera M$4.758.702, para cumplir con la meta de eliminar el 100% de las minas antipersonales en 2020. En 2019 los recursos permiten cumplir con un 98 % de la meta, principalmente mediante la eliminación de minas en las islas del sur, Isla Nueva y </a:t>
            </a:r>
            <a:r>
              <a:rPr lang="es-CL" sz="1200" dirty="0" err="1">
                <a:solidFill>
                  <a:prstClr val="black"/>
                </a:solidFill>
              </a:rPr>
              <a:t>Picton</a:t>
            </a:r>
            <a:r>
              <a:rPr lang="es-CL" sz="1200" dirty="0">
                <a:solidFill>
                  <a:prstClr val="black"/>
                </a:solidFill>
              </a:rPr>
              <a:t>, apoyados por POMTA (Partida de Operaciones de Minas Terrestres de la Armada) y el Ejército.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Fondo para Misiones de Paz, contempla M$ 6.462.409, para financiar la participación de contingente de las Fuerzas Armadas, en las siguientes operaciones: Fuerza Combinada Chile-Argentina Cruz del Sur, ONU, Bosnia, Chipre, India-Pakistán, Medio Oriente, Brasil, Argentina y funcionamiento del Centro Conjunto para Operaciones de Paz (CECOPAC).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165304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03513" y="1288992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048153D0-2559-40EA-ADEC-5A4D804553DE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283482"/>
          <a:ext cx="7886704" cy="3435623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1100543601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4042562005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826620942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226027073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53056214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3867950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28602624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002374801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175781097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709332959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787511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400461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6.894.559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6.894.559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405.880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07549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1.566.327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1.566.327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120.105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71394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1.590.821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1.590.821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5.933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34254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3.653.343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3.653.343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66.565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45326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96283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34254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2.276.721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2.276.721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66.565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16817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66.565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66.565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66.565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79710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2.210.156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2.210.156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87251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55564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7621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82.379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82.379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51242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13.164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95398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6.994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65622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23.684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68815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38.537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1307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23176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60345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79953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3845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655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8012" y="5706836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7021" y="1477135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D13752A7-25D6-4A84-9ADB-233665B005A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565163"/>
          <a:ext cx="8229599" cy="2596037"/>
        </p:xfrm>
        <a:graphic>
          <a:graphicData uri="http://schemas.openxmlformats.org/drawingml/2006/table">
            <a:tbl>
              <a:tblPr/>
              <a:tblGrid>
                <a:gridCol w="736405">
                  <a:extLst>
                    <a:ext uri="{9D8B030D-6E8A-4147-A177-3AD203B41FA5}">
                      <a16:colId xmlns:a16="http://schemas.microsoft.com/office/drawing/2014/main" val="1564018441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3030175766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4095969132"/>
                    </a:ext>
                  </a:extLst>
                </a:gridCol>
                <a:gridCol w="2464758">
                  <a:extLst>
                    <a:ext uri="{9D8B030D-6E8A-4147-A177-3AD203B41FA5}">
                      <a16:colId xmlns:a16="http://schemas.microsoft.com/office/drawing/2014/main" val="2139753324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213775276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1176140129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983080146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435057182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3663490130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3146808846"/>
                    </a:ext>
                  </a:extLst>
                </a:gridCol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944391"/>
                  </a:ext>
                </a:extLst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452365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357.518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9424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2.649.531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2.649.531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232.454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33854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1.455.653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1.455.653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61.873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7258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52487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3490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82846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37635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374.638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374.638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05451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92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100.999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100.999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6297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28.672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64989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242.495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242.495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86818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16797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57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558924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83318" y="1901545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733EAB1E-5166-4A7C-9CD7-399962F9C1B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565163"/>
          <a:ext cx="8229599" cy="2596037"/>
        </p:xfrm>
        <a:graphic>
          <a:graphicData uri="http://schemas.openxmlformats.org/drawingml/2006/table">
            <a:tbl>
              <a:tblPr/>
              <a:tblGrid>
                <a:gridCol w="736405">
                  <a:extLst>
                    <a:ext uri="{9D8B030D-6E8A-4147-A177-3AD203B41FA5}">
                      <a16:colId xmlns:a16="http://schemas.microsoft.com/office/drawing/2014/main" val="1723454135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3043718679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875614790"/>
                    </a:ext>
                  </a:extLst>
                </a:gridCol>
                <a:gridCol w="2464758">
                  <a:extLst>
                    <a:ext uri="{9D8B030D-6E8A-4147-A177-3AD203B41FA5}">
                      <a16:colId xmlns:a16="http://schemas.microsoft.com/office/drawing/2014/main" val="961706245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470080881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68753460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4062125102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553784898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1838116771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1562176562"/>
                    </a:ext>
                  </a:extLst>
                </a:gridCol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029968"/>
                  </a:ext>
                </a:extLst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420805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366.501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42359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2.875.854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2.875.854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224.113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8293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2.225.016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2.225.016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139.911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4538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68260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60178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01500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2648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11597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1.380.606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1.380.606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70989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34.568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34.568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50382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64.871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64.871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60067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827.983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827.983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73422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139.979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139.979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97710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313.205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313.205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882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88015" y="6286855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0" y="48481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88015" y="1144469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AF6F81BA-8E99-42E4-A3DB-F1449E6ED3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370853"/>
              </p:ext>
            </p:extLst>
          </p:nvPr>
        </p:nvGraphicFramePr>
        <p:xfrm>
          <a:off x="1547665" y="1440704"/>
          <a:ext cx="5934243" cy="4686984"/>
        </p:xfrm>
        <a:graphic>
          <a:graphicData uri="http://schemas.openxmlformats.org/drawingml/2006/table">
            <a:tbl>
              <a:tblPr/>
              <a:tblGrid>
                <a:gridCol w="531011">
                  <a:extLst>
                    <a:ext uri="{9D8B030D-6E8A-4147-A177-3AD203B41FA5}">
                      <a16:colId xmlns:a16="http://schemas.microsoft.com/office/drawing/2014/main" val="4169835636"/>
                    </a:ext>
                  </a:extLst>
                </a:gridCol>
                <a:gridCol w="196157">
                  <a:extLst>
                    <a:ext uri="{9D8B030D-6E8A-4147-A177-3AD203B41FA5}">
                      <a16:colId xmlns:a16="http://schemas.microsoft.com/office/drawing/2014/main" val="2412555138"/>
                    </a:ext>
                  </a:extLst>
                </a:gridCol>
                <a:gridCol w="196157">
                  <a:extLst>
                    <a:ext uri="{9D8B030D-6E8A-4147-A177-3AD203B41FA5}">
                      <a16:colId xmlns:a16="http://schemas.microsoft.com/office/drawing/2014/main" val="42247940"/>
                    </a:ext>
                  </a:extLst>
                </a:gridCol>
                <a:gridCol w="1777300">
                  <a:extLst>
                    <a:ext uri="{9D8B030D-6E8A-4147-A177-3AD203B41FA5}">
                      <a16:colId xmlns:a16="http://schemas.microsoft.com/office/drawing/2014/main" val="3133525759"/>
                    </a:ext>
                  </a:extLst>
                </a:gridCol>
                <a:gridCol w="531011">
                  <a:extLst>
                    <a:ext uri="{9D8B030D-6E8A-4147-A177-3AD203B41FA5}">
                      <a16:colId xmlns:a16="http://schemas.microsoft.com/office/drawing/2014/main" val="24226482"/>
                    </a:ext>
                  </a:extLst>
                </a:gridCol>
                <a:gridCol w="531011">
                  <a:extLst>
                    <a:ext uri="{9D8B030D-6E8A-4147-A177-3AD203B41FA5}">
                      <a16:colId xmlns:a16="http://schemas.microsoft.com/office/drawing/2014/main" val="4257804969"/>
                    </a:ext>
                  </a:extLst>
                </a:gridCol>
                <a:gridCol w="531011">
                  <a:extLst>
                    <a:ext uri="{9D8B030D-6E8A-4147-A177-3AD203B41FA5}">
                      <a16:colId xmlns:a16="http://schemas.microsoft.com/office/drawing/2014/main" val="2484368610"/>
                    </a:ext>
                  </a:extLst>
                </a:gridCol>
                <a:gridCol w="531011">
                  <a:extLst>
                    <a:ext uri="{9D8B030D-6E8A-4147-A177-3AD203B41FA5}">
                      <a16:colId xmlns:a16="http://schemas.microsoft.com/office/drawing/2014/main" val="1355726986"/>
                    </a:ext>
                  </a:extLst>
                </a:gridCol>
                <a:gridCol w="554787">
                  <a:extLst>
                    <a:ext uri="{9D8B030D-6E8A-4147-A177-3AD203B41FA5}">
                      <a16:colId xmlns:a16="http://schemas.microsoft.com/office/drawing/2014/main" val="333071327"/>
                    </a:ext>
                  </a:extLst>
                </a:gridCol>
                <a:gridCol w="554787">
                  <a:extLst>
                    <a:ext uri="{9D8B030D-6E8A-4147-A177-3AD203B41FA5}">
                      <a16:colId xmlns:a16="http://schemas.microsoft.com/office/drawing/2014/main" val="2133080246"/>
                    </a:ext>
                  </a:extLst>
                </a:gridCol>
              </a:tblGrid>
              <a:tr h="1033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6244" marR="6244" marT="6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244" marR="6244" marT="6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451315"/>
                  </a:ext>
                </a:extLst>
              </a:tr>
              <a:tr h="3166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660357"/>
                  </a:ext>
                </a:extLst>
              </a:tr>
              <a:tr h="1357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308.575.208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308.575.208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53.568.658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192384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112.724.703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112.724.703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7.546.399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802048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27.026.983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27.026.983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419.855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136940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181.073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0839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11.938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712132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169.135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760280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1.326.237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1.326.237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97930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1.082.952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1.082.952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028272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9.668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9.668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670682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984.173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984.173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754169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Aéreos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89.111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89.111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566712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80717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3747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710315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048022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14.059.060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14.059.060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11.123.721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912332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2.969.950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2.969.950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34.611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428303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11.089.110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11.089.110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11.089.110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059380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591.478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591.478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23.291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10071"/>
                  </a:ext>
                </a:extLst>
              </a:tr>
              <a:tr h="195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88.063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88.063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88452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 Fondos de Terceros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503.415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503.415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23.291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957649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11.242.525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11.242.525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507.879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932151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474.582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474.582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219514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268.129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268.129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576004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7.976.366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7.976.366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507.879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783840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1.399.029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1.399.029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868980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1.124.419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1.124.419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846872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98.786.318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98.786.318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30.000.000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165785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736098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51721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254150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487618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42.328.989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42.328.989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686.942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184075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686.942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738296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686.942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866330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8.464.427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8.464.427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47246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73.614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624063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8.390.813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8.390.813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608042"/>
                  </a:ext>
                </a:extLst>
              </a:tr>
              <a:tr h="109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3.074.649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708349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3.074.649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79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1189" y="5673561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2829" y="1693053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584B73D3-07BE-4AA2-98DA-BB34E710AAB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494522"/>
          <a:ext cx="8229599" cy="2737318"/>
        </p:xfrm>
        <a:graphic>
          <a:graphicData uri="http://schemas.openxmlformats.org/drawingml/2006/table">
            <a:tbl>
              <a:tblPr/>
              <a:tblGrid>
                <a:gridCol w="736405">
                  <a:extLst>
                    <a:ext uri="{9D8B030D-6E8A-4147-A177-3AD203B41FA5}">
                      <a16:colId xmlns:a16="http://schemas.microsoft.com/office/drawing/2014/main" val="1909884004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1116408632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2131041908"/>
                    </a:ext>
                  </a:extLst>
                </a:gridCol>
                <a:gridCol w="2464758">
                  <a:extLst>
                    <a:ext uri="{9D8B030D-6E8A-4147-A177-3AD203B41FA5}">
                      <a16:colId xmlns:a16="http://schemas.microsoft.com/office/drawing/2014/main" val="2593815850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450860570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1137203642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180675614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891387894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882168002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3544363294"/>
                    </a:ext>
                  </a:extLst>
                </a:gridCol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881081"/>
                  </a:ext>
                </a:extLst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542477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2.894.567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2.894.567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75.580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80762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946.709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946.709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69.190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56726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1.362.956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1.362.956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06020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52694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95408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05265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07684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53770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91876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04468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558.892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558.892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75839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23.938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23.938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29825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463.477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463.477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86084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23.193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69648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48.284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48.284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700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021288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2AED77FC-5119-4EBC-B2D6-55F5196D720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423882"/>
          <a:ext cx="8229599" cy="2878599"/>
        </p:xfrm>
        <a:graphic>
          <a:graphicData uri="http://schemas.openxmlformats.org/drawingml/2006/table">
            <a:tbl>
              <a:tblPr/>
              <a:tblGrid>
                <a:gridCol w="736405">
                  <a:extLst>
                    <a:ext uri="{9D8B030D-6E8A-4147-A177-3AD203B41FA5}">
                      <a16:colId xmlns:a16="http://schemas.microsoft.com/office/drawing/2014/main" val="2181369591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1016988508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727857536"/>
                    </a:ext>
                  </a:extLst>
                </a:gridCol>
                <a:gridCol w="2464758">
                  <a:extLst>
                    <a:ext uri="{9D8B030D-6E8A-4147-A177-3AD203B41FA5}">
                      <a16:colId xmlns:a16="http://schemas.microsoft.com/office/drawing/2014/main" val="1093006183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656206794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467634812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016359920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975391001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784238004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3643151740"/>
                    </a:ext>
                  </a:extLst>
                </a:gridCol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549797"/>
                  </a:ext>
                </a:extLst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890949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13.271.613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13.271.613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742.330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59843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9.558.411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9.558.411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677.481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50221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2.258.140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2.258.140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36.496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27875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1.076.591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1.076.591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28.353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93471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311.596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311.596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59998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51957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308.583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308.583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93976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14046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76425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28.353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91152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28.353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26703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378.471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378.471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49303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21.643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21.643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23290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22.251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29195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77.930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77.930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04690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256.647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256.647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202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6356" y="551723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03674" y="1916832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F8A216E8-C1A1-430F-B430-34AF768B4F3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565163"/>
          <a:ext cx="8229599" cy="2596036"/>
        </p:xfrm>
        <a:graphic>
          <a:graphicData uri="http://schemas.openxmlformats.org/drawingml/2006/table">
            <a:tbl>
              <a:tblPr/>
              <a:tblGrid>
                <a:gridCol w="736405">
                  <a:extLst>
                    <a:ext uri="{9D8B030D-6E8A-4147-A177-3AD203B41FA5}">
                      <a16:colId xmlns:a16="http://schemas.microsoft.com/office/drawing/2014/main" val="3240090275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3911277009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869538613"/>
                    </a:ext>
                  </a:extLst>
                </a:gridCol>
                <a:gridCol w="2464758">
                  <a:extLst>
                    <a:ext uri="{9D8B030D-6E8A-4147-A177-3AD203B41FA5}">
                      <a16:colId xmlns:a16="http://schemas.microsoft.com/office/drawing/2014/main" val="4008478964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642720786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4059085033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651921588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483030447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4060398679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4185867902"/>
                    </a:ext>
                  </a:extLst>
                </a:gridCol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190626"/>
                  </a:ext>
                </a:extLst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08370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4.623.883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4.623.883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236.789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85550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3.072.403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3.072.403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183.454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07727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571.470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571.470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11474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905.850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905.850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48.479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76583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36365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7331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868995"/>
                  </a:ext>
                </a:extLst>
              </a:tr>
              <a:tr h="282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78467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10330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UNASUR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31531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74.160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74.160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75133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26.368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26.368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38796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47.792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47.792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775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23731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522838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4" y="1257437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DA520916-2345-42C6-A45D-4C20D535F48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37274" y="1600205"/>
          <a:ext cx="7669452" cy="4525952"/>
        </p:xfrm>
        <a:graphic>
          <a:graphicData uri="http://schemas.openxmlformats.org/drawingml/2006/table">
            <a:tbl>
              <a:tblPr/>
              <a:tblGrid>
                <a:gridCol w="686282">
                  <a:extLst>
                    <a:ext uri="{9D8B030D-6E8A-4147-A177-3AD203B41FA5}">
                      <a16:colId xmlns:a16="http://schemas.microsoft.com/office/drawing/2014/main" val="3311768129"/>
                    </a:ext>
                  </a:extLst>
                </a:gridCol>
                <a:gridCol w="253514">
                  <a:extLst>
                    <a:ext uri="{9D8B030D-6E8A-4147-A177-3AD203B41FA5}">
                      <a16:colId xmlns:a16="http://schemas.microsoft.com/office/drawing/2014/main" val="40246606"/>
                    </a:ext>
                  </a:extLst>
                </a:gridCol>
                <a:gridCol w="253514">
                  <a:extLst>
                    <a:ext uri="{9D8B030D-6E8A-4147-A177-3AD203B41FA5}">
                      <a16:colId xmlns:a16="http://schemas.microsoft.com/office/drawing/2014/main" val="2196581681"/>
                    </a:ext>
                  </a:extLst>
                </a:gridCol>
                <a:gridCol w="2296994">
                  <a:extLst>
                    <a:ext uri="{9D8B030D-6E8A-4147-A177-3AD203B41FA5}">
                      <a16:colId xmlns:a16="http://schemas.microsoft.com/office/drawing/2014/main" val="3007193462"/>
                    </a:ext>
                  </a:extLst>
                </a:gridCol>
                <a:gridCol w="686282">
                  <a:extLst>
                    <a:ext uri="{9D8B030D-6E8A-4147-A177-3AD203B41FA5}">
                      <a16:colId xmlns:a16="http://schemas.microsoft.com/office/drawing/2014/main" val="3571115732"/>
                    </a:ext>
                  </a:extLst>
                </a:gridCol>
                <a:gridCol w="686282">
                  <a:extLst>
                    <a:ext uri="{9D8B030D-6E8A-4147-A177-3AD203B41FA5}">
                      <a16:colId xmlns:a16="http://schemas.microsoft.com/office/drawing/2014/main" val="1962141949"/>
                    </a:ext>
                  </a:extLst>
                </a:gridCol>
                <a:gridCol w="686282">
                  <a:extLst>
                    <a:ext uri="{9D8B030D-6E8A-4147-A177-3AD203B41FA5}">
                      <a16:colId xmlns:a16="http://schemas.microsoft.com/office/drawing/2014/main" val="2012014404"/>
                    </a:ext>
                  </a:extLst>
                </a:gridCol>
                <a:gridCol w="686282">
                  <a:extLst>
                    <a:ext uri="{9D8B030D-6E8A-4147-A177-3AD203B41FA5}">
                      <a16:colId xmlns:a16="http://schemas.microsoft.com/office/drawing/2014/main" val="2693701966"/>
                    </a:ext>
                  </a:extLst>
                </a:gridCol>
                <a:gridCol w="717010">
                  <a:extLst>
                    <a:ext uri="{9D8B030D-6E8A-4147-A177-3AD203B41FA5}">
                      <a16:colId xmlns:a16="http://schemas.microsoft.com/office/drawing/2014/main" val="3457897369"/>
                    </a:ext>
                  </a:extLst>
                </a:gridCol>
                <a:gridCol w="717010">
                  <a:extLst>
                    <a:ext uri="{9D8B030D-6E8A-4147-A177-3AD203B41FA5}">
                      <a16:colId xmlns:a16="http://schemas.microsoft.com/office/drawing/2014/main" val="480101826"/>
                    </a:ext>
                  </a:extLst>
                </a:gridCol>
              </a:tblGrid>
              <a:tr h="1316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29" marR="8229" marT="82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9" marR="8229" marT="82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913475"/>
                  </a:ext>
                </a:extLst>
              </a:tr>
              <a:tr h="4032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231882"/>
                  </a:ext>
                </a:extLst>
              </a:tr>
              <a:tr h="1728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13.687.903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13.687.903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234.747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094991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688.585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688.585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47.185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533568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1.086.964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1.086.964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24.672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36270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11.720.606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11.720.606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162.890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553360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5.525.841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5.525.841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234064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228.212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228.212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2229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93.298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93.298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646516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32.311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32.311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723526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858.240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858.240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888276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1.453.992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1.453.992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90813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2.859.788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2.859.788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22130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6.194.765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6.194.765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162.890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984671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256.708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256.708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868846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1.137.388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1.137.388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44.623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972897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4.513.652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4.513.652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110.936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48663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278.074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278.074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3.551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808517"/>
                  </a:ext>
                </a:extLst>
              </a:tr>
              <a:tr h="263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8.943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235497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66.713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237791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24.205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677084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259903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6.004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6.004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855871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13.131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13.131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596219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20.898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20.898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721971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125.035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125.035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906699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125.035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125.035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964411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15.539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15.539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224257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064255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Antártico-Ejército de Chile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7.581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3868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97.743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97.743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627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517233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08409" y="191683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9CE00FF5-0B4D-48E6-8787-F92CFB92977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494523"/>
          <a:ext cx="8229599" cy="2737317"/>
        </p:xfrm>
        <a:graphic>
          <a:graphicData uri="http://schemas.openxmlformats.org/drawingml/2006/table">
            <a:tbl>
              <a:tblPr/>
              <a:tblGrid>
                <a:gridCol w="736405">
                  <a:extLst>
                    <a:ext uri="{9D8B030D-6E8A-4147-A177-3AD203B41FA5}">
                      <a16:colId xmlns:a16="http://schemas.microsoft.com/office/drawing/2014/main" val="3924472100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1571217806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3916526303"/>
                    </a:ext>
                  </a:extLst>
                </a:gridCol>
                <a:gridCol w="2464758">
                  <a:extLst>
                    <a:ext uri="{9D8B030D-6E8A-4147-A177-3AD203B41FA5}">
                      <a16:colId xmlns:a16="http://schemas.microsoft.com/office/drawing/2014/main" val="1751008874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617113568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833380276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1784777601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1166183180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4206462750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1958492071"/>
                    </a:ext>
                  </a:extLst>
                </a:gridCol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479315"/>
                  </a:ext>
                </a:extLst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589227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9.631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45949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66223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0130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8.621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26842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49860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56886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24955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2075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83375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67310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7133"/>
                  </a:ext>
                </a:extLst>
              </a:tr>
              <a:tr h="282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93731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11004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748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6CDE98ED-CD56-4D09-A91A-6ADDFB142B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5" y="1916091"/>
            <a:ext cx="4104455" cy="3590855"/>
          </a:xfrm>
          <a:prstGeom prst="rect">
            <a:avLst/>
          </a:prstGeom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4926B49-ED09-4303-80F8-17658EB6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BFEE7F0E-7CCD-4F58-BB99-28BCC733E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F6CE07C-E012-43E9-A137-405033FEC8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4705" y="1916091"/>
            <a:ext cx="4112095" cy="359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038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ENERO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82463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23616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15616" y="5796421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1911996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DA894A51-01A4-4C50-9BED-3CD0B0E69043}"/>
              </a:ext>
            </a:extLst>
          </p:cNvPr>
          <p:cNvGraphicFramePr>
            <a:graphicFrameLocks noGrp="1"/>
          </p:cNvGraphicFramePr>
          <p:nvPr/>
        </p:nvGraphicFramePr>
        <p:xfrm>
          <a:off x="800101" y="2353469"/>
          <a:ext cx="7543798" cy="3295650"/>
        </p:xfrm>
        <a:graphic>
          <a:graphicData uri="http://schemas.openxmlformats.org/drawingml/2006/table">
            <a:tbl>
              <a:tblPr/>
              <a:tblGrid>
                <a:gridCol w="794708">
                  <a:extLst>
                    <a:ext uri="{9D8B030D-6E8A-4147-A177-3AD203B41FA5}">
                      <a16:colId xmlns:a16="http://schemas.microsoft.com/office/drawing/2014/main" val="1484293552"/>
                    </a:ext>
                  </a:extLst>
                </a:gridCol>
                <a:gridCol w="2123176">
                  <a:extLst>
                    <a:ext uri="{9D8B030D-6E8A-4147-A177-3AD203B41FA5}">
                      <a16:colId xmlns:a16="http://schemas.microsoft.com/office/drawing/2014/main" val="2239892565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927502846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017990122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182820712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374268985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4185102593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1884309236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734734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7534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1.830.618.161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1.830.618.161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199.265.211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3202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1.228.940.973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1.228.940.973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105.693.611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4047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329.235.489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329.235.489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11.618.348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4668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1.476.669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1.476.669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3129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22.981.672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22.981.672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9658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14.814.154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14.814.154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11.190.361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7036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5631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25.172.794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25.172.794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2481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142.245.469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142.245.469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1221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10.211.292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10.211.292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265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3.111.296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1667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43.520.149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43.520.149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7113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8.263.993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33.786.904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1914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66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95624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51113" y="5661248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900305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B0970E68-31EA-4F2B-A847-151B8850C8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065227"/>
              </p:ext>
            </p:extLst>
          </p:nvPr>
        </p:nvGraphicFramePr>
        <p:xfrm>
          <a:off x="754562" y="2352675"/>
          <a:ext cx="7543798" cy="2152650"/>
        </p:xfrm>
        <a:graphic>
          <a:graphicData uri="http://schemas.openxmlformats.org/drawingml/2006/table">
            <a:tbl>
              <a:tblPr/>
              <a:tblGrid>
                <a:gridCol w="794708">
                  <a:extLst>
                    <a:ext uri="{9D8B030D-6E8A-4147-A177-3AD203B41FA5}">
                      <a16:colId xmlns:a16="http://schemas.microsoft.com/office/drawing/2014/main" val="240476400"/>
                    </a:ext>
                  </a:extLst>
                </a:gridCol>
                <a:gridCol w="2123176">
                  <a:extLst>
                    <a:ext uri="{9D8B030D-6E8A-4147-A177-3AD203B41FA5}">
                      <a16:colId xmlns:a16="http://schemas.microsoft.com/office/drawing/2014/main" val="1669288418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927324470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114725117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897237675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43832931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1647488169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772245447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520426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98183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2140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544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359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9266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8284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91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953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512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199" y="682666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0419" y="5661248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0419" y="1450823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583D27ED-3861-4545-84DE-62D4A3BDA780}"/>
              </a:ext>
            </a:extLst>
          </p:cNvPr>
          <p:cNvGraphicFramePr>
            <a:graphicFrameLocks noGrp="1"/>
          </p:cNvGraphicFramePr>
          <p:nvPr/>
        </p:nvGraphicFramePr>
        <p:xfrm>
          <a:off x="628651" y="2301829"/>
          <a:ext cx="7886697" cy="3398929"/>
        </p:xfrm>
        <a:graphic>
          <a:graphicData uri="http://schemas.openxmlformats.org/drawingml/2006/table">
            <a:tbl>
              <a:tblPr/>
              <a:tblGrid>
                <a:gridCol w="749516">
                  <a:extLst>
                    <a:ext uri="{9D8B030D-6E8A-4147-A177-3AD203B41FA5}">
                      <a16:colId xmlns:a16="http://schemas.microsoft.com/office/drawing/2014/main" val="522261145"/>
                    </a:ext>
                  </a:extLst>
                </a:gridCol>
                <a:gridCol w="276873">
                  <a:extLst>
                    <a:ext uri="{9D8B030D-6E8A-4147-A177-3AD203B41FA5}">
                      <a16:colId xmlns:a16="http://schemas.microsoft.com/office/drawing/2014/main" val="777002119"/>
                    </a:ext>
                  </a:extLst>
                </a:gridCol>
                <a:gridCol w="2508641">
                  <a:extLst>
                    <a:ext uri="{9D8B030D-6E8A-4147-A177-3AD203B41FA5}">
                      <a16:colId xmlns:a16="http://schemas.microsoft.com/office/drawing/2014/main" val="82721249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2827341215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223255537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3305016805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1563020993"/>
                    </a:ext>
                  </a:extLst>
                </a:gridCol>
                <a:gridCol w="682395">
                  <a:extLst>
                    <a:ext uri="{9D8B030D-6E8A-4147-A177-3AD203B41FA5}">
                      <a16:colId xmlns:a16="http://schemas.microsoft.com/office/drawing/2014/main" val="1317644402"/>
                    </a:ext>
                  </a:extLst>
                </a:gridCol>
                <a:gridCol w="671208">
                  <a:extLst>
                    <a:ext uri="{9D8B030D-6E8A-4147-A177-3AD203B41FA5}">
                      <a16:colId xmlns:a16="http://schemas.microsoft.com/office/drawing/2014/main" val="526062107"/>
                    </a:ext>
                  </a:extLst>
                </a:gridCol>
              </a:tblGrid>
              <a:tr h="141254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345541"/>
                  </a:ext>
                </a:extLst>
              </a:tr>
              <a:tr h="432591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802243"/>
                  </a:ext>
                </a:extLst>
              </a:tr>
              <a:tr h="185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49.813.195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559621"/>
                  </a:ext>
                </a:extLst>
              </a:tr>
              <a:tr h="167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77.216.895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77.216.895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15.350.598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174314"/>
                  </a:ext>
                </a:extLst>
              </a:tr>
              <a:tr h="2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296.069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437"/>
                  </a:ext>
                </a:extLst>
              </a:tr>
              <a:tr h="229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388.005.608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388.005.608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36.478.067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73185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del Territorio Marítimo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113.020.676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113.020.676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3.175.159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302495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74.346.658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74.346.658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14.278.717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155125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227.271.478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227.271.478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17.784.875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219765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33.943.755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33.943.755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6.373.088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318774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6.894.559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6.894.559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405.880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537250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357.518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671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366.501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083046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308.575.208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308.575.208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53.568.658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804803"/>
                  </a:ext>
                </a:extLst>
              </a:tr>
              <a:tr h="308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</a:t>
                      </a:r>
                      <a:b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2.894.567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2.894.567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75.580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197040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13.271.613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13.271.613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742.330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220377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Defensa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4.623.883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4.623.883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236.789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841603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13.687.903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13.687.903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234.747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50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59632" y="6381328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199" y="627607"/>
            <a:ext cx="749917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148" y="1253110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00AAEA9-D688-4B83-9A92-688D7CC388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227261"/>
              </p:ext>
            </p:extLst>
          </p:nvPr>
        </p:nvGraphicFramePr>
        <p:xfrm>
          <a:off x="1259633" y="1498865"/>
          <a:ext cx="6123374" cy="4678103"/>
        </p:xfrm>
        <a:graphic>
          <a:graphicData uri="http://schemas.openxmlformats.org/drawingml/2006/table">
            <a:tbl>
              <a:tblPr/>
              <a:tblGrid>
                <a:gridCol w="562201">
                  <a:extLst>
                    <a:ext uri="{9D8B030D-6E8A-4147-A177-3AD203B41FA5}">
                      <a16:colId xmlns:a16="http://schemas.microsoft.com/office/drawing/2014/main" val="2159197399"/>
                    </a:ext>
                  </a:extLst>
                </a:gridCol>
                <a:gridCol w="207679">
                  <a:extLst>
                    <a:ext uri="{9D8B030D-6E8A-4147-A177-3AD203B41FA5}">
                      <a16:colId xmlns:a16="http://schemas.microsoft.com/office/drawing/2014/main" val="1122512811"/>
                    </a:ext>
                  </a:extLst>
                </a:gridCol>
                <a:gridCol w="207679">
                  <a:extLst>
                    <a:ext uri="{9D8B030D-6E8A-4147-A177-3AD203B41FA5}">
                      <a16:colId xmlns:a16="http://schemas.microsoft.com/office/drawing/2014/main" val="641342200"/>
                    </a:ext>
                  </a:extLst>
                </a:gridCol>
                <a:gridCol w="1881694">
                  <a:extLst>
                    <a:ext uri="{9D8B030D-6E8A-4147-A177-3AD203B41FA5}">
                      <a16:colId xmlns:a16="http://schemas.microsoft.com/office/drawing/2014/main" val="529215956"/>
                    </a:ext>
                  </a:extLst>
                </a:gridCol>
                <a:gridCol w="562201">
                  <a:extLst>
                    <a:ext uri="{9D8B030D-6E8A-4147-A177-3AD203B41FA5}">
                      <a16:colId xmlns:a16="http://schemas.microsoft.com/office/drawing/2014/main" val="3079499235"/>
                    </a:ext>
                  </a:extLst>
                </a:gridCol>
                <a:gridCol w="562201">
                  <a:extLst>
                    <a:ext uri="{9D8B030D-6E8A-4147-A177-3AD203B41FA5}">
                      <a16:colId xmlns:a16="http://schemas.microsoft.com/office/drawing/2014/main" val="4128338930"/>
                    </a:ext>
                  </a:extLst>
                </a:gridCol>
                <a:gridCol w="562201">
                  <a:extLst>
                    <a:ext uri="{9D8B030D-6E8A-4147-A177-3AD203B41FA5}">
                      <a16:colId xmlns:a16="http://schemas.microsoft.com/office/drawing/2014/main" val="678369893"/>
                    </a:ext>
                  </a:extLst>
                </a:gridCol>
                <a:gridCol w="562201">
                  <a:extLst>
                    <a:ext uri="{9D8B030D-6E8A-4147-A177-3AD203B41FA5}">
                      <a16:colId xmlns:a16="http://schemas.microsoft.com/office/drawing/2014/main" val="3877766003"/>
                    </a:ext>
                  </a:extLst>
                </a:gridCol>
                <a:gridCol w="511854">
                  <a:extLst>
                    <a:ext uri="{9D8B030D-6E8A-4147-A177-3AD203B41FA5}">
                      <a16:colId xmlns:a16="http://schemas.microsoft.com/office/drawing/2014/main" val="4148745348"/>
                    </a:ext>
                  </a:extLst>
                </a:gridCol>
                <a:gridCol w="503463">
                  <a:extLst>
                    <a:ext uri="{9D8B030D-6E8A-4147-A177-3AD203B41FA5}">
                      <a16:colId xmlns:a16="http://schemas.microsoft.com/office/drawing/2014/main" val="1901883366"/>
                    </a:ext>
                  </a:extLst>
                </a:gridCol>
              </a:tblGrid>
              <a:tr h="1054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6129" marR="6129" marT="61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129" marR="6129" marT="61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866679"/>
                  </a:ext>
                </a:extLst>
              </a:tr>
              <a:tr h="3228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935157"/>
                  </a:ext>
                </a:extLst>
              </a:tr>
              <a:tr h="138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49.813.195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004647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480.083.971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480.083.971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41.613.186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684881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71.298.313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71.298.313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1.908.058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099225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785806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021923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5.257.022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5.257.022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382072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747.773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747.773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969444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83.218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83.218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927551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66.633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66.633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65944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597.922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597.922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577382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1.664.568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1.664.568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43109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1.397.971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1.397.971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623404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55.806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55.806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346839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43.377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43.377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181521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20.176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20.176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286485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80.712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80.712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215401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8.091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706566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31.015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31.015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626015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27.420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964869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761.919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761.919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91664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45.809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45.809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636583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716.110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716.110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395102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710407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96497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2.377.085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2.377.085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374504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345.073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345.073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339471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1.061.374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1.061.374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245382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322.273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322.273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111364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119.592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119.592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463863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196.513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196.513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101946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332.260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332.260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753650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94812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363936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130.829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332799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130.829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877402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518585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504159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509667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6.161.021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445888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6.161.021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197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3998</TotalTime>
  <Words>7663</Words>
  <Application>Microsoft Office PowerPoint</Application>
  <PresentationFormat>Presentación en pantalla (4:3)</PresentationFormat>
  <Paragraphs>4680</Paragraphs>
  <Slides>28</Slides>
  <Notes>20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5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PRESUPUESTARIA DE GASTOS ACUMULADA ENERO 2019 PARTIDA 11: MINISTERIO DE DEFENSA NACIONAL</vt:lpstr>
      <vt:lpstr>EJECUCIÓN ACUMULADADE GASTOS A ENERO 2019  PARTIDA 11 MINISTERIO DE DEFENSA NACIONAL</vt:lpstr>
      <vt:lpstr>EJECUCIÓN ACUMULADADE GASTOS A ENERO 2019  PARTIDA 11 MINISTERIO DE DEFENSA NACIONAL</vt:lpstr>
      <vt:lpstr>COMPORTAMIENTO DE LA EJECUCIÓN MENSUAL DE GASTOS A ENERO 2019 PARTIDA 11 MINISTERIO DE DEFENSA NACIONAL</vt:lpstr>
      <vt:lpstr>COMPORTAMIENTO DE LA EJECUCIÓN ACUMULADA DE GASTOS A ENERO 2019  PARTIDA 11 MINISTERIO DE DEFENSA NACIONAL</vt:lpstr>
      <vt:lpstr>EJECUCIÓN ACUMULADA DE GASTOS A ENERO 2019  PARTIDA 11 MINISTERIO DE DEFENSA NACIONAL</vt:lpstr>
      <vt:lpstr>EJECUCIÓN ACUMULADA DE GASTOS A ENERO 2019  PARTIDA 11 MINISTERIO DE DEFENSA NACIONAL</vt:lpstr>
      <vt:lpstr>EJECUCIÓN ACUMULADA DE GASTOS A ENERO 2019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308</cp:revision>
  <cp:lastPrinted>2016-07-14T20:27:16Z</cp:lastPrinted>
  <dcterms:created xsi:type="dcterms:W3CDTF">2016-06-23T13:38:47Z</dcterms:created>
  <dcterms:modified xsi:type="dcterms:W3CDTF">2019-04-26T20:38:07Z</dcterms:modified>
</cp:coreProperties>
</file>