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2"/>
  </p:notesMasterIdLst>
  <p:handoutMasterIdLst>
    <p:handoutMasterId r:id="rId53"/>
  </p:handoutMasterIdLst>
  <p:sldIdLst>
    <p:sldId id="256" r:id="rId3"/>
    <p:sldId id="298" r:id="rId4"/>
    <p:sldId id="339" r:id="rId5"/>
    <p:sldId id="354" r:id="rId6"/>
    <p:sldId id="299" r:id="rId7"/>
    <p:sldId id="355" r:id="rId8"/>
    <p:sldId id="264" r:id="rId9"/>
    <p:sldId id="263" r:id="rId10"/>
    <p:sldId id="330" r:id="rId11"/>
    <p:sldId id="265" r:id="rId12"/>
    <p:sldId id="271" r:id="rId13"/>
    <p:sldId id="301" r:id="rId14"/>
    <p:sldId id="304" r:id="rId15"/>
    <p:sldId id="307" r:id="rId16"/>
    <p:sldId id="332" r:id="rId17"/>
    <p:sldId id="308" r:id="rId18"/>
    <p:sldId id="309" r:id="rId19"/>
    <p:sldId id="310" r:id="rId20"/>
    <p:sldId id="334" r:id="rId21"/>
    <p:sldId id="311" r:id="rId22"/>
    <p:sldId id="312" r:id="rId23"/>
    <p:sldId id="313" r:id="rId24"/>
    <p:sldId id="314" r:id="rId25"/>
    <p:sldId id="315" r:id="rId26"/>
    <p:sldId id="335" r:id="rId27"/>
    <p:sldId id="316" r:id="rId28"/>
    <p:sldId id="336" r:id="rId29"/>
    <p:sldId id="317" r:id="rId30"/>
    <p:sldId id="318" r:id="rId31"/>
    <p:sldId id="337" r:id="rId32"/>
    <p:sldId id="319" r:id="rId33"/>
    <p:sldId id="338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48" r:id="rId45"/>
    <p:sldId id="349" r:id="rId46"/>
    <p:sldId id="350" r:id="rId47"/>
    <p:sldId id="351" r:id="rId48"/>
    <p:sldId id="356" r:id="rId49"/>
    <p:sldId id="357" r:id="rId50"/>
    <p:sldId id="358" r:id="rId51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20-06-2019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20-06-2019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20-06-2019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20-06-2019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20-06-2019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20-06-2019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20-06-2019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20-06-2019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20-06-2019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20-06-2019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20-06-2019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20-06-2019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20-06-2019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20-06-2019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20-06-2019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20-06-2019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20-06-2019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20-06-2019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20-06-2019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20-06-2019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20-06-2019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20-06-2019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20-06-2019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20-06-2019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20-06-2019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20-06-2019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084168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54594082"/>
              </p:ext>
            </p:extLst>
          </p:nvPr>
        </p:nvGraphicFramePr>
        <p:xfrm>
          <a:off x="5447159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159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5940152" y="446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ENERO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marzo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747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26857B-1A1C-4CFC-973E-66EE5CD9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652092"/>
            <a:ext cx="8192738" cy="46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5503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2DAE97-C084-428D-80D8-0E1485B44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50" y="1778803"/>
            <a:ext cx="8201486" cy="37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125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CURRICULAR Y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4936BE-674C-4FE3-AB18-BA5A827D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59" y="1652092"/>
            <a:ext cx="8213882" cy="34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056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47B3AC-AEEF-488C-B7A3-2494278C9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1" y="1678294"/>
            <a:ext cx="8210798" cy="34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65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6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9E8F9F-21D9-4F43-A1CF-CBF6C0E87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796632"/>
            <a:ext cx="8210798" cy="41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650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0274" y="617721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55B9460-5B5D-4CB9-A442-72070929C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74" y="1844824"/>
            <a:ext cx="8210798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5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F59E02-CD0E-48D0-8A89-762242FF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6" y="1796633"/>
            <a:ext cx="8210800" cy="15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82498" y="575149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29: FORTALECIMIENTO DE LA EDUCACIÓN SUPERIOR PÚBLICA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88DFA17-6C7D-4144-99CC-A43134A6B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98" y="1868115"/>
            <a:ext cx="8210798" cy="43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30: EDUCACIÓN SUPERIOR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6ED30A-BA79-4690-98A4-FFF3FB93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652091"/>
            <a:ext cx="8184508" cy="35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3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30: EDUCACIÓN SUPERIOR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E9A121-11AE-42D3-B02D-D1DCB3B2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6" y="1652093"/>
            <a:ext cx="8184508" cy="32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3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07442" y="1412776"/>
            <a:ext cx="8229600" cy="4865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400" dirty="0"/>
              <a:t>Para el año 2019, las prioridades del Ministerio de Educación incluidas en el proyecto de Ley de Presupuestos, de acuerdo a lo declarado por el Ejecutivo, es proveer de igualdad de oportunidades para que todos los estudiantes de Chile puedan desarrollar sus habilidades y talentos.  Para ello, la propuesta de presupuesto contempló un incremento de $311.950 millones, equivalente a un crecimiento de 3% respecto de la Ley de Presupuestos 2018 corregida.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400" dirty="0"/>
              <a:t>El presupuesto aprobado al Ministerio de Educación asciende a los </a:t>
            </a:r>
            <a:r>
              <a:rPr lang="es-CL" sz="1400" b="1" dirty="0"/>
              <a:t>$11.530.685 millones</a:t>
            </a:r>
            <a:r>
              <a:rPr lang="es-CL" sz="1400" dirty="0"/>
              <a:t>, un 85% se destina a transferencias corrientes, recursos que al mes de ENERO registraron erogaciones del 5,3% calculado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400" dirty="0"/>
              <a:t>La ejecución del Ministerio del mes de ENERO ascendió a </a:t>
            </a:r>
            <a:r>
              <a:rPr lang="es-CL" sz="1400" b="1" dirty="0"/>
              <a:t>$622.938 millones</a:t>
            </a:r>
            <a:r>
              <a:rPr lang="es-CL" sz="1400" dirty="0"/>
              <a:t>, es decir, un </a:t>
            </a:r>
            <a:r>
              <a:rPr lang="es-CL" sz="1400" b="1" dirty="0"/>
              <a:t>5,4%</a:t>
            </a:r>
            <a:r>
              <a:rPr lang="es-CL" sz="1400" dirty="0"/>
              <a:t> respecto del presupuesto vigente.  Dicho gasto se encuentra en el promedio de lo registrado a igual mes, en los 2 últimos años.  Asimismo, consideró una erogación de $22.463 millones en el subtítulo  34 “servicio de la deuda”, como consecuencia del reconocimiento a los compromisos devengados al 31 de diciembre de 2018 (deuda flotante), compromisos que representan el 3,6% del gasto total devengado en el mes, sin existir la modificación presupuestaria respectiva.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79917"/>
            <a:ext cx="8229600" cy="304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31: GASTOS DE OPERACIÓN DE EDUCACIÓN SUPERIOR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A0696C-BC70-47D0-A643-0F6DC6B83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524928"/>
            <a:ext cx="8184508" cy="21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6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C8D45A-E60D-4ED8-BF3B-8913E3FE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52093"/>
            <a:ext cx="8184508" cy="22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8CAFF6-26AC-4D05-8F16-A736A7CB1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709071"/>
            <a:ext cx="8184508" cy="30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97EAD9-C7E7-4B47-A159-6F08A83D9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56" y="1709071"/>
            <a:ext cx="8184508" cy="29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8623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9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08. PROGRAMA 01: COMISIÓN NACIONAL DE INVESTIGACIÓN CIENTÍFICA Y TECNOLÓGICA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1E746-B779-4023-8C06-065EB7424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14" y="1868117"/>
            <a:ext cx="8192742" cy="35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89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8623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9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08. PROGRAMA 01: COMISIÓN NACIONAL DE INVESTIGACIÓN CIENTÍFICA Y TECNOLÓGICA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91DD63-08D3-421B-8237-0B07A42D6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29" y="1874939"/>
            <a:ext cx="8192742" cy="19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61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439FDC-DD97-47A4-AFA9-92547B9B1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652091"/>
            <a:ext cx="8184508" cy="380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0F328E-8A42-4780-B92F-CCC2499B7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6" y="1706380"/>
            <a:ext cx="8184508" cy="17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39DF48-5305-42B5-8DEE-5AC1144D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02" y="1709071"/>
            <a:ext cx="8210798" cy="23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9F0C29-C332-435F-B398-AFA904C6F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6" y="1652092"/>
            <a:ext cx="8184508" cy="32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07442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400" dirty="0"/>
              <a:t>En cuanto a las instituciones vinculadas al presupuestos del Ministerio, un 97% del presupuesto, se concentra en la “Subsecretaría de Educación” (78%), “Junta Nacional de Auxilio Escolar y Becas” (9,4%), “Junta Nacional de Jardines Infantiles” (5%), “Dirección de Educación Pública” (3,8%) y CONICYT (3%), que al mes de ENERO alcanzaron niveles de ejecución del 6,4%, 0,1%, 6,4%, 0,1% y 6,8%% respectivamente, calculados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400" dirty="0"/>
              <a:t>Sin considerar los recién creados Servicios de Educación Huasco, Costa Araucanía, Chinchorro, Gabriela Mistral y </a:t>
            </a:r>
            <a:r>
              <a:rPr lang="es-CL" sz="1400" dirty="0" err="1"/>
              <a:t>Andalíen</a:t>
            </a:r>
            <a:r>
              <a:rPr lang="es-CL" sz="1400" dirty="0"/>
              <a:t> Sur que no registran erogación a la fecha, los Programas “Salud Escolar”, “Becas y </a:t>
            </a:r>
            <a:r>
              <a:rPr lang="es-CL" sz="1400" dirty="0" err="1"/>
              <a:t>Asistencialidad</a:t>
            </a:r>
            <a:r>
              <a:rPr lang="es-CL" sz="1400" dirty="0"/>
              <a:t> Estudiantil” y “Fortalecimiento de la Educación Escolar Pública”, son los que presentan la menor tasa de gasto con un 0%, mientras que el Programa “Fortalecimiento de la Educación Superior Pública” presenta la mayor ejecución con un 11,4%.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400" dirty="0"/>
              <a:t>Respecto a los aumentos al presupuesto inicial, la Partida no presenta al mes de ENERO aumentos o disminuciones.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</p:spTree>
    <p:extLst>
      <p:ext uri="{BB962C8B-B14F-4D97-AF65-F5344CB8AC3E}">
        <p14:creationId xmlns:p14="http://schemas.microsoft.com/office/powerpoint/2010/main" val="3559652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D3A9D7-8556-48E5-B147-407C92D04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66" y="1705655"/>
            <a:ext cx="8210798" cy="17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5B46EC-5495-46DA-8D00-20A1180D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6" y="1652092"/>
            <a:ext cx="8163820" cy="32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5E97D9-A9DA-48E3-92A1-4AC1E066B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" y="1709071"/>
            <a:ext cx="8184508" cy="28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9B708A-D18E-4A71-8936-2C79A65AC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68116"/>
            <a:ext cx="8163820" cy="31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272636-1F4D-4400-B3FD-82B89FCC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02" y="1681655"/>
            <a:ext cx="8184508" cy="210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4E3103-F03B-471D-8C13-76B933FF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66" y="1652092"/>
            <a:ext cx="8210798" cy="34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685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4D8FC0-7408-473F-A58F-71887C6C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48" y="1709071"/>
            <a:ext cx="8184508" cy="20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640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4C64B6-93C1-4865-BD94-B2D0C987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66" y="1772816"/>
            <a:ext cx="8210798" cy="3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D78EDC-C557-407A-8F1D-F39255F5F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96" y="1874940"/>
            <a:ext cx="8217028" cy="11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5912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26D94A-0480-4B53-AE34-ACAF2CC9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0668"/>
            <a:ext cx="8163820" cy="24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349AA2-8D00-4A22-B190-9D53AD31A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2163969"/>
            <a:ext cx="4074481" cy="25300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CFA6EF-293E-4D62-B4AA-906B3E3FD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352" y="2163969"/>
            <a:ext cx="4074481" cy="25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AE6E8E2-7BE1-4C9C-B451-EE4A025C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56" y="1852133"/>
            <a:ext cx="8163252" cy="25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9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23F429-95A7-4BF0-A878-661C9D67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0" y="1864701"/>
            <a:ext cx="8211516" cy="170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0173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9D8092-6F3E-41A1-B241-EC5613381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8" y="1845277"/>
            <a:ext cx="8201192" cy="266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D38EC5-1AF9-48D6-856D-C7E49456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2" y="1868117"/>
            <a:ext cx="8211516" cy="14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0173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D3416F-FC99-4C52-B3AA-44B75B03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81" y="1868117"/>
            <a:ext cx="8201192" cy="22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DF6281-B8CE-44EC-AA1B-6625FD5BD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84" y="1868116"/>
            <a:ext cx="8156080" cy="12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0173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669DA6-2C53-4A29-9739-01545835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73" y="1868116"/>
            <a:ext cx="8201192" cy="20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41E2AC-7965-40D5-85CF-6C351BA9B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2" y="1861268"/>
            <a:ext cx="8163820" cy="135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48680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109CFA-BE3F-48D2-94AD-A0DABAEC3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2" y="1628800"/>
            <a:ext cx="821151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0566" y="56863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11294A-35B3-4982-9B65-560E23B4B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2" y="1842980"/>
            <a:ext cx="8154896" cy="12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548680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ENERO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07635E-9B87-42D1-B478-90EAE832C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12" y="1772815"/>
            <a:ext cx="6654156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548680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ENERO DE 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361158-E4B8-4554-A2E1-653DCC3F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1750646"/>
            <a:ext cx="6696743" cy="40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196752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3E685B0-7864-47F9-9634-57FC33831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440677"/>
              </p:ext>
            </p:extLst>
          </p:nvPr>
        </p:nvGraphicFramePr>
        <p:xfrm>
          <a:off x="404937" y="1582994"/>
          <a:ext cx="8229600" cy="256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Worksheet" r:id="rId3" imgW="8839290" imgH="2771820" progId="Excel.Sheet.12">
                  <p:embed/>
                </p:oleObj>
              </mc:Choice>
              <mc:Fallback>
                <p:oleObj name="Worksheet" r:id="rId3" imgW="8839290" imgH="27718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7" y="1582994"/>
                        <a:ext cx="8229600" cy="2566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5" y="1196752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1660B4-D488-46DA-BB7C-C74B009D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55338"/>
            <a:ext cx="8157592" cy="44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5" y="1196752"/>
            <a:ext cx="8229600" cy="31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95453A-E798-497F-AC95-E45A3FF66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82870"/>
            <a:ext cx="8157591" cy="4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</TotalTime>
  <Words>1154</Words>
  <Application>Microsoft Office PowerPoint</Application>
  <PresentationFormat>Presentación en pantalla (4:3)</PresentationFormat>
  <Paragraphs>155</Paragraphs>
  <Slides>49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57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Worksheet</vt:lpstr>
      <vt:lpstr>EJECUCIÓN ACUMULADA DE GASTOS PRESUPUESTARIOS AL MES DE ENERO DE 2019 PARTIDA 09: MINISTERIO DE EDUCACIÓN</vt:lpstr>
      <vt:lpstr>EJECUCIÓN ACUMULADA DE GASTOS A ENERO DE 2019  PARTIDA 09 MINISTERIO DE EDUCACIÓN</vt:lpstr>
      <vt:lpstr>EJECUCIÓN ACUMULADA DE GASTOS A ENERO DE 2019  PARTIDA 09 MINISTERIO DE EDUCACIÓN</vt:lpstr>
      <vt:lpstr>DISTRIBUCIÓN POR SUBTÍTULO DE GASTO Y CÁPITULO PARTIDA 09 MINISTERIO DE EDUCACIÓN</vt:lpstr>
      <vt:lpstr>Presentación de PowerPoint</vt:lpstr>
      <vt:lpstr>Presentación de PowerPoint</vt:lpstr>
      <vt:lpstr>EJECUCIÓN ACUMULADA DE GASTOS A ENERO DE 2019  PARTIDA 09 MINISTERIO DE EDUCACIÓN</vt:lpstr>
      <vt:lpstr>EJECUCIÓN ACUMULADA DE GASTOS A ENERO DE 2019  PARTIDA 09 RESUMEN POR CAPÍTULOS</vt:lpstr>
      <vt:lpstr>EJECUCIÓN ACUMULADA DE GASTOS A ENERO DE 2019  PARTIDA 09 RESUMEN POR CAPÍTULOS</vt:lpstr>
      <vt:lpstr>EJECUCIÓN ACUMULADA DE GASTOS A ENERO DE 2019  PARTIDA 09. CAPÍTULO 01. PROGRAMA 01:  SUBSECRETARÍA DE EDUCACIÓN</vt:lpstr>
      <vt:lpstr>EJECUCIÓN ACUMULADA DE GASTOS A ENERO DE 2019  PARTIDA 09. CAPÍTULO 01. PROGRAMA 03:  MEJORAMIENTO DE LA CALIDAD DE LA EDUCACIÓN</vt:lpstr>
      <vt:lpstr>EJECUCIÓN ACUMULADA DE GASTOS A ENERO DE 2019  PARTIDA 09. CAPÍTULO 01. PROGRAMA 04: DESARROLLO CURRICULAR Y EVALUACIÓN</vt:lpstr>
      <vt:lpstr>EJECUCIÓN ACUMULADA DE GASTOS A ENERO DE 2019  PARTIDA 09. CAPÍTULO 01. PROGRAMA 11: RECURSOS EDUCATIVOS</vt:lpstr>
      <vt:lpstr>EJECUCIÓN ACUMULADA DE GASTOS A ENERO DE 2019  PARTIDA 09. CAPÍTULO 01. PROGRAMA 20: SUBVENCIONES A LOS ESTABLECIMIENTOS EDUCACIONALES</vt:lpstr>
      <vt:lpstr>EJECUCIÓN ACUMULADA DE GASTOS A ENERO DE 2019  PARTIDA 09. CAPÍTULO 01. PROGRAMA 20: SUBVENCIONES A LOS ESTABLECIMIENTOS EDUCACIONALES</vt:lpstr>
      <vt:lpstr>EJECUCIÓN ACUMULADA DE GASTOS A ENERO DE 2019  PARTIDA 09. CAPÍTULO 01. PROGRAMA 21: GESTIÓN DE SUBVENCIONES A ESTABLECIMIENTOS EDUCACIONALES</vt:lpstr>
      <vt:lpstr>EJECUCIÓN ACUMULADA DE GASTOS A ENERO DE 2019  PARTIDA 09. CAPÍTULO 01. PROGRAMA 29: FORTALECIMIENTO DE LA EDUCACIÓN SUPERIOR PÚBLICA</vt:lpstr>
      <vt:lpstr>EJECUCIÓN ACUMULADA DE GASTOS A ENERO DE 2019  PARTIDA 09. CAPÍTULO 01. PROGRAMA 30: EDUCACIÓN SUPERIOR</vt:lpstr>
      <vt:lpstr>EJECUCIÓN ACUMULADA DE GASTOS A ENERO DE 2019  PARTIDA 09. CAPÍTULO 01. PROGRAMA 30: EDUCACIÓN SUPERIOR</vt:lpstr>
      <vt:lpstr>EJECUCIÓN ACUMULADA DE GASTOS A ENERO DE 2019  PARTIDA 09. CAPÍTULO 01. PROGRAMA 31: GASTOS DE OPERACIÓN DE EDUCACIÓN SUPERIOR</vt:lpstr>
      <vt:lpstr>EJECUCIÓN ACUMULADA DE GASTOS A ENERO DE 2019  PARTIDA 09. CAPÍTULO 02. PROGRAMA 01: SUPERINTENDENCIA DE EDUCACIÓN</vt:lpstr>
      <vt:lpstr>EJECUCIÓN ACUMULADA DE GASTOS A ENERO DE 2019  PARTIDA 09. CAPÍTULO 03. PROGRAMA 01: AGENCIA DE CALIDAD DE LA EDUCACIÓN</vt:lpstr>
      <vt:lpstr>EJECUCIÓN ACUMULADA DE GASTOS A ENERO DE 2019  PARTIDA 09. CAPÍTULO 04. PROGRAMA 01: SUBSECRETARÍA DE EDUCACIÓN PARVULARIA</vt:lpstr>
      <vt:lpstr>EJECUCIÓN ACUMULADA DE GASTOS A ENERO DE 2019  PARTIDA 09. CAPÍTULO 08. PROGRAMA 01: COMISIÓN NACIONAL DE INVESTIGACIÓN CIENTÍFICA Y TECNOLÓGICA</vt:lpstr>
      <vt:lpstr>EJECUCIÓN ACUMULADA DE GASTOS A ENERO DE 2019  PARTIDA 09. CAPÍTULO 08. PROGRAMA 01: COMISIÓN NACIONAL DE INVESTIGACIÓN CIENTÍFICA Y TECNOLÓGICA</vt:lpstr>
      <vt:lpstr>EJECUCIÓN ACUMULADA DE GASTOS A ENERO DE 2019  PARTIDA 09. CAPÍTULO 09. PROGRAMA 01: JUNTA NACIONAL DE AUXILIO ESCOLAR Y BECAS</vt:lpstr>
      <vt:lpstr>EJECUCIÓN ACUMULADA DE GASTOS A ENERO DE 2019  PARTIDA 09. CAPÍTULO 09. PROGRAMA 01: JUNTA NACIONAL DE AUXILIO ESCOLAR Y BECAS</vt:lpstr>
      <vt:lpstr>EJECUCIÓN ACUMULADA DE GASTOS A ENERO DE 2019  PARTIDA 09. CAPÍTULO 09. PROGRAMA 02: SALUD ESCOLAR</vt:lpstr>
      <vt:lpstr>EJECUCIÓN ACUMULADA DE GASTOS A ENERO DE 2019  PARTIDA 09. CAPÍTULO 09. PROGRAMA 03: BECAS Y ASISTENCIALIDAD ESTUDIANTIL</vt:lpstr>
      <vt:lpstr>EJECUCIÓN ACUMULADA DE GASTOS A ENERO DE 2019  PARTIDA 09. CAPÍTULO 09. PROGRAMA 03: BECAS Y ASISTENCIALIDAD ESTUDIANTIL</vt:lpstr>
      <vt:lpstr>EJECUCIÓN ACUMULADA DE GASTOS A ENERO DE 2019  PARTIDA 09. CAPÍTULO 11. PROGRAMA 01: JUNTA NACIONAL DE JARDINES INFANTILES</vt:lpstr>
      <vt:lpstr>EJECUCIÓN ACUMULADA DE GASTOS A ENERO DE 2019  PARTIDA 09. CAPÍTULO 11. PROGRAMA 01: JUNTA NACIONAL DE JARDINES INFANTILES</vt:lpstr>
      <vt:lpstr>EJECUCIÓN ACUMULADA DE GASTOS A ENERO DE 2019  PARTIDA 09. CAPÍTULO 11. PROGRAMA 02: PROGRAMAS ALTERNATIVOS DE ENSEÑANZA PRE-ESCOLAR</vt:lpstr>
      <vt:lpstr>EJECUCIÓN ACUMULADA DE GASTOS A ENERO DE 2019  PARTIDA 09. CAPÍTULO 13. PROGRAMA 01: CONSEJO DE RECTORES</vt:lpstr>
      <vt:lpstr>EJECUCIÓN ACUMULADA DE GASTOS A ENERO DE 2019  PARTIDA 09. CAPÍTULO 15. PROGRAMA 01: CONSEJO NACIONAL DE EDUCACIÓN</vt:lpstr>
      <vt:lpstr>EJECUCIÓN ACUMULADA DE GASTOS A ENERO DE 2019  PARTIDA 09. CAPÍTULO 17. PROGRAMA 01: DIRECCIÓN DE EDUCACIÓN PÚBLICA</vt:lpstr>
      <vt:lpstr>EJECUCIÓN ACUMULADA DE GASTOS A ENERO DE 2019  PARTIDA 09. CAPÍTULO 17. PROGRAMA 02: FORTALECIMIENTO DE LA EDUCACIÓN ESCOLAR PÚBLICA</vt:lpstr>
      <vt:lpstr>EJECUCIÓN ACUMULADA DE GASTOS A ENERO DE 2019  PARTIDA 09. CAPÍTULO 17. PROGRAMA 03: APOYO A LA IMPLEMENTACIÓN DE LOS SERVICIOS LOCALES DE EDUCACIÓN</vt:lpstr>
      <vt:lpstr>EJECUCIÓN ACUMULADA DE GASTOS A ENERO DE 2019  PARTIDA 09. CAPÍTULO 18. PROGRAMA 01: SERVICIO LOCAL DE EDUCACIÓN BARRANCAS, GASTOS ADMINISTRATIVOS</vt:lpstr>
      <vt:lpstr>EJECUCIÓN ACUMULADA DE GASTOS A ENERO DE 2019  PARTIDA 09. CAPÍTULO 18. PROGRAMA 02: SERVICIO LOCAL DE EDUCACIÓN BARRANCAS, SERVICIO EDUCATIVO</vt:lpstr>
      <vt:lpstr>EJECUCIÓN ACUMULADA DE GASTOS A ENERO DE 2019  PARTIDA 09. CAPÍTULO 19. PROGRAMA 01: SERVICIO LOCAL DE EDUCACIÓN PUERTO CORDILLERA, GASTOS ADMINISTRATIVOS</vt:lpstr>
      <vt:lpstr>EJECUCIÓN ACUMULADA DE GASTOS A ENERO DE 2019  PARTIDA 09. CAPÍTULO 19. PROGRAMA 02: SERVICIO LOCAL DE EDUCACIÓN PUERTO CORDILLERA, SERVICIO EDUCATIVO</vt:lpstr>
      <vt:lpstr>EJECUCIÓN ACUMULADA DE GASTOS A ENERO DE 2019  PARTIDA 09. CAPÍTULO 21. PROGRAMA 01: SERVICIO LOCAL DE EDUCACIÓN HUASCO, GASTOS ADMINISTRATIVOS</vt:lpstr>
      <vt:lpstr>EJECUCIÓN ACUMULADA DE GASTOS A ENERO DE 2019  PARTIDA 09. CAPÍTULO 21. PROGRAMA 02: SERVICIO LOCAL DE EDUCACIÓN HUASCO, SERVICIO EDUCATIVO</vt:lpstr>
      <vt:lpstr>EJECUCIÓN ACUMULADA DE GASTOS A ENERO DE 2019  PARTIDA 09. CAPÍTULO 22. PROGRAMA 01: SERVICIO LOCAL DE EDUCACIÓN COSTA ARAUCANÍA, GASTOS ADMINISTRATIVOS</vt:lpstr>
      <vt:lpstr>EJECUCIÓN ACUMULADA DE GASTOS A ENERO DE 2019  PARTIDA 09. CAPÍTULO 22. PROGRAMA 02: SERVICIO LOCAL DE EDUCACIÓN COSTA ARAUCANÍA, SERVICIO EDUCATIVO</vt:lpstr>
      <vt:lpstr>EJECUCIÓN ACUMULADA DE GASTOS A ENERO DE 2019  PARTIDA 09. CAPÍTULO 23. PROGRAMA 01: SERVICIO LOCAL DE EDUCACIÓN CHINCHORRO, GASTOS ADMINISTRATIVOS</vt:lpstr>
      <vt:lpstr>EJECUCIÓN ACUMULADA DE GASTOS A ENERO DE 2019  PARTIDA 09. CAPÍTULO 24. PROGRAMA 01: GABRIELA MISTRAL, GASTOS ADMINISTRATIVOS</vt:lpstr>
      <vt:lpstr>EJECUCIÓN ACUMULADA DE GASTOS A ENERO DE 2019  PARTIDA 09. CAPÍTULO 25. PROGRAMA 01: SERVICIO LOCAL DE EDUCACIÓN ANDALÍEN SUR, GASTOS ADMINISTRATIVOS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320</cp:revision>
  <cp:lastPrinted>2018-08-03T21:42:16Z</cp:lastPrinted>
  <dcterms:created xsi:type="dcterms:W3CDTF">2016-06-23T13:38:47Z</dcterms:created>
  <dcterms:modified xsi:type="dcterms:W3CDTF">2019-06-20T15:41:20Z</dcterms:modified>
</cp:coreProperties>
</file>