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8"/>
  </p:notesMasterIdLst>
  <p:handoutMasterIdLst>
    <p:handoutMasterId r:id="rId29"/>
  </p:handoutMasterIdLst>
  <p:sldIdLst>
    <p:sldId id="256" r:id="rId3"/>
    <p:sldId id="298" r:id="rId4"/>
    <p:sldId id="299" r:id="rId5"/>
    <p:sldId id="305" r:id="rId6"/>
    <p:sldId id="303" r:id="rId7"/>
    <p:sldId id="300" r:id="rId8"/>
    <p:sldId id="264" r:id="rId9"/>
    <p:sldId id="263" r:id="rId10"/>
    <p:sldId id="265" r:id="rId11"/>
    <p:sldId id="267" r:id="rId12"/>
    <p:sldId id="268" r:id="rId13"/>
    <p:sldId id="269" r:id="rId14"/>
    <p:sldId id="301" r:id="rId15"/>
    <p:sldId id="271" r:id="rId16"/>
    <p:sldId id="304" r:id="rId17"/>
    <p:sldId id="273" r:id="rId18"/>
    <p:sldId id="274" r:id="rId19"/>
    <p:sldId id="275" r:id="rId20"/>
    <p:sldId id="276" r:id="rId21"/>
    <p:sldId id="278" r:id="rId22"/>
    <p:sldId id="272" r:id="rId23"/>
    <p:sldId id="280" r:id="rId24"/>
    <p:sldId id="281" r:id="rId25"/>
    <p:sldId id="282" r:id="rId26"/>
    <p:sldId id="302" r:id="rId27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% de Ejecución Mensual 2017 - 2018 - 2019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08'!$C$25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'Partida 08'!$D$25:$O$25</c:f>
              <c:numCache>
                <c:formatCode>0.0%</c:formatCode>
                <c:ptCount val="12"/>
                <c:pt idx="0">
                  <c:v>8.5837327368126978E-2</c:v>
                </c:pt>
                <c:pt idx="1">
                  <c:v>6.934918174531976E-2</c:v>
                </c:pt>
                <c:pt idx="2">
                  <c:v>0.12061593539038651</c:v>
                </c:pt>
                <c:pt idx="3">
                  <c:v>9.2850176027721026E-2</c:v>
                </c:pt>
                <c:pt idx="4">
                  <c:v>7.3974451689623327E-2</c:v>
                </c:pt>
                <c:pt idx="5">
                  <c:v>0.10598030643189019</c:v>
                </c:pt>
                <c:pt idx="6">
                  <c:v>6.5594890008889323E-2</c:v>
                </c:pt>
                <c:pt idx="7">
                  <c:v>7.8444482591060682E-2</c:v>
                </c:pt>
                <c:pt idx="8">
                  <c:v>0.1508013469889633</c:v>
                </c:pt>
                <c:pt idx="9">
                  <c:v>6.6591774035356252E-2</c:v>
                </c:pt>
                <c:pt idx="10">
                  <c:v>7.3179975732762165E-2</c:v>
                </c:pt>
                <c:pt idx="11">
                  <c:v>0.14288965477625137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63-446B-B0A0-7D10CACA18B0}"/>
            </c:ext>
          </c:extLst>
        </c:ser>
        <c:ser>
          <c:idx val="0"/>
          <c:order val="1"/>
          <c:tx>
            <c:strRef>
              <c:f>'Partida 08'!$C$26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08'!$D$24:$O$24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08'!$D$26:$O$26</c:f>
              <c:numCache>
                <c:formatCode>0.0%</c:formatCode>
                <c:ptCount val="12"/>
                <c:pt idx="0">
                  <c:v>6.8091593819871288E-2</c:v>
                </c:pt>
                <c:pt idx="1">
                  <c:v>0.12679619493940744</c:v>
                </c:pt>
                <c:pt idx="2">
                  <c:v>9.2355898780884474E-2</c:v>
                </c:pt>
                <c:pt idx="3">
                  <c:v>9.2355898780884474E-2</c:v>
                </c:pt>
                <c:pt idx="4">
                  <c:v>7.6270004396686741E-2</c:v>
                </c:pt>
                <c:pt idx="5">
                  <c:v>0.11143873636474166</c:v>
                </c:pt>
                <c:pt idx="6">
                  <c:v>6.9084930602545558E-2</c:v>
                </c:pt>
                <c:pt idx="7">
                  <c:v>7.5959854860626883E-2</c:v>
                </c:pt>
                <c:pt idx="8">
                  <c:v>0.16162323659213462</c:v>
                </c:pt>
                <c:pt idx="9">
                  <c:v>6.6545532230088966E-2</c:v>
                </c:pt>
                <c:pt idx="10">
                  <c:v>7.8482239989722521E-2</c:v>
                </c:pt>
                <c:pt idx="11">
                  <c:v>0.11737678498250315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63-446B-B0A0-7D10CACA18B0}"/>
            </c:ext>
          </c:extLst>
        </c:ser>
        <c:ser>
          <c:idx val="1"/>
          <c:order val="2"/>
          <c:tx>
            <c:strRef>
              <c:f>'Partida 08'!$C$27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08'!$D$24:$O$24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08'!$D$27</c:f>
              <c:numCache>
                <c:formatCode>0.0%</c:formatCode>
                <c:ptCount val="1"/>
                <c:pt idx="0">
                  <c:v>8.9674000004293444E-2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563-446B-B0A0-7D10CACA18B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% de Ejecución Acumulada 2017 - 2018 - 2019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08'!$C$20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08'!$D$19:$O$19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08'!$D$20:$O$20</c:f>
              <c:numCache>
                <c:formatCode>0.0%</c:formatCode>
                <c:ptCount val="12"/>
                <c:pt idx="0">
                  <c:v>8.5837327368126978E-2</c:v>
                </c:pt>
                <c:pt idx="1">
                  <c:v>0.15518650911344672</c:v>
                </c:pt>
                <c:pt idx="2">
                  <c:v>0.27490654070473591</c:v>
                </c:pt>
                <c:pt idx="3">
                  <c:v>0.36745264597619132</c:v>
                </c:pt>
                <c:pt idx="4">
                  <c:v>0.44112267386896648</c:v>
                </c:pt>
                <c:pt idx="5">
                  <c:v>0.54475007483475069</c:v>
                </c:pt>
                <c:pt idx="6">
                  <c:v>0.60315795344195189</c:v>
                </c:pt>
                <c:pt idx="7">
                  <c:v>0.67884768618587821</c:v>
                </c:pt>
                <c:pt idx="8">
                  <c:v>0.82956134360265299</c:v>
                </c:pt>
                <c:pt idx="9">
                  <c:v>0.86680862539891712</c:v>
                </c:pt>
                <c:pt idx="10">
                  <c:v>0.93995848929758963</c:v>
                </c:pt>
                <c:pt idx="11">
                  <c:v>0.99318812554181179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90E-462D-8177-A2B1023C6C7F}"/>
            </c:ext>
          </c:extLst>
        </c:ser>
        <c:ser>
          <c:idx val="0"/>
          <c:order val="1"/>
          <c:tx>
            <c:strRef>
              <c:f>'Partida 08'!$C$21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08'!$D$19:$O$19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08'!$D$21:$O$21</c:f>
              <c:numCache>
                <c:formatCode>0.0%</c:formatCode>
                <c:ptCount val="12"/>
                <c:pt idx="0">
                  <c:v>9.8629658734726885E-2</c:v>
                </c:pt>
                <c:pt idx="1">
                  <c:v>0.16665332278677752</c:v>
                </c:pt>
                <c:pt idx="2">
                  <c:v>0.29292726819504095</c:v>
                </c:pt>
                <c:pt idx="3">
                  <c:v>0.38188084376504777</c:v>
                </c:pt>
                <c:pt idx="4">
                  <c:v>0.45585995087346359</c:v>
                </c:pt>
                <c:pt idx="5">
                  <c:v>0.56695835939474615</c:v>
                </c:pt>
                <c:pt idx="6">
                  <c:v>0.64586810511194626</c:v>
                </c:pt>
                <c:pt idx="7">
                  <c:v>0.72023902656509409</c:v>
                </c:pt>
                <c:pt idx="8">
                  <c:v>0.88138857442310792</c:v>
                </c:pt>
                <c:pt idx="9">
                  <c:v>0.91458038958082177</c:v>
                </c:pt>
                <c:pt idx="10">
                  <c:v>0.98990816447574825</c:v>
                </c:pt>
                <c:pt idx="11">
                  <c:v>0.99449017546050789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90E-462D-8177-A2B1023C6C7F}"/>
            </c:ext>
          </c:extLst>
        </c:ser>
        <c:ser>
          <c:idx val="1"/>
          <c:order val="2"/>
          <c:tx>
            <c:strRef>
              <c:f>'Partida 08'!$C$22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dPt>
            <c:idx val="0"/>
            <c:marker>
              <c:symbol val="circle"/>
              <c:size val="7"/>
            </c:marker>
            <c:bubble3D val="0"/>
            <c:extLst>
              <c:ext xmlns:c16="http://schemas.microsoft.com/office/drawing/2014/chart" uri="{C3380CC4-5D6E-409C-BE32-E72D297353CC}">
                <c16:uniqueId val="{00000002-590E-462D-8177-A2B1023C6C7F}"/>
              </c:ext>
            </c:extLst>
          </c:dPt>
          <c:dLbls>
            <c:dLbl>
              <c:idx val="0"/>
              <c:layout>
                <c:manualLayout>
                  <c:x val="-5.2095347991637286E-2"/>
                  <c:y val="5.29214702639877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90E-462D-8177-A2B1023C6C7F}"/>
                </c:ext>
              </c:extLst>
            </c:dLbl>
            <c:dLbl>
              <c:idx val="1"/>
              <c:layout>
                <c:manualLayout>
                  <c:x val="-8.7347463070006445E-2"/>
                  <c:y val="-2.7874564459930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0E-462D-8177-A2B1023C6C7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08'!$D$19:$O$19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08'!$D$22</c:f>
              <c:numCache>
                <c:formatCode>0.0%</c:formatCode>
                <c:ptCount val="1"/>
                <c:pt idx="0">
                  <c:v>8.9674000004293444E-2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90E-462D-8177-A2B1023C6C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26-04-2019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26-04-2019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2732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3527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26-04-2019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26-04-2019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26-04-2019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26-04-2019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26-04-2019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26-04-2019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1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26-04-2019</a:t>
            </a:fld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43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B187A0EF-876F-4945-B76C-89C0FEE12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HACIENDA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32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06: UNIDAD ADMINISTRADORA DE LOS TRIBUNALES TRIBUTARIOS Y ADUANERO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AE1B629-D15B-4090-8AF0-9E550AF4FEF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E43D64F-667C-4C3B-BB5F-800E04B1346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E83525F-25BA-4269-B7F2-FABF3A03F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250003"/>
              </p:ext>
            </p:extLst>
          </p:nvPr>
        </p:nvGraphicFramePr>
        <p:xfrm>
          <a:off x="628650" y="1710555"/>
          <a:ext cx="7886700" cy="1427173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3947612610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251895722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296338376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196330996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605849357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796681921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37181100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52108210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3144545887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3229303630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363797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119839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9.411.312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9.411.312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690.449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3990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1.548.500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1.548.500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91.268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92589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77509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591.604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7560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591.604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1548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Tributarios y Aduaneros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591.604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476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07: SISTEMA INTEGRADO DE COMERCIO EXTERIOR (SICEX)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15E69C9-1321-4459-B05D-CB42E843247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8391D0F3-1EAE-4F72-A168-90A7AD7987BB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76C13C9-35DB-44C9-BF6F-F3FD27874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463597"/>
              </p:ext>
            </p:extLst>
          </p:nvPr>
        </p:nvGraphicFramePr>
        <p:xfrm>
          <a:off x="628650" y="1782423"/>
          <a:ext cx="7886700" cy="1839850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1980854188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341943804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847296579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139731520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834552674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613564760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627881635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658213777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3138686743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3198169809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525066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351165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4.357.153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4.357.153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3563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362.887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362.887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2489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1.907.726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1.907.726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88873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442.900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442.900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55277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442.900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442.900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62093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Pesca y Acuicultura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3233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Servicion Agrícola y Ganadero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18391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1.643.640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1.643.640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8328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1.611.086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1.611.086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222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08: PROGRAMA DE MODERNIZACIÓN SECTOR PÚBLICO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39C46397-8DB0-4C48-9637-DE1EE539CE42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471B7863-B0D2-4DDD-A2C1-1FBD0EEDFA97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041FF51-6BE9-43DE-A3AB-9C3721B23D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598212"/>
              </p:ext>
            </p:extLst>
          </p:nvPr>
        </p:nvGraphicFramePr>
        <p:xfrm>
          <a:off x="628650" y="1743904"/>
          <a:ext cx="7886700" cy="3370192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523928465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258345366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772265434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975910160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096003901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891873520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538954490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391940553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1277860655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1421049564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685094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025496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6.070.110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6.070.110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17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370.068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370.068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65574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345.987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345.987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60033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4.760.100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4.760.100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5230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4.708.600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4.708.600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19651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15500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Consumidor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32811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Compras y Contrataciones Públicas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978.970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978.970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07274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577.830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577.830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07661"/>
                  </a:ext>
                </a:extLst>
              </a:tr>
              <a:tr h="27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Chile Atiende-Secretaría General de la Presidencia de la República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76823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Registro Civil e Identificación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824.000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77103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576.800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576.800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7994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099660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209668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0748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Técnica OCDE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9405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593.955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593.955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95015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540.404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540.404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66831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53.551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961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09: PROGRAMA EXPORTACIÓN DE SERVICIOS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D5E3303-E20D-4B71-88A6-B042C8F309C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A695038-0DE2-40E4-996B-A7E8BDB9FC5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E6A22E8-5616-4D01-ADD3-88FC759C2B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523114"/>
              </p:ext>
            </p:extLst>
          </p:nvPr>
        </p:nvGraphicFramePr>
        <p:xfrm>
          <a:off x="628650" y="1822310"/>
          <a:ext cx="7886700" cy="2390086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2579416640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63679791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066179101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1962344106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901617714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637091597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025914307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007238307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2978379096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2982738874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899345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876250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4.680.020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4.680.020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0168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130.675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934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8945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4.229.180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4.229.180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16306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4.229.180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4.229.180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2804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67900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ProChile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872.410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872.410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16697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1.262.780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1.262.780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54294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1.094.890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1.094.890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55078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381.100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381.100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1452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221.154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221.154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97852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177.877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177.877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0466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43.277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369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681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01: DIRECCIÓN DE PRESUPUESTOS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1AE5828A-8AE2-4AB3-9C13-12D684CB908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05FBB78-8394-4F15-8951-C40A40499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794210"/>
              </p:ext>
            </p:extLst>
          </p:nvPr>
        </p:nvGraphicFramePr>
        <p:xfrm>
          <a:off x="628650" y="1699123"/>
          <a:ext cx="7886700" cy="2390086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1062308489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215559261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171901227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2680335010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474856343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978275650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86671225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072017499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3161278211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629350079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131302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752363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15.192.115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15.192.115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2.787.829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18415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12.764.071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12.764.071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927.872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54165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2.285.525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2.285.525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87629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8112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44085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34279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4433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00978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Programas de los Servicios Públicos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12254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1.852.068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42532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38.995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38.995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60036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77408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1.852.068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618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02: SISTEMA DE GESTIÓN FINANCIERA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1AE5828A-8AE2-4AB3-9C13-12D684CB908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3CC0E98-5AA2-4D1A-BD43-E92F0C82E0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195512"/>
              </p:ext>
            </p:extLst>
          </p:nvPr>
        </p:nvGraphicFramePr>
        <p:xfrm>
          <a:off x="628650" y="1700267"/>
          <a:ext cx="7886700" cy="1289614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1039520205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442418980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860123245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3995880051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985300382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53152642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30118172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777186475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893053841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2530605870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800671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49039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5.137.270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5.137.270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169.527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40289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2.185.840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2.185.840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169.527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78286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2.305.621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2.305.621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346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645.809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645.809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63415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645.809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645.809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685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039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03. PROGRAMA 01: SERVICIO DE IMPUESTOS INTERNOS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135E330-19F7-46C9-86B2-DF507B316C3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9144C01-C30A-46B1-916F-CB24DE0E40A9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B1C7E19-A433-45CE-B4D8-2F3619E328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909010"/>
              </p:ext>
            </p:extLst>
          </p:nvPr>
        </p:nvGraphicFramePr>
        <p:xfrm>
          <a:off x="645740" y="1652092"/>
          <a:ext cx="7886700" cy="3679697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737701854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04930580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223725997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302711472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868233606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807970620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561252901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952796992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3933442983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4027404556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169872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063427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189.900.684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189.900.684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23.475.047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22817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169.406.580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169.406.580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13.732.718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1276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16.617.470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16.617.470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2.401.367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5687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1.294.064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29160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1.294.064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56379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76711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157850"/>
                  </a:ext>
                </a:extLst>
              </a:tr>
              <a:tr h="27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la Organización para la Cooperación y el Desarrollo Económicos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87659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54399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27957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71665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418077"/>
                  </a:ext>
                </a:extLst>
              </a:tr>
              <a:tr h="27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657679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3.628.968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3.628.968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998.128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236055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583.623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583.623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029236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3.045.345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3.045.345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995.851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408754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230756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18558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5.047.012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99358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5.047.012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912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04. PROGRAMA 01: SERVICIO NACIONAL DE ADUANAS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58DEC1E-675C-4D0A-8965-38693FA4CA4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4651EE7-B0E8-4C8E-B0B9-8C90887A51E7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6863011-9D61-47A3-9C1E-A951684291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169870"/>
              </p:ext>
            </p:extLst>
          </p:nvPr>
        </p:nvGraphicFramePr>
        <p:xfrm>
          <a:off x="628649" y="1699123"/>
          <a:ext cx="7886700" cy="1977409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3959255176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331106471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123345326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2886698195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577465763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44474531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185909333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867774987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1562572057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182383771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099588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695041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70.376.283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70.376.283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6.338.613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14673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59.849.316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59.849.316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4.038.962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9209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8.711.460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8.711.460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148.729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70027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1.815.507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1.815.507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5092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142.758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142.758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78392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11.338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14875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115.875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115.875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28954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1.545.536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1.545.536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80341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2.150.922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17580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2.150.922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243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05. PROGRAMA 01: SERVICIO DE TESORERÍAS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07BE44A-86BF-4133-8415-B52EDE28BF9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89551D65-1049-4C1D-A98A-F3C73A33C893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D02F610-91AC-444D-9D4B-67918C7A28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902752"/>
              </p:ext>
            </p:extLst>
          </p:nvPr>
        </p:nvGraphicFramePr>
        <p:xfrm>
          <a:off x="628650" y="1670555"/>
          <a:ext cx="7886700" cy="2114968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3692313483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260688560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601670221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1719282761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114680434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107599846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63497512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48675516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1198893803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3151998658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500103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730105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58.017.396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58.017.396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4.533.413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4977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42.584.032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42.584.032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3.020.993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3016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11.926.347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11.926.347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535.654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70573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9622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05528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3.507.017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3.507.017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42.857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0369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163.273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87407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990.383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990.383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5199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2.353.361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2.353.361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96496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555.557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3744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555.557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673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07. PROGRAMA 01: DIRECCIÓN DE COMPRAS Y CONTRATACIÓN PÚBLICA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670212C-126B-4DFB-B9D2-7F8F16DF3FE4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F15AE962-81AF-499D-8529-5F6E44A3C2CB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8511D34-DD9F-42BD-9D7A-45DF286881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21093"/>
              </p:ext>
            </p:extLst>
          </p:nvPr>
        </p:nvGraphicFramePr>
        <p:xfrm>
          <a:off x="628650" y="1699123"/>
          <a:ext cx="7886700" cy="1977409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793988928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598749096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321297912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367711470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971041831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022673920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921554544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515259200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3031328664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1434013888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9649641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262348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9.319.191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9.319.191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480.342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53383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4.610.977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4.610.977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371.954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09897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2.877.174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2.877.174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16236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1.528.849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1.528.849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45.579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1693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1.528.849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1.528.849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45.579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38726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Compras Públicas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537.879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74682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Boletas de Garantía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61065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978.970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978.970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86181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302.191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302.191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7901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302.191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302.191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477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La ejecución del Ministerio en ENERO ascendió a </a:t>
            </a:r>
            <a:r>
              <a:rPr lang="es-CL" sz="1400" b="1" dirty="0">
                <a:latin typeface="+mn-lt"/>
              </a:rPr>
              <a:t>$45.908 millones</a:t>
            </a:r>
            <a:r>
              <a:rPr lang="es-CL" sz="1400" dirty="0">
                <a:latin typeface="+mn-lt"/>
              </a:rPr>
              <a:t>, equivalente a un gasto de </a:t>
            </a:r>
            <a:r>
              <a:rPr lang="es-CL" sz="1400" b="1" dirty="0">
                <a:latin typeface="+mn-lt"/>
              </a:rPr>
              <a:t>9%</a:t>
            </a:r>
            <a:r>
              <a:rPr lang="es-CL" sz="1400" dirty="0">
                <a:latin typeface="+mn-lt"/>
              </a:rPr>
              <a:t> respecto al presupuesto inicial que no experimentó modificaciones, dicha erogación es inferior (0,9 puntos porcentuales) a la registrada a igual mes del año 2018 aunque levemente mayor a los 8,6% registrados en 2017.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Respecto a los subtítulos, la mayor ejecución se registra en el subtítulo </a:t>
            </a:r>
            <a:r>
              <a:rPr lang="es-CL" sz="1400" b="1" dirty="0">
                <a:latin typeface="+mn-lt"/>
              </a:rPr>
              <a:t>34 “servicio de la deuda”</a:t>
            </a:r>
            <a:r>
              <a:rPr lang="es-CL" sz="1400" dirty="0">
                <a:latin typeface="+mn-lt"/>
              </a:rPr>
              <a:t> con una ejecución de 427,1% situación que se repite en los ejercicios anteriores (en el año 2018 la ejecución de dicho subtítulo alcanzó el </a:t>
            </a:r>
            <a:r>
              <a:rPr lang="es-CL" sz="1400" dirty="0"/>
              <a:t>534,1%)</a:t>
            </a:r>
            <a:r>
              <a:rPr lang="es-CL" sz="1400" dirty="0">
                <a:latin typeface="+mn-lt"/>
              </a:rPr>
              <a:t>, y corresponde básicamente a los gastos destinado al pago de las obligaciones devengadas al 31 de diciembre de 2018 (deuda flotante).  Al igual que los años anteriores, no se registran los respectivos Decretos modificatorios.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En cuanto a los Programas, el 76,1% del presupuesto inicial, se concentra en el </a:t>
            </a:r>
            <a:r>
              <a:rPr lang="es-CL" sz="1400" b="1" dirty="0"/>
              <a:t>Servicio de Impuestos Internos</a:t>
            </a:r>
            <a:r>
              <a:rPr lang="es-CL" sz="1400" dirty="0"/>
              <a:t> (37,1%), </a:t>
            </a:r>
            <a:r>
              <a:rPr lang="es-CL" sz="1400" b="1" dirty="0"/>
              <a:t>Servicio Nacional de Aduanas </a:t>
            </a:r>
            <a:r>
              <a:rPr lang="es-CL" sz="1400" dirty="0"/>
              <a:t>(13,7%), el </a:t>
            </a:r>
            <a:r>
              <a:rPr lang="es-CL" sz="1400" b="1" dirty="0"/>
              <a:t>Servicio de Tesorería </a:t>
            </a:r>
            <a:r>
              <a:rPr lang="es-CL" sz="1400" dirty="0"/>
              <a:t>(11,3%) y la </a:t>
            </a:r>
            <a:r>
              <a:rPr lang="es-CL" sz="1400" b="1" dirty="0"/>
              <a:t>Superintendencia de Bancos e Instituciones Financiera </a:t>
            </a:r>
            <a:r>
              <a:rPr lang="es-CL" sz="1400" dirty="0"/>
              <a:t>(14%), manteniendo su participación dentro del presupuesto global al igual que los ejercicios presupuestarios anteriores.  Por su parte, al primer mes de 2019 alcanzaron niveles de ejecución de </a:t>
            </a:r>
            <a:r>
              <a:rPr lang="es-CL" sz="1400" b="1" dirty="0"/>
              <a:t>12,4%, 9%, 7,8% y 2,3% </a:t>
            </a:r>
            <a:r>
              <a:rPr lang="es-CL" sz="1400" dirty="0"/>
              <a:t>respectivamente, calculados respecto al presupuesto vigente.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75203" y="50345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11. PROGRAMA 01: SUPERINTENDENCIA DE BANCOS E INSTITUCIONES FINANCIERAS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E599D60-E59C-4D6B-8265-3D148008D96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A0D5CC08-CEE9-487D-B114-A488E6D3F424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920C9DD-E00F-463F-9696-AB057BB20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927838"/>
              </p:ext>
            </p:extLst>
          </p:nvPr>
        </p:nvGraphicFramePr>
        <p:xfrm>
          <a:off x="628650" y="1710563"/>
          <a:ext cx="7886700" cy="2665203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1839218568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821269269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798112125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3992896657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51340104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87954690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708440161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512780722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3474207517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629977952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379079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141106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71.488.802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71.488.802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1.614.740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38070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14.051.287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14.051.287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1.043.033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35955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4.893.719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4.893.719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238.454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46694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85856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78219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Estudios Bancarios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26637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613060"/>
                  </a:ext>
                </a:extLst>
              </a:tr>
              <a:tr h="27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Bancarios de las Américas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09347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Internacional de Educación Financiera  - OCDE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24109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52.508.117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52.508.117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51834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2407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Excedentes de Caja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52.508.045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52.508.045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99280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72974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993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15. PROGRAMA 01: DIRECCIÓN NACIONAL DEL SERVICIO CIVIL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74A1242-E646-4D8C-B02F-9856D7F1EE5B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49894F1-6B63-4BEF-BBF9-A996AC8372B8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9A54621-4E77-4BAA-92A0-ABE914A8EF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435158"/>
              </p:ext>
            </p:extLst>
          </p:nvPr>
        </p:nvGraphicFramePr>
        <p:xfrm>
          <a:off x="628650" y="1670563"/>
          <a:ext cx="7886700" cy="2114968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805689787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150677880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951989609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1005571760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66659829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886708583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529943425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430389345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4050523756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2349267995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939275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58430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11.882.179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11.882.179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1.404.341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8776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5.290.652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5.290.652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355.957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0761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6.399.222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6.399.222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1.048.384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4960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68.598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99778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10683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32849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7178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82310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123.707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123.707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62719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20247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938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16. PROGRAMA 01: UNIDAD DE ANÁLISIS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47A3F32F-6957-4D84-B2A5-6F024F79943A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9FCD0311-64A0-469F-B52E-143ADA19682A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FB838D0-6351-4A61-B98D-DB417156B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727873"/>
              </p:ext>
            </p:extLst>
          </p:nvPr>
        </p:nvGraphicFramePr>
        <p:xfrm>
          <a:off x="628650" y="1674956"/>
          <a:ext cx="7886700" cy="1839850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1924214179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368612007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119444171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2950086935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12495843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48385116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33386352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657155339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835296069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3304458284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387299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350320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3.726.084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3.726.084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321.137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41580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2.681.730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2.681.730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217.776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49641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847.230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847.230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52476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03505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32651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del Grupo Egmont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15174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191.255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191.255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68619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50.037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39734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141.218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4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17. PROGRAMA 01: SUPERINTENDENCIA DE CASINOS DE JUEGO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84729A6-DBB6-4E0D-8B9D-4BC59C9223A8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F473E4DA-A5EF-4545-AFFE-2728384F2679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B903716-4DFC-4726-9F97-BE271CFFA5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567185"/>
              </p:ext>
            </p:extLst>
          </p:nvPr>
        </p:nvGraphicFramePr>
        <p:xfrm>
          <a:off x="628650" y="1699123"/>
          <a:ext cx="7886700" cy="1564732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266173616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113338786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543390189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3734533494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4068429583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524120790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414213782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797163335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216550338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1522663175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01680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388776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4.013.681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4.013.681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405.796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4019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2.662.205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2.662.205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83197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1.230.099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1.230.099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30.907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29046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121.377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7861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121.377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77214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372.390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3131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372.390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711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30. PROGRAMA 01: CONSEJO DE DEFENSA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51070D2A-A0D0-4262-AE69-06E68431B9D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394C1928-39F8-43FD-85C6-D283A8E2328D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C7A1E33-BAB5-4A5C-81A9-6EC8F626C3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672327"/>
              </p:ext>
            </p:extLst>
          </p:nvPr>
        </p:nvGraphicFramePr>
        <p:xfrm>
          <a:off x="629818" y="1699123"/>
          <a:ext cx="7886700" cy="1977409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2449379318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676743778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269944972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96127099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51623842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533442002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063492642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994817851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4262381863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1330763091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486707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053423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21.506.304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21.506.304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1.887.083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9034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18.569.118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18.569.118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1.505.462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7375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2.118.367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2.118.367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108.587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2412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2046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3701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en Juicios Laborales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16786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549.586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549.586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38662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549.586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549.586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96265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93564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883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31. PROGRAMA 01: COMISIÓN PARA EL MERCADO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5DCAFF2-849E-49D3-AB93-6FEB82D9448E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B93CEFE6-BCE0-4655-AA24-48E039DE5834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4A8EDC2-DBBF-44D0-BC35-306FBE4E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799090"/>
              </p:ext>
            </p:extLst>
          </p:nvPr>
        </p:nvGraphicFramePr>
        <p:xfrm>
          <a:off x="628650" y="1703707"/>
          <a:ext cx="7886700" cy="2940319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2961439931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821160337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495654247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2013454096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923989320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4248272803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01287200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487284777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1983374262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857350226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462126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967016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18.459.629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18.459.629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1.286.741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13288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15.445.366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15.445.366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1.247.432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6531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2.748.605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2.748.605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14345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48.243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77858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712488"/>
                  </a:ext>
                </a:extLst>
              </a:tr>
              <a:tr h="27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de Seguros de América Latina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29671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46.928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067597"/>
                  </a:ext>
                </a:extLst>
              </a:tr>
              <a:tr h="27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Comisiones de Valores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18.061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498169"/>
                  </a:ext>
                </a:extLst>
              </a:tr>
              <a:tr h="27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Supervisores de Seguros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54498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60998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80368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177.925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177.925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39913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121.493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121.493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20389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336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La </a:t>
            </a:r>
            <a:r>
              <a:rPr lang="es-CL" sz="1400" b="1" dirty="0"/>
              <a:t>Dirección de Presupuestos  </a:t>
            </a:r>
            <a:r>
              <a:rPr lang="es-CL" sz="1400" dirty="0"/>
              <a:t>presentaron el mayor avance con un 100%.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Finalmente, el </a:t>
            </a:r>
            <a:r>
              <a:rPr lang="es-CL" sz="1400" b="1" dirty="0"/>
              <a:t>Programa Exportación de Servicios </a:t>
            </a:r>
            <a:r>
              <a:rPr lang="es-CL" sz="1400" dirty="0"/>
              <a:t>es el que presentó la erogación menor con un</a:t>
            </a:r>
            <a:r>
              <a:rPr lang="es-CL" sz="1400" b="1" dirty="0"/>
              <a:t> </a:t>
            </a:r>
            <a:r>
              <a:rPr lang="es-CL" sz="1400" dirty="0"/>
              <a:t>74%, debido al  bajo nivel de ejecución en las transferencias corrientes (80,8%) que representan el 86% de los recursos contemplado en el programa.</a:t>
            </a:r>
            <a:endParaRPr lang="es-CL" sz="14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3332BF7-EEDD-44AB-91AF-ACAC7D84F0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795" y="1916832"/>
            <a:ext cx="4053189" cy="2448272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FCC376D-F3F7-408B-9489-BA2C3F042A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018" y="1916832"/>
            <a:ext cx="4053189" cy="2448272"/>
          </a:xfrm>
          <a:prstGeom prst="rect">
            <a:avLst/>
          </a:prstGeom>
        </p:spPr>
      </p:pic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F43C383A-3E22-483E-B548-873DF0B61C55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1234270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ENERO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F782F4F-C030-4837-A465-6DF0EEEC8AF1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514777"/>
              </p:ext>
            </p:extLst>
          </p:nvPr>
        </p:nvGraphicFramePr>
        <p:xfrm>
          <a:off x="539552" y="1700808"/>
          <a:ext cx="792088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7077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ENERO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1587725"/>
              </p:ext>
            </p:extLst>
          </p:nvPr>
        </p:nvGraphicFramePr>
        <p:xfrm>
          <a:off x="539552" y="1772816"/>
          <a:ext cx="792088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AB8238CF-26E2-45AB-ADAA-DF79CA7331F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2D6C307-A790-4E6C-AB67-3B139981C49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76F3CA3-1F26-45D1-A1C6-04E951E41F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915037"/>
              </p:ext>
            </p:extLst>
          </p:nvPr>
        </p:nvGraphicFramePr>
        <p:xfrm>
          <a:off x="656109" y="1700808"/>
          <a:ext cx="7831782" cy="2392239"/>
        </p:xfrm>
        <a:graphic>
          <a:graphicData uri="http://schemas.openxmlformats.org/drawingml/2006/table">
            <a:tbl>
              <a:tblPr/>
              <a:tblGrid>
                <a:gridCol w="329620">
                  <a:extLst>
                    <a:ext uri="{9D8B030D-6E8A-4147-A177-3AD203B41FA5}">
                      <a16:colId xmlns:a16="http://schemas.microsoft.com/office/drawing/2014/main" val="1554541196"/>
                    </a:ext>
                  </a:extLst>
                </a:gridCol>
                <a:gridCol w="2360082">
                  <a:extLst>
                    <a:ext uri="{9D8B030D-6E8A-4147-A177-3AD203B41FA5}">
                      <a16:colId xmlns:a16="http://schemas.microsoft.com/office/drawing/2014/main" val="2172879165"/>
                    </a:ext>
                  </a:extLst>
                </a:gridCol>
                <a:gridCol w="883383">
                  <a:extLst>
                    <a:ext uri="{9D8B030D-6E8A-4147-A177-3AD203B41FA5}">
                      <a16:colId xmlns:a16="http://schemas.microsoft.com/office/drawing/2014/main" val="2779848179"/>
                    </a:ext>
                  </a:extLst>
                </a:gridCol>
                <a:gridCol w="883383">
                  <a:extLst>
                    <a:ext uri="{9D8B030D-6E8A-4147-A177-3AD203B41FA5}">
                      <a16:colId xmlns:a16="http://schemas.microsoft.com/office/drawing/2014/main" val="3065697332"/>
                    </a:ext>
                  </a:extLst>
                </a:gridCol>
                <a:gridCol w="883383">
                  <a:extLst>
                    <a:ext uri="{9D8B030D-6E8A-4147-A177-3AD203B41FA5}">
                      <a16:colId xmlns:a16="http://schemas.microsoft.com/office/drawing/2014/main" val="1141345386"/>
                    </a:ext>
                  </a:extLst>
                </a:gridCol>
                <a:gridCol w="883383">
                  <a:extLst>
                    <a:ext uri="{9D8B030D-6E8A-4147-A177-3AD203B41FA5}">
                      <a16:colId xmlns:a16="http://schemas.microsoft.com/office/drawing/2014/main" val="1039302767"/>
                    </a:ext>
                  </a:extLst>
                </a:gridCol>
                <a:gridCol w="804274">
                  <a:extLst>
                    <a:ext uri="{9D8B030D-6E8A-4147-A177-3AD203B41FA5}">
                      <a16:colId xmlns:a16="http://schemas.microsoft.com/office/drawing/2014/main" val="1458395193"/>
                    </a:ext>
                  </a:extLst>
                </a:gridCol>
                <a:gridCol w="804274">
                  <a:extLst>
                    <a:ext uri="{9D8B030D-6E8A-4147-A177-3AD203B41FA5}">
                      <a16:colId xmlns:a16="http://schemas.microsoft.com/office/drawing/2014/main" val="2546718274"/>
                    </a:ext>
                  </a:extLst>
                </a:gridCol>
              </a:tblGrid>
              <a:tr h="1693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722500"/>
                  </a:ext>
                </a:extLst>
              </a:tr>
              <a:tr h="5186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784396"/>
                  </a:ext>
                </a:extLst>
              </a:tr>
              <a:tr h="179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511.943.473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511.943.473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45.908.019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293238"/>
                  </a:ext>
                </a:extLst>
              </a:tr>
              <a:tr h="169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358.732.413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358.732.413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27.140.832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503032"/>
                  </a:ext>
                </a:extLst>
              </a:tr>
              <a:tr h="169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67.860.540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67.860.540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4.763.900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417408"/>
                  </a:ext>
                </a:extLst>
              </a:tr>
              <a:tr h="169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115748"/>
                  </a:ext>
                </a:extLst>
              </a:tr>
              <a:tr h="169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18.874.855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18.874.855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430909"/>
                  </a:ext>
                </a:extLst>
              </a:tr>
              <a:tr h="169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52.508.127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52.508.127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536564"/>
                  </a:ext>
                </a:extLst>
              </a:tr>
              <a:tr h="169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661823"/>
                  </a:ext>
                </a:extLst>
              </a:tr>
              <a:tr h="169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10.966.332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10.966.332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1.043.977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205096"/>
                  </a:ext>
                </a:extLst>
              </a:tr>
              <a:tr h="169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458544"/>
                  </a:ext>
                </a:extLst>
              </a:tr>
              <a:tr h="169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2.799.900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2.799.900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10.578.657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720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RESUMEN POR CAPÍTULOS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DD0397D6-1638-44E5-BB49-A6BA55D446B3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68C32BD0-8B15-4EF2-9257-B18B6F38549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F18A0D9-E19F-4B1F-BCAB-5C292E7446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873166"/>
              </p:ext>
            </p:extLst>
          </p:nvPr>
        </p:nvGraphicFramePr>
        <p:xfrm>
          <a:off x="628651" y="1822311"/>
          <a:ext cx="7886698" cy="4270981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3194319407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1390455404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780846235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030819931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683917015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002229175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600060524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2239778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4076964856"/>
                    </a:ext>
                  </a:extLst>
                </a:gridCol>
              </a:tblGrid>
              <a:tr h="1574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642456"/>
                  </a:ext>
                </a:extLst>
              </a:tr>
              <a:tr h="4822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218185"/>
                  </a:ext>
                </a:extLst>
              </a:tr>
              <a:tr h="206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33.902.825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33.902.825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1.203.410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55457"/>
                  </a:ext>
                </a:extLst>
              </a:tr>
              <a:tr h="236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9.384.230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9.384.230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468.695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575407"/>
                  </a:ext>
                </a:extLst>
              </a:tr>
              <a:tr h="157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Administradora de los Tribunales Tributarios y Aduaneros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9.411.312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9.411.312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690.449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954711"/>
                  </a:ext>
                </a:extLst>
              </a:tr>
              <a:tr h="196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Comercio Exterior (SICEX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4.357.153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4.357.153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19.849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452957"/>
                  </a:ext>
                </a:extLst>
              </a:tr>
              <a:tr h="196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6.070.110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6.070.110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292096"/>
                  </a:ext>
                </a:extLst>
              </a:tr>
              <a:tr h="157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4.680.020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4.680.020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104289"/>
                  </a:ext>
                </a:extLst>
              </a:tr>
              <a:tr h="196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Presupuestos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20.329.385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20.329.385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2.957.356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333016"/>
                  </a:ext>
                </a:extLst>
              </a:tr>
              <a:tr h="157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Presupuestos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15.192.115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15.192.115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2.787.829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763865"/>
                  </a:ext>
                </a:extLst>
              </a:tr>
              <a:tr h="157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Gestión Financiera del Estado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5.137.270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5.137.270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169.527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386880"/>
                  </a:ext>
                </a:extLst>
              </a:tr>
              <a:tr h="196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Impuestos Internos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189.900.684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189.900.684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23.475.047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989291"/>
                  </a:ext>
                </a:extLst>
              </a:tr>
              <a:tr h="196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Aduanas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70.376.283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70.376.283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6.338.613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187402"/>
                  </a:ext>
                </a:extLst>
              </a:tr>
              <a:tr h="196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Tesorerías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58.017.396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58.017.396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4.533.413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27207"/>
                  </a:ext>
                </a:extLst>
              </a:tr>
              <a:tr h="196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Compras y Contratación Pública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9.319.191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9.319.191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480.342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249223"/>
                  </a:ext>
                </a:extLst>
              </a:tr>
              <a:tr h="196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Bancos e Instituciones Financieras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71.488.802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71.488.802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1.614.740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705288"/>
                  </a:ext>
                </a:extLst>
              </a:tr>
              <a:tr h="196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del Servicio Civil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11.882.179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11.882.179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1.404.341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531200"/>
                  </a:ext>
                </a:extLst>
              </a:tr>
              <a:tr h="196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Análisis Financiero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3.726.084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3.726.084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321.137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847956"/>
                  </a:ext>
                </a:extLst>
              </a:tr>
              <a:tr h="196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Casinos de Juego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4.013.681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4.013.681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405.796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622737"/>
                  </a:ext>
                </a:extLst>
              </a:tr>
              <a:tr h="196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Defensa del Estado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21.506.304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21.506.304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1.887.083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900840"/>
                  </a:ext>
                </a:extLst>
              </a:tr>
              <a:tr h="196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18.459.629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18.459.629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1.286.741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581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01: SECRETARÍA Y ADMINISTRACIÓN GENERAL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1DC5D53-1C9D-4BF9-87DC-D543F32F557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949D303E-6BFB-4F82-92BB-5268593EEE12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4177570-F2E6-4E49-9B25-D67376D439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397467"/>
              </p:ext>
            </p:extLst>
          </p:nvPr>
        </p:nvGraphicFramePr>
        <p:xfrm>
          <a:off x="628650" y="1707139"/>
          <a:ext cx="7886700" cy="2665202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2749375100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617540873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575811260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2834833261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634054457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44657655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4205550565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950467957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1787281257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2363636218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170267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934913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9.384.230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9.384.230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468.695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91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6.219.109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6.219.109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371.371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25111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2.393.653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2.393.653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36.511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74156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674.934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674.934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12205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25.750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92530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Superior de la Hípica Nacional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25.750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97883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534.950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331718"/>
                  </a:ext>
                </a:extLst>
              </a:tr>
              <a:tr h="27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- RREE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534.950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8871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32.071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985784"/>
                  </a:ext>
                </a:extLst>
              </a:tr>
              <a:tr h="27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de Acción Financiera de Sudamérica contra el Lavado de Activos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32.071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40453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96.534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59513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84153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61.586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072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4138</TotalTime>
  <Words>4608</Words>
  <Application>Microsoft Office PowerPoint</Application>
  <PresentationFormat>Presentación en pantalla (4:3)</PresentationFormat>
  <Paragraphs>2595</Paragraphs>
  <Slides>25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2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ENERO DE 2019 PARTIDA 08: MINISTERIO DE HACIENDA</vt:lpstr>
      <vt:lpstr>EJECUCIÓN ACUMULADA DE GASTOS A ENERO DE 2019  PARTIDA 08 MINISTERIO DE HACIENDA</vt:lpstr>
      <vt:lpstr>EJECUCIÓN ACUMULADA DE GASTOS A ENERO DE 2019  PARTIDA 08 MINISTERIO DE HACIENDA</vt:lpstr>
      <vt:lpstr>EJECUCIÓN ACUMULADA DE GASTOS A ENERO DE 2019  PARTIDA 08 MINISTERIO DE HACIENDA</vt:lpstr>
      <vt:lpstr>Presentación de PowerPoint</vt:lpstr>
      <vt:lpstr>Presentación de PowerPoint</vt:lpstr>
      <vt:lpstr>EJECUCIÓN ACUMULADA DE GASTOS A ENERO DE 2019  PARTIDA 08 MINISTERIO DE HACIENDA</vt:lpstr>
      <vt:lpstr>EJECUCIÓN ACUMULADA DE GASTOS A ENERO DE 2019  PARTIDA 08 RESUMEN POR CAPÍTULOS</vt:lpstr>
      <vt:lpstr>EJECUCIÓN ACUMULADA DE GASTOS A ENERO DE 2019  PARTIDA 08. CAPÍTULO 01. PROGRAMA 01: SECRETARÍA Y ADMINISTRACIÓN GENERAL</vt:lpstr>
      <vt:lpstr>EJECUCIÓN ACUMULADA DE GASTOS A ENERO DE 2019  PARTIDA 08. CAPÍTULO 01. PROGRAMA 06: UNIDAD ADMINISTRADORA DE LOS TRIBUNALES TRIBUTARIOS Y ADUANERO</vt:lpstr>
      <vt:lpstr>EJECUCIÓN ACUMULADA DE GASTOS A ENERO DE 2019  PARTIDA 08. CAPÍTULO 01. PROGRAMA 07: SISTEMA INTEGRADO DE COMERCIO EXTERIOR (SICEX)</vt:lpstr>
      <vt:lpstr>EJECUCIÓN ACUMULADA DE GASTOS A ENERO DE 2019  PARTIDA 08. CAPÍTULO 01. PROGRAMA 08: PROGRAMA DE MODERNIZACIÓN SECTOR PÚBLICO</vt:lpstr>
      <vt:lpstr>EJECUCIÓN ACUMULADA DE GASTOS A ENERO DE 2019  PARTIDA 08. CAPÍTULO 01. PROGRAMA 09: PROGRAMA EXPORTACIÓN DE SERVICIOS</vt:lpstr>
      <vt:lpstr>EJECUCIÓN ACUMULADA DE GASTOS A ENERO DE 2019  PARTIDA 08. CAPÍTULO 02. PROGRAMA 01: DIRECCIÓN DE PRESUPUESTOS</vt:lpstr>
      <vt:lpstr>EJECUCIÓN ACUMULADA DE GASTOS A ENERO DE 2019  PARTIDA 08. CAPÍTULO 02. PROGRAMA 02: SISTEMA DE GESTIÓN FINANCIERA DEL ESTADO</vt:lpstr>
      <vt:lpstr>EJECUCIÓN ACUMULADA DE GASTOS A ENERO DE 2019  PARTIDA 08. CAPÍTULO 03. PROGRAMA 01: SERVICIO DE IMPUESTOS INTERNOS</vt:lpstr>
      <vt:lpstr>EJECUCIÓN ACUMULADA DE GASTOS A ENERO DE 2019  PARTIDA 08. CAPÍTULO 04. PROGRAMA 01: SERVICIO NACIONAL DE ADUANAS</vt:lpstr>
      <vt:lpstr>EJECUCIÓN ACUMULADA DE GASTOS A ENERO DE 2019  PARTIDA 08. CAPÍTULO 05. PROGRAMA 01: SERVICIO DE TESORERÍAS</vt:lpstr>
      <vt:lpstr>EJECUCIÓN ACUMULADA DE GASTOS A ENERO DE 2019  PARTIDA 08. CAPÍTULO 07. PROGRAMA 01: DIRECCIÓN DE COMPRAS Y CONTRATACIÓN PÚBLICA</vt:lpstr>
      <vt:lpstr>EJECUCIÓN ACUMULADA DE GASTOS A ENERO DE 2019  PARTIDA 08. CAPÍTULO 11. PROGRAMA 01: SUPERINTENDENCIA DE BANCOS E INSTITUCIONES FINANCIERAS</vt:lpstr>
      <vt:lpstr>EJECUCIÓN ACUMULADA DE GASTOS A ENERO DE 2019  PARTIDA 08. CAPÍTULO 15. PROGRAMA 01: DIRECCIÓN NACIONAL DEL SERVICIO CIVIL</vt:lpstr>
      <vt:lpstr>EJECUCIÓN ACUMULADA DE GASTOS A ENERO DE 2019  PARTIDA 08. CAPÍTULO 16. PROGRAMA 01: UNIDAD DE ANÁLISIS FINANCIERO</vt:lpstr>
      <vt:lpstr>EJECUCIÓN ACUMULADA DE GASTOS A ENERO DE 2019  PARTIDA 08. CAPÍTULO 17. PROGRAMA 01: SUPERINTENDENCIA DE CASINOS DE JUEGO</vt:lpstr>
      <vt:lpstr>EJECUCIÓN ACUMULADA DE GASTOS A ENERO DE 2019  PARTIDA 08. CAPÍTULO 30. PROGRAMA 01: CONSEJO DE DEFENSA DEL ESTADO</vt:lpstr>
      <vt:lpstr>EJECUCIÓN ACUMULADA DE GASTOS A ENERO DE 2019  PARTIDA 08. CAPÍTULO 31. PROGRAMA 01: COMISIÓN PARA EL MERCADO FINANCIERO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331</cp:revision>
  <cp:lastPrinted>2018-09-06T17:37:29Z</cp:lastPrinted>
  <dcterms:created xsi:type="dcterms:W3CDTF">2016-06-23T13:38:47Z</dcterms:created>
  <dcterms:modified xsi:type="dcterms:W3CDTF">2019-04-26T21:46:38Z</dcterms:modified>
</cp:coreProperties>
</file>