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3"/>
  </p:notesMasterIdLst>
  <p:handoutMasterIdLst>
    <p:handoutMasterId r:id="rId34"/>
  </p:handoutMasterIdLst>
  <p:sldIdLst>
    <p:sldId id="256" r:id="rId3"/>
    <p:sldId id="298" r:id="rId4"/>
    <p:sldId id="316" r:id="rId5"/>
    <p:sldId id="315" r:id="rId6"/>
    <p:sldId id="313" r:id="rId7"/>
    <p:sldId id="300" r:id="rId8"/>
    <p:sldId id="264" r:id="rId9"/>
    <p:sldId id="263" r:id="rId10"/>
    <p:sldId id="265" r:id="rId11"/>
    <p:sldId id="267" r:id="rId12"/>
    <p:sldId id="268" r:id="rId13"/>
    <p:sldId id="269" r:id="rId14"/>
    <p:sldId id="271" r:id="rId15"/>
    <p:sldId id="273" r:id="rId16"/>
    <p:sldId id="303" r:id="rId17"/>
    <p:sldId id="274" r:id="rId18"/>
    <p:sldId id="275" r:id="rId19"/>
    <p:sldId id="309" r:id="rId20"/>
    <p:sldId id="310" r:id="rId21"/>
    <p:sldId id="276" r:id="rId22"/>
    <p:sldId id="304" r:id="rId23"/>
    <p:sldId id="277" r:id="rId24"/>
    <p:sldId id="278" r:id="rId25"/>
    <p:sldId id="305" r:id="rId26"/>
    <p:sldId id="272" r:id="rId27"/>
    <p:sldId id="280" r:id="rId28"/>
    <p:sldId id="281" r:id="rId29"/>
    <p:sldId id="282" r:id="rId30"/>
    <p:sldId id="302" r:id="rId31"/>
    <p:sldId id="306" r:id="rId32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760" y="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104.20\presupuesto\3%20Ejecucion\2019\Planillas\07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/>
              <a:t>% Ejecución Mensual 2017- 2018 - 2019</a:t>
            </a: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07'!$C$29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'Partida 07'!$D$29:$O$29</c:f>
              <c:numCache>
                <c:formatCode>0.0%</c:formatCode>
                <c:ptCount val="12"/>
                <c:pt idx="0">
                  <c:v>1.5761892599429169E-2</c:v>
                </c:pt>
                <c:pt idx="1">
                  <c:v>1.8842040265903099E-2</c:v>
                </c:pt>
                <c:pt idx="2">
                  <c:v>4.5115084853271453E-2</c:v>
                </c:pt>
                <c:pt idx="3">
                  <c:v>5.7038232167340087E-2</c:v>
                </c:pt>
                <c:pt idx="4">
                  <c:v>8.0589208035544868E-2</c:v>
                </c:pt>
                <c:pt idx="5">
                  <c:v>0.18140328600014641</c:v>
                </c:pt>
                <c:pt idx="6">
                  <c:v>3.6553141861631645E-2</c:v>
                </c:pt>
                <c:pt idx="7">
                  <c:v>4.5421537490410571E-2</c:v>
                </c:pt>
                <c:pt idx="8">
                  <c:v>0.13265330806068348</c:v>
                </c:pt>
                <c:pt idx="9">
                  <c:v>4.6521631274637744E-2</c:v>
                </c:pt>
                <c:pt idx="10">
                  <c:v>7.0491837790479142E-2</c:v>
                </c:pt>
                <c:pt idx="11">
                  <c:v>0.2728243368579063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5C-4CC6-9BC2-DD6BFAC35388}"/>
            </c:ext>
          </c:extLst>
        </c:ser>
        <c:ser>
          <c:idx val="0"/>
          <c:order val="1"/>
          <c:tx>
            <c:strRef>
              <c:f>'Partida 07'!$C$30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07'!$D$28:$O$28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07'!$D$30:$O$30</c:f>
              <c:numCache>
                <c:formatCode>0.0%</c:formatCode>
                <c:ptCount val="12"/>
                <c:pt idx="0">
                  <c:v>1.7368658037634373E-2</c:v>
                </c:pt>
                <c:pt idx="1">
                  <c:v>0.10647367903545614</c:v>
                </c:pt>
                <c:pt idx="2">
                  <c:v>5.9254018110409562E-2</c:v>
                </c:pt>
                <c:pt idx="3">
                  <c:v>3.3082092549199221E-2</c:v>
                </c:pt>
                <c:pt idx="4">
                  <c:v>3.5207529596278118E-2</c:v>
                </c:pt>
                <c:pt idx="5">
                  <c:v>8.5634191879720267E-2</c:v>
                </c:pt>
                <c:pt idx="6">
                  <c:v>6.9974308243993699E-2</c:v>
                </c:pt>
                <c:pt idx="7">
                  <c:v>8.1589253078578727E-2</c:v>
                </c:pt>
                <c:pt idx="8">
                  <c:v>5.3660191344413813E-2</c:v>
                </c:pt>
                <c:pt idx="9">
                  <c:v>4.4309980321952665E-2</c:v>
                </c:pt>
                <c:pt idx="10">
                  <c:v>4.2190526668830795E-2</c:v>
                </c:pt>
                <c:pt idx="11">
                  <c:v>0.27945923536695166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D5C-4CC6-9BC2-DD6BFAC35388}"/>
            </c:ext>
          </c:extLst>
        </c:ser>
        <c:ser>
          <c:idx val="1"/>
          <c:order val="2"/>
          <c:tx>
            <c:strRef>
              <c:f>'Partida 07'!$C$31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07'!$D$28:$O$28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07'!$D$31</c:f>
              <c:numCache>
                <c:formatCode>0.0%</c:formatCode>
                <c:ptCount val="1"/>
                <c:pt idx="0">
                  <c:v>1.7686048817839351E-2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D5C-4CC6-9BC2-DD6BFAC3538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6401624"/>
        <c:axId val="1"/>
      </c:barChart>
      <c:catAx>
        <c:axId val="196401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1624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/>
              <a:t>% Ejecución Acumulada  2017 - 2018 - 2019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07'!$C$22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val>
            <c:numRef>
              <c:f>'Partida 07'!$D$22:$O$22</c:f>
              <c:numCache>
                <c:formatCode>0.0%</c:formatCode>
                <c:ptCount val="12"/>
                <c:pt idx="0">
                  <c:v>1.5761892599429169E-2</c:v>
                </c:pt>
                <c:pt idx="1">
                  <c:v>3.4603932865332268E-2</c:v>
                </c:pt>
                <c:pt idx="2">
                  <c:v>7.9712422329236934E-2</c:v>
                </c:pt>
                <c:pt idx="3">
                  <c:v>0.13675065449657703</c:v>
                </c:pt>
                <c:pt idx="4">
                  <c:v>0.21690653736675874</c:v>
                </c:pt>
                <c:pt idx="5">
                  <c:v>0.3972793057013293</c:v>
                </c:pt>
                <c:pt idx="6">
                  <c:v>0.43382019147367701</c:v>
                </c:pt>
                <c:pt idx="7">
                  <c:v>0.47905376055019966</c:v>
                </c:pt>
                <c:pt idx="8">
                  <c:v>0.61170706861088309</c:v>
                </c:pt>
                <c:pt idx="9">
                  <c:v>0.65106196720523379</c:v>
                </c:pt>
                <c:pt idx="10">
                  <c:v>0.72243422219575593</c:v>
                </c:pt>
                <c:pt idx="11">
                  <c:v>0.95252147924692387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518-4191-A61B-7E78876A31F9}"/>
            </c:ext>
          </c:extLst>
        </c:ser>
        <c:ser>
          <c:idx val="0"/>
          <c:order val="1"/>
          <c:tx>
            <c:strRef>
              <c:f>'Partida 07'!$C$23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07'!$D$21:$O$21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07'!$D$23:$O$23</c:f>
              <c:numCache>
                <c:formatCode>0.0%</c:formatCode>
                <c:ptCount val="12"/>
                <c:pt idx="0">
                  <c:v>1.7368658037634373E-2</c:v>
                </c:pt>
                <c:pt idx="1">
                  <c:v>0.12384233707309052</c:v>
                </c:pt>
                <c:pt idx="2">
                  <c:v>0.18300671503413626</c:v>
                </c:pt>
                <c:pt idx="3">
                  <c:v>0.21126977709651512</c:v>
                </c:pt>
                <c:pt idx="4">
                  <c:v>0.24595503334921318</c:v>
                </c:pt>
                <c:pt idx="5">
                  <c:v>0.33103645532626963</c:v>
                </c:pt>
                <c:pt idx="6">
                  <c:v>0.40232997719460029</c:v>
                </c:pt>
                <c:pt idx="7">
                  <c:v>0.48381188187106128</c:v>
                </c:pt>
                <c:pt idx="8">
                  <c:v>0.53747207321547508</c:v>
                </c:pt>
                <c:pt idx="9">
                  <c:v>0.58177864106184618</c:v>
                </c:pt>
                <c:pt idx="10">
                  <c:v>0.62396628269766663</c:v>
                </c:pt>
                <c:pt idx="11">
                  <c:v>0.88754822807363032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518-4191-A61B-7E78876A31F9}"/>
            </c:ext>
          </c:extLst>
        </c:ser>
        <c:ser>
          <c:idx val="1"/>
          <c:order val="2"/>
          <c:tx>
            <c:strRef>
              <c:f>'Partida 07'!$C$24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Pt>
            <c:idx val="0"/>
            <c:marker>
              <c:symbol val="circle"/>
              <c:size val="6"/>
              <c:spPr>
                <a:gradFill rotWithShape="1">
                  <a:gsLst>
                    <a:gs pos="0">
                      <a:schemeClr val="accent2">
                        <a:shade val="51000"/>
                        <a:satMod val="130000"/>
                      </a:schemeClr>
                    </a:gs>
                    <a:gs pos="80000">
                      <a:schemeClr val="accent2">
                        <a:shade val="93000"/>
                        <a:satMod val="130000"/>
                      </a:schemeClr>
                    </a:gs>
                    <a:gs pos="100000">
                      <a:schemeClr val="accent2">
                        <a:shade val="94000"/>
                        <a:satMod val="135000"/>
                      </a:schemeClr>
                    </a:gs>
                  </a:gsLst>
                  <a:lin ang="16200000" scaled="0"/>
                </a:gradFill>
                <a:ln w="9525">
                  <a:solidFill>
                    <a:schemeClr val="accent2"/>
                  </a:solidFill>
                  <a:round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D518-4191-A61B-7E78876A31F9}"/>
              </c:ext>
            </c:extLst>
          </c:dPt>
          <c:dLbls>
            <c:dLbl>
              <c:idx val="0"/>
              <c:layout>
                <c:manualLayout>
                  <c:x val="-5.1295737565514594E-2"/>
                  <c:y val="-1.987365204878664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518-4191-A61B-7E78876A31F9}"/>
                </c:ext>
              </c:extLst>
            </c:dLbl>
            <c:dLbl>
              <c:idx val="1"/>
              <c:layout>
                <c:manualLayout>
                  <c:x val="-0.11838006230529596"/>
                  <c:y val="-2.099736954213058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518-4191-A61B-7E78876A31F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07'!$D$21:$O$21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07'!$D$24</c:f>
              <c:numCache>
                <c:formatCode>0.0%</c:formatCode>
                <c:ptCount val="1"/>
                <c:pt idx="0">
                  <c:v>1.7686048817839351E-2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518-4191-A61B-7E78876A31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6400640"/>
        <c:axId val="1"/>
      </c:lineChart>
      <c:catAx>
        <c:axId val="196400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064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30-05-2019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30-05-2019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30-05-2019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30-05-2019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30-05-2019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30-05-2019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30-05-2019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30-05-2019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30-05-2019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30-05-2019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30-05-2019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30-05-2019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30-05-2019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30-05-2019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30-05-2019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30-05-2019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30-05-2019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30-05-2019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30-05-2019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30-05-2019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30-05-2019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30-05-2019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30-05-2019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30-05-2019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30-05-2019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84404" y="215477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538956604"/>
              </p:ext>
            </p:extLst>
          </p:nvPr>
        </p:nvGraphicFramePr>
        <p:xfrm>
          <a:off x="5352992" y="215477"/>
          <a:ext cx="659168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9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2992" y="215477"/>
                        <a:ext cx="659168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0" y="215477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30-05-2019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B318718E-67A3-4385-87F2-EED77AF00B01}"/>
              </a:ext>
            </a:extLst>
          </p:cNvPr>
          <p:cNvGrpSpPr/>
          <p:nvPr userDrawn="1"/>
        </p:nvGrpSpPr>
        <p:grpSpPr>
          <a:xfrm>
            <a:off x="5436096" y="44624"/>
            <a:ext cx="3672408" cy="504056"/>
            <a:chOff x="5436096" y="44624"/>
            <a:chExt cx="3672408" cy="504056"/>
          </a:xfrm>
        </p:grpSpPr>
        <p:sp>
          <p:nvSpPr>
            <p:cNvPr id="10" name="4 CuadroTexto"/>
            <p:cNvSpPr txBox="1"/>
            <p:nvPr userDrawn="1"/>
          </p:nvSpPr>
          <p:spPr>
            <a:xfrm>
              <a:off x="6156176" y="116632"/>
              <a:ext cx="2189753" cy="16346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7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7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11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3" name="2 Objeto"/>
            <p:cNvGraphicFramePr>
              <a:graphicFrameLocks noChangeAspect="1"/>
            </p:cNvGraphicFramePr>
            <p:nvPr userDrawn="1">
              <p:extLst>
                <p:ext uri="{D42A27DB-BD31-4B8C-83A1-F6EECF244321}">
                  <p14:modId xmlns:p14="http://schemas.microsoft.com/office/powerpoint/2010/main" val="1405216472"/>
                </p:ext>
              </p:extLst>
            </p:nvPr>
          </p:nvGraphicFramePr>
          <p:xfrm>
            <a:off x="5436096" y="44624"/>
            <a:ext cx="565001" cy="417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25" name="Imagen de mapa de bits" r:id="rId14" imgW="743054" imgH="523810" progId="PBrush">
                    <p:embed/>
                  </p:oleObj>
                </mc:Choice>
                <mc:Fallback>
                  <p:oleObj name="Imagen de mapa de bits" r:id="rId14" imgW="743054" imgH="523810" progId="PBrush">
                    <p:embed/>
                    <p:pic>
                      <p:nvPicPr>
                        <p:cNvPr id="0" name="11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6096" y="44624"/>
                          <a:ext cx="565001" cy="4172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4 Rectángulo"/>
            <p:cNvSpPr/>
            <p:nvPr userDrawn="1"/>
          </p:nvSpPr>
          <p:spPr>
            <a:xfrm>
              <a:off x="6012160" y="87015"/>
              <a:ext cx="309634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240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05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NIDAD TÉCNCIA DE APOYO PRESUPUESTARIO</a:t>
              </a:r>
              <a:endParaRPr lang="es-CL" sz="1000" dirty="0">
                <a:effectLst/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ENERO 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07: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ECONOMÍA, FOMENTO Y TURISMO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marzo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63EBFFCC-CB0A-45F1-B8E4-F25A380EB811}"/>
              </a:ext>
            </a:extLst>
          </p:cNvPr>
          <p:cNvGrpSpPr/>
          <p:nvPr/>
        </p:nvGrpSpPr>
        <p:grpSpPr>
          <a:xfrm>
            <a:off x="410078" y="836712"/>
            <a:ext cx="6682202" cy="893319"/>
            <a:chOff x="410078" y="836712"/>
            <a:chExt cx="6682202" cy="893319"/>
          </a:xfrm>
        </p:grpSpPr>
        <p:sp>
          <p:nvSpPr>
            <p:cNvPr id="5" name="4 CuadroTexto"/>
            <p:cNvSpPr txBox="1"/>
            <p:nvPr/>
          </p:nvSpPr>
          <p:spPr>
            <a:xfrm>
              <a:off x="1844875" y="1064930"/>
              <a:ext cx="3771241" cy="34995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12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12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24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6" name="5 Objeto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07083368"/>
                </p:ext>
              </p:extLst>
            </p:nvPr>
          </p:nvGraphicFramePr>
          <p:xfrm>
            <a:off x="410078" y="836712"/>
            <a:ext cx="1209594" cy="893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15" name="Imagen de mapa de bits" r:id="rId3" imgW="743054" imgH="523810" progId="PBrush">
                    <p:embed/>
                  </p:oleObj>
                </mc:Choice>
                <mc:Fallback>
                  <p:oleObj name="Imagen de mapa de bits" r:id="rId3" imgW="743054" imgH="523810" progId="PBrush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078" y="836712"/>
                          <a:ext cx="1209594" cy="8933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7 Rectángulo"/>
            <p:cNvSpPr/>
            <p:nvPr/>
          </p:nvSpPr>
          <p:spPr>
            <a:xfrm>
              <a:off x="1547664" y="992922"/>
              <a:ext cx="554461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40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NIDAD </a:t>
              </a:r>
              <a:r>
                <a:rPr lang="es-CL" sz="1600" b="1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TÉCNICA DE APOYO 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PRESUPUESTARIO</a:t>
              </a:r>
              <a:endParaRPr lang="es-CL" sz="1400" dirty="0"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EE5E3A3F-6979-41ED-A28B-CCCAF6CC2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62068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01. PROGRAMA 07: PROGRAMA FONDO DE INNOVACIÓN PARA LA COMPETITIVIDAD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8A779A0-60D8-4543-9502-B96D6E8248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514527"/>
              </p:ext>
            </p:extLst>
          </p:nvPr>
        </p:nvGraphicFramePr>
        <p:xfrm>
          <a:off x="628650" y="1916833"/>
          <a:ext cx="7886701" cy="4320479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2828440681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312693904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59749538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289474541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85590287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01437997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93577452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876197619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3190415164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4135575859"/>
                    </a:ext>
                  </a:extLst>
                </a:gridCol>
              </a:tblGrid>
              <a:tr h="1422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5041494"/>
                  </a:ext>
                </a:extLst>
              </a:tr>
              <a:tr h="43560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385196"/>
                  </a:ext>
                </a:extLst>
              </a:tr>
              <a:tr h="18668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134.502.898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134.502.898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29.992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0,022%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1730254"/>
                  </a:ext>
                </a:extLst>
              </a:tr>
              <a:tr h="1422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529.980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529.980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27.416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5154115"/>
                  </a:ext>
                </a:extLst>
              </a:tr>
              <a:tr h="1422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344.872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344.872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2.576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7757076"/>
                  </a:ext>
                </a:extLst>
              </a:tr>
              <a:tr h="1422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133.628.046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133.628.046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808727"/>
                  </a:ext>
                </a:extLst>
              </a:tr>
              <a:tr h="1422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1.091.800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1.091.800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4750751"/>
                  </a:ext>
                </a:extLst>
              </a:tr>
              <a:tr h="1422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Normalización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1.091.800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1.091.800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854345"/>
                  </a:ext>
                </a:extLst>
              </a:tr>
              <a:tr h="1422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132.512.923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132.512.923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367766"/>
                  </a:ext>
                </a:extLst>
              </a:tr>
              <a:tr h="1422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Innovación de Interés Público - Comité Innova Chile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3.435.061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3.435.061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5407108"/>
                  </a:ext>
                </a:extLst>
              </a:tr>
              <a:tr h="1422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Innovación Empresarial - Comité Innova Chile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19.603.364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19.603.364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8828899"/>
                  </a:ext>
                </a:extLst>
              </a:tr>
              <a:tr h="1422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Innovación Empresarial - CORFO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19.975.609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19.975.609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1696466"/>
                  </a:ext>
                </a:extLst>
              </a:tr>
              <a:tr h="1422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Sensibilización del país sobre Innovación - CONICYT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640.263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640.263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956399"/>
                  </a:ext>
                </a:extLst>
              </a:tr>
              <a:tr h="1422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Comité Innova Chile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3.901.137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3.901.137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9099956"/>
                  </a:ext>
                </a:extLst>
              </a:tr>
              <a:tr h="1422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CONICYT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45.558.816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45.558.816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5101539"/>
                  </a:ext>
                </a:extLst>
              </a:tr>
              <a:tr h="1422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Subs. de Agricultura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2.820.761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2.820.761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615275"/>
                  </a:ext>
                </a:extLst>
              </a:tr>
              <a:tr h="1422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de Capital Humano - CONICYT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1.505.443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1.505.443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348203"/>
                  </a:ext>
                </a:extLst>
              </a:tr>
              <a:tr h="1422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Encuesta de Innovación - Instituto Nacional de Estadísticas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458.350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458.350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2095749"/>
                  </a:ext>
                </a:extLst>
              </a:tr>
              <a:tr h="1422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Iniciativa Científica Millenium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6.652.768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6.652.768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6021936"/>
                  </a:ext>
                </a:extLst>
              </a:tr>
              <a:tr h="1422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Impulso I+D - CONICYT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1.066.812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1.066.812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2927870"/>
                  </a:ext>
                </a:extLst>
              </a:tr>
              <a:tr h="1422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Innovación de Interés Público - CORFO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4.324.916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4.324.916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8947463"/>
                  </a:ext>
                </a:extLst>
              </a:tr>
              <a:tr h="1422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CORFO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7.007.052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7.007.052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9904683"/>
                  </a:ext>
                </a:extLst>
              </a:tr>
              <a:tr h="1422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Tecnológicos - CORFO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10.531.134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10.531.134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1179146"/>
                  </a:ext>
                </a:extLst>
              </a:tr>
              <a:tr h="1422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Consorcios Tecnológicos - Comité Innova Chile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855.642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855.642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5361381"/>
                  </a:ext>
                </a:extLst>
              </a:tr>
              <a:tr h="1422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de Excelencia - CORFO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1.766.871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1.766.871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9801904"/>
                  </a:ext>
                </a:extLst>
              </a:tr>
              <a:tr h="1422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Consorcios Tecnológicos - CORFO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2.408.924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2.408.924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3239868"/>
                  </a:ext>
                </a:extLst>
              </a:tr>
              <a:tr h="1422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23.323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487249"/>
                  </a:ext>
                </a:extLst>
              </a:tr>
              <a:tr h="1422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23.323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2927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34EBE63E-C751-4A07-B48D-5EC34D6CB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62068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01. PROGRAMA 08: SECRETARÍA EJECUTIVA CONSEJO NACIONAL DE INNOVACIÓN</a:t>
            </a:r>
          </a:p>
        </p:txBody>
      </p:sp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52664AB8-E249-48BD-87A2-6B34EE106A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1335705"/>
              </p:ext>
            </p:extLst>
          </p:nvPr>
        </p:nvGraphicFramePr>
        <p:xfrm>
          <a:off x="628650" y="1963862"/>
          <a:ext cx="7886700" cy="1014496"/>
        </p:xfrm>
        <a:graphic>
          <a:graphicData uri="http://schemas.openxmlformats.org/drawingml/2006/table">
            <a:tbl>
              <a:tblPr/>
              <a:tblGrid>
                <a:gridCol w="286477">
                  <a:extLst>
                    <a:ext uri="{9D8B030D-6E8A-4147-A177-3AD203B41FA5}">
                      <a16:colId xmlns:a16="http://schemas.microsoft.com/office/drawing/2014/main" val="1532351236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3386374018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4276437497"/>
                    </a:ext>
                  </a:extLst>
                </a:gridCol>
                <a:gridCol w="2569695">
                  <a:extLst>
                    <a:ext uri="{9D8B030D-6E8A-4147-A177-3AD203B41FA5}">
                      <a16:colId xmlns:a16="http://schemas.microsoft.com/office/drawing/2014/main" val="3446898334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296274415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4079049569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1177488421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17283906"/>
                    </a:ext>
                  </a:extLst>
                </a:gridCol>
                <a:gridCol w="699003">
                  <a:extLst>
                    <a:ext uri="{9D8B030D-6E8A-4147-A177-3AD203B41FA5}">
                      <a16:colId xmlns:a16="http://schemas.microsoft.com/office/drawing/2014/main" val="1141933274"/>
                    </a:ext>
                  </a:extLst>
                </a:gridCol>
                <a:gridCol w="687543">
                  <a:extLst>
                    <a:ext uri="{9D8B030D-6E8A-4147-A177-3AD203B41FA5}">
                      <a16:colId xmlns:a16="http://schemas.microsoft.com/office/drawing/2014/main" val="2359849025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4465257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934306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958.044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958.044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53.264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1030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662.195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662.195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44.458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99141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295.849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295.849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8.806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7015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9D93E535-61C1-4232-B437-2713633A2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01. PROGRAMA 11: PROGRAMA INICIATIVA CIENTÍFICA MILLENIUM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6C15E99D-C644-4165-B512-30AB24E50E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7078681"/>
              </p:ext>
            </p:extLst>
          </p:nvPr>
        </p:nvGraphicFramePr>
        <p:xfrm>
          <a:off x="763945" y="2001827"/>
          <a:ext cx="7886700" cy="1427173"/>
        </p:xfrm>
        <a:graphic>
          <a:graphicData uri="http://schemas.openxmlformats.org/drawingml/2006/table">
            <a:tbl>
              <a:tblPr/>
              <a:tblGrid>
                <a:gridCol w="286477">
                  <a:extLst>
                    <a:ext uri="{9D8B030D-6E8A-4147-A177-3AD203B41FA5}">
                      <a16:colId xmlns:a16="http://schemas.microsoft.com/office/drawing/2014/main" val="1380800315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3904150018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1824506101"/>
                    </a:ext>
                  </a:extLst>
                </a:gridCol>
                <a:gridCol w="2569695">
                  <a:extLst>
                    <a:ext uri="{9D8B030D-6E8A-4147-A177-3AD203B41FA5}">
                      <a16:colId xmlns:a16="http://schemas.microsoft.com/office/drawing/2014/main" val="1229557494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1711112216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1227383184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2620540964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1826418148"/>
                    </a:ext>
                  </a:extLst>
                </a:gridCol>
                <a:gridCol w="699003">
                  <a:extLst>
                    <a:ext uri="{9D8B030D-6E8A-4147-A177-3AD203B41FA5}">
                      <a16:colId xmlns:a16="http://schemas.microsoft.com/office/drawing/2014/main" val="662251583"/>
                    </a:ext>
                  </a:extLst>
                </a:gridCol>
                <a:gridCol w="687543">
                  <a:extLst>
                    <a:ext uri="{9D8B030D-6E8A-4147-A177-3AD203B41FA5}">
                      <a16:colId xmlns:a16="http://schemas.microsoft.com/office/drawing/2014/main" val="58535207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4704809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9939153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12.384.950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12.384.950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26.818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4146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397.727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397.727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24.811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117199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159.732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159.732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633678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11.827.491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11.827.491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515138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11.827.491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11.827.491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77648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Iniciativa Científica Millenium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11.827.491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11.827.491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79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BEACC92F-0CA9-4A1A-AEE2-4AF4056C6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0816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9847" y="74379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02. PROGRAMA 01: SERVICIO NACIONAL DEL CONSUMIDOR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8AD1838-7065-4E0B-8015-48CAC3C086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3064230"/>
              </p:ext>
            </p:extLst>
          </p:nvPr>
        </p:nvGraphicFramePr>
        <p:xfrm>
          <a:off x="628649" y="1868116"/>
          <a:ext cx="7886701" cy="2857021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3699509707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000628478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437159524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253349966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98565068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53021728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45758086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692056781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479895477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3169902114"/>
                    </a:ext>
                  </a:extLst>
                </a:gridCol>
              </a:tblGrid>
              <a:tr h="13979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7389879"/>
                  </a:ext>
                </a:extLst>
              </a:tr>
              <a:tr h="42811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1393067"/>
                  </a:ext>
                </a:extLst>
              </a:tr>
              <a:tr h="18347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41.002.710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41.002.710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4.392.961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020709"/>
                  </a:ext>
                </a:extLst>
              </a:tr>
              <a:tr h="1397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5.836.035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5.836.035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399.681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3835900"/>
                  </a:ext>
                </a:extLst>
              </a:tr>
              <a:tr h="1397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2.711.014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2.711.014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63.813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595073"/>
                  </a:ext>
                </a:extLst>
              </a:tr>
              <a:tr h="1397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27.749.457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27.749.457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3.929.467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2831881"/>
                  </a:ext>
                </a:extLst>
              </a:tr>
              <a:tr h="1397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1.328.158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1.328.158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458.519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9561460"/>
                  </a:ext>
                </a:extLst>
              </a:tr>
              <a:tr h="1397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 Actividades Pesca Artesanal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18.105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2818442"/>
                  </a:ext>
                </a:extLst>
              </a:tr>
              <a:tr h="1397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Operacional Plataforma Científica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1.310.053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1.310.053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458.519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720494"/>
                  </a:ext>
                </a:extLst>
              </a:tr>
              <a:tr h="1397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23.201.830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23.201.830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3.063.807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7828155"/>
                  </a:ext>
                </a:extLst>
              </a:tr>
              <a:tr h="1397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Administración Pesquero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5.236.115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5.236.115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100669"/>
                  </a:ext>
                </a:extLst>
              </a:tr>
              <a:tr h="1397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Economia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17.965.715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17.965.715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3.063.807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4925401"/>
                  </a:ext>
                </a:extLst>
              </a:tr>
              <a:tr h="1397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3.219.469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3.219.469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407.141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0572594"/>
                  </a:ext>
                </a:extLst>
              </a:tr>
              <a:tr h="1397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Investigación Pesquera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3.119.021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3.119.021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401.951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5112603"/>
                  </a:ext>
                </a:extLst>
              </a:tr>
              <a:tr h="1397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Comités Científicos Técnicos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100.448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100.448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5.190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2823987"/>
                  </a:ext>
                </a:extLst>
              </a:tr>
              <a:tr h="1397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4.706.204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4.706.204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3331151"/>
                  </a:ext>
                </a:extLst>
              </a:tr>
              <a:tr h="1397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4.620.392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4.620.392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6500074"/>
                  </a:ext>
                </a:extLst>
              </a:tr>
              <a:tr h="148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85.812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85.812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43168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115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3B648104-7AC3-417D-A72A-F9FD1834A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3637" y="6351742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9847" y="74379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03. PROGRAMA 01: SUBSECRETARÍA DE PESCA Y ACUICULTURA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D399B117-24BE-4EAF-881F-4983BDF3BD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3109113"/>
              </p:ext>
            </p:extLst>
          </p:nvPr>
        </p:nvGraphicFramePr>
        <p:xfrm>
          <a:off x="628650" y="1832090"/>
          <a:ext cx="7886700" cy="2965057"/>
        </p:xfrm>
        <a:graphic>
          <a:graphicData uri="http://schemas.openxmlformats.org/drawingml/2006/table">
            <a:tbl>
              <a:tblPr/>
              <a:tblGrid>
                <a:gridCol w="286477">
                  <a:extLst>
                    <a:ext uri="{9D8B030D-6E8A-4147-A177-3AD203B41FA5}">
                      <a16:colId xmlns:a16="http://schemas.microsoft.com/office/drawing/2014/main" val="2358404877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2857376978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4013239090"/>
                    </a:ext>
                  </a:extLst>
                </a:gridCol>
                <a:gridCol w="2569695">
                  <a:extLst>
                    <a:ext uri="{9D8B030D-6E8A-4147-A177-3AD203B41FA5}">
                      <a16:colId xmlns:a16="http://schemas.microsoft.com/office/drawing/2014/main" val="200523310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1687133778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235782412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1591935534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2402460977"/>
                    </a:ext>
                  </a:extLst>
                </a:gridCol>
                <a:gridCol w="699003">
                  <a:extLst>
                    <a:ext uri="{9D8B030D-6E8A-4147-A177-3AD203B41FA5}">
                      <a16:colId xmlns:a16="http://schemas.microsoft.com/office/drawing/2014/main" val="2950370725"/>
                    </a:ext>
                  </a:extLst>
                </a:gridCol>
                <a:gridCol w="687543">
                  <a:extLst>
                    <a:ext uri="{9D8B030D-6E8A-4147-A177-3AD203B41FA5}">
                      <a16:colId xmlns:a16="http://schemas.microsoft.com/office/drawing/2014/main" val="405804527"/>
                    </a:ext>
                  </a:extLst>
                </a:gridCol>
              </a:tblGrid>
              <a:tr h="1424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9284247"/>
                  </a:ext>
                </a:extLst>
              </a:tr>
              <a:tr h="4363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517816"/>
                  </a:ext>
                </a:extLst>
              </a:tr>
              <a:tr h="18698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41.002.710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41.002.710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4.392.961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5296793"/>
                  </a:ext>
                </a:extLst>
              </a:tr>
              <a:tr h="142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5.836.035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5.836.035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399.681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284109"/>
                  </a:ext>
                </a:extLst>
              </a:tr>
              <a:tr h="142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2.711.014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2.711.014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63.813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4587870"/>
                  </a:ext>
                </a:extLst>
              </a:tr>
              <a:tr h="142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27.749.457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27.749.457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3.929.467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81413"/>
                  </a:ext>
                </a:extLst>
              </a:tr>
              <a:tr h="142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1.328.158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1.328.158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458.519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578268"/>
                  </a:ext>
                </a:extLst>
              </a:tr>
              <a:tr h="142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 Actividades Pesca Artesanal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18.105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8471860"/>
                  </a:ext>
                </a:extLst>
              </a:tr>
              <a:tr h="142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Operacional Plataforma Científica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1.310.053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1.310.053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458.519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2957241"/>
                  </a:ext>
                </a:extLst>
              </a:tr>
              <a:tr h="142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23.201.830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23.201.830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3.063.807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0700540"/>
                  </a:ext>
                </a:extLst>
              </a:tr>
              <a:tr h="142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Administración Pesquero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5.236.115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5.236.115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6438448"/>
                  </a:ext>
                </a:extLst>
              </a:tr>
              <a:tr h="1958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Economia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17.965.715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17.965.715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3.063.807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4868094"/>
                  </a:ext>
                </a:extLst>
              </a:tr>
              <a:tr h="142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3.219.469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3.219.469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407.141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641766"/>
                  </a:ext>
                </a:extLst>
              </a:tr>
              <a:tr h="142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Investigación Pesquera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3.119.021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3.119.021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401.951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7871581"/>
                  </a:ext>
                </a:extLst>
              </a:tr>
              <a:tr h="142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Comités Científicos Técnicos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100.448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100.448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5.190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3356864"/>
                  </a:ext>
                </a:extLst>
              </a:tr>
              <a:tr h="142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4.706.204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4.706.204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3532286"/>
                  </a:ext>
                </a:extLst>
              </a:tr>
              <a:tr h="142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4.620.392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4.620.392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1880040"/>
                  </a:ext>
                </a:extLst>
              </a:tr>
              <a:tr h="1513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85.812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85.812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9416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115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9847" y="74379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03. PROGRAMA 02: FONDO DE ADMINISTRACIÓN PESQUERO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3B648104-7AC3-417D-A72A-F9FD1834A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8649" y="6356349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DE4C304-C14D-488A-A632-3DFC35AE4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5103319"/>
              </p:ext>
            </p:extLst>
          </p:nvPr>
        </p:nvGraphicFramePr>
        <p:xfrm>
          <a:off x="628649" y="1867614"/>
          <a:ext cx="7886701" cy="2066422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1547242835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30627785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480629618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231084579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70422710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03206510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97458693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734075005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94709111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2708094699"/>
                    </a:ext>
                  </a:extLst>
                </a:gridCol>
              </a:tblGrid>
              <a:tr h="1762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7065648"/>
                  </a:ext>
                </a:extLst>
              </a:tr>
              <a:tr h="5398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2880805"/>
                  </a:ext>
                </a:extLst>
              </a:tr>
              <a:tr h="1252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10.363.833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10.363.833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716.830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0425024"/>
                  </a:ext>
                </a:extLst>
              </a:tr>
              <a:tr h="1762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323.405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323.405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18.493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2737098"/>
                  </a:ext>
                </a:extLst>
              </a:tr>
              <a:tr h="1762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94.530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94.530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6986091"/>
                  </a:ext>
                </a:extLst>
              </a:tr>
              <a:tr h="1762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9.945.898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9.945.898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696.142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7576257"/>
                  </a:ext>
                </a:extLst>
              </a:tr>
              <a:tr h="1762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9.945.898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9.945.898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696.142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0070317"/>
                  </a:ext>
                </a:extLst>
              </a:tr>
              <a:tr h="3086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Cumplimiento Art. 173 del Decreto </a:t>
                      </a:r>
                      <a:r>
                        <a:rPr lang="es-CL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</a:t>
                      </a:r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430, de 1992, Ministerio de Economía, Fomento y Turismo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9.104.594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9.104.594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693.349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240400"/>
                  </a:ext>
                </a:extLst>
              </a:tr>
              <a:tr h="1762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Repoblamiento de Algas Art.12 Ley N° 20.925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841.304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841.304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93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50792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5640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3B196A00-E769-4643-97AB-06BA874CE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04. PROGRAMA 01: SERVICIO NACIONAL DE PESCA Y ACUICULTURA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A681ADA5-6961-4E45-AFC7-E1AEF7E34D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5276034"/>
              </p:ext>
            </p:extLst>
          </p:nvPr>
        </p:nvGraphicFramePr>
        <p:xfrm>
          <a:off x="628650" y="1939145"/>
          <a:ext cx="7886699" cy="3230243"/>
        </p:xfrm>
        <a:graphic>
          <a:graphicData uri="http://schemas.openxmlformats.org/drawingml/2006/table">
            <a:tbl>
              <a:tblPr/>
              <a:tblGrid>
                <a:gridCol w="284103">
                  <a:extLst>
                    <a:ext uri="{9D8B030D-6E8A-4147-A177-3AD203B41FA5}">
                      <a16:colId xmlns:a16="http://schemas.microsoft.com/office/drawing/2014/main" val="3402460143"/>
                    </a:ext>
                  </a:extLst>
                </a:gridCol>
                <a:gridCol w="284103">
                  <a:extLst>
                    <a:ext uri="{9D8B030D-6E8A-4147-A177-3AD203B41FA5}">
                      <a16:colId xmlns:a16="http://schemas.microsoft.com/office/drawing/2014/main" val="1198341583"/>
                    </a:ext>
                  </a:extLst>
                </a:gridCol>
                <a:gridCol w="284103">
                  <a:extLst>
                    <a:ext uri="{9D8B030D-6E8A-4147-A177-3AD203B41FA5}">
                      <a16:colId xmlns:a16="http://schemas.microsoft.com/office/drawing/2014/main" val="1805742636"/>
                    </a:ext>
                  </a:extLst>
                </a:gridCol>
                <a:gridCol w="2613748">
                  <a:extLst>
                    <a:ext uri="{9D8B030D-6E8A-4147-A177-3AD203B41FA5}">
                      <a16:colId xmlns:a16="http://schemas.microsoft.com/office/drawing/2014/main" val="892789966"/>
                    </a:ext>
                  </a:extLst>
                </a:gridCol>
                <a:gridCol w="761396">
                  <a:extLst>
                    <a:ext uri="{9D8B030D-6E8A-4147-A177-3AD203B41FA5}">
                      <a16:colId xmlns:a16="http://schemas.microsoft.com/office/drawing/2014/main" val="1405278229"/>
                    </a:ext>
                  </a:extLst>
                </a:gridCol>
                <a:gridCol w="761396">
                  <a:extLst>
                    <a:ext uri="{9D8B030D-6E8A-4147-A177-3AD203B41FA5}">
                      <a16:colId xmlns:a16="http://schemas.microsoft.com/office/drawing/2014/main" val="2306262475"/>
                    </a:ext>
                  </a:extLst>
                </a:gridCol>
                <a:gridCol w="761396">
                  <a:extLst>
                    <a:ext uri="{9D8B030D-6E8A-4147-A177-3AD203B41FA5}">
                      <a16:colId xmlns:a16="http://schemas.microsoft.com/office/drawing/2014/main" val="2706973556"/>
                    </a:ext>
                  </a:extLst>
                </a:gridCol>
                <a:gridCol w="761396">
                  <a:extLst>
                    <a:ext uri="{9D8B030D-6E8A-4147-A177-3AD203B41FA5}">
                      <a16:colId xmlns:a16="http://schemas.microsoft.com/office/drawing/2014/main" val="3826530829"/>
                    </a:ext>
                  </a:extLst>
                </a:gridCol>
                <a:gridCol w="693211">
                  <a:extLst>
                    <a:ext uri="{9D8B030D-6E8A-4147-A177-3AD203B41FA5}">
                      <a16:colId xmlns:a16="http://schemas.microsoft.com/office/drawing/2014/main" val="972315322"/>
                    </a:ext>
                  </a:extLst>
                </a:gridCol>
                <a:gridCol w="681847">
                  <a:extLst>
                    <a:ext uri="{9D8B030D-6E8A-4147-A177-3AD203B41FA5}">
                      <a16:colId xmlns:a16="http://schemas.microsoft.com/office/drawing/2014/main" val="3275169475"/>
                    </a:ext>
                  </a:extLst>
                </a:gridCol>
              </a:tblGrid>
              <a:tr h="13636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23" marR="8523" marT="8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23" marR="8523" marT="8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6170715"/>
                  </a:ext>
                </a:extLst>
              </a:tr>
              <a:tr h="4176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768680"/>
                  </a:ext>
                </a:extLst>
              </a:tr>
              <a:tr h="17898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33.257.358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33.257.358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1.977.796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9276028"/>
                  </a:ext>
                </a:extLst>
              </a:tr>
              <a:tr h="1363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20.440.744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20.440.744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1.433.308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1371506"/>
                  </a:ext>
                </a:extLst>
              </a:tr>
              <a:tr h="1363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6.948.919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6.948.919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155.299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326805"/>
                  </a:ext>
                </a:extLst>
              </a:tr>
              <a:tr h="1363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1503012"/>
                  </a:ext>
                </a:extLst>
              </a:tr>
              <a:tr h="1363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6014698"/>
                  </a:ext>
                </a:extLst>
              </a:tr>
              <a:tr h="1363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236.900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236.900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7576410"/>
                  </a:ext>
                </a:extLst>
              </a:tr>
              <a:tr h="1363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236.900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236.900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0379004"/>
                  </a:ext>
                </a:extLst>
              </a:tr>
              <a:tr h="1363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 SICEX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236.900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236.900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49331"/>
                  </a:ext>
                </a:extLst>
              </a:tr>
              <a:tr h="1363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380.941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380.941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218776"/>
                  </a:ext>
                </a:extLst>
              </a:tr>
              <a:tr h="1363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24.340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24.340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0075637"/>
                  </a:ext>
                </a:extLst>
              </a:tr>
              <a:tr h="178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7.210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7.210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8293243"/>
                  </a:ext>
                </a:extLst>
              </a:tr>
              <a:tr h="1363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12.360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12.360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8940292"/>
                  </a:ext>
                </a:extLst>
              </a:tr>
              <a:tr h="1363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44.290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44.290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6369929"/>
                  </a:ext>
                </a:extLst>
              </a:tr>
              <a:tr h="1363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292.741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292.741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035356"/>
                  </a:ext>
                </a:extLst>
              </a:tr>
              <a:tr h="1363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5.249.844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5.249.844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23.757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3184133"/>
                  </a:ext>
                </a:extLst>
              </a:tr>
              <a:tr h="1363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5.249.844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5.249.844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23.757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783961"/>
                  </a:ext>
                </a:extLst>
              </a:tr>
              <a:tr h="1363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Fomento de la Pesca Artesanal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5.249.844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5.249.844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23.757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131844"/>
                  </a:ext>
                </a:extLst>
              </a:tr>
              <a:tr h="1363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365.432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5983804"/>
                  </a:ext>
                </a:extLst>
              </a:tr>
              <a:tr h="1363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365.432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55555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3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B1EF815E-F521-4C86-8A94-27BDD2EF0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06. PROGRAMA 01: CORPORACIÓN DE FOMENTO DE LA PRODUCCIÓN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58E6F62D-4AC1-47EC-9DD7-7943FB631E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3589091"/>
              </p:ext>
            </p:extLst>
          </p:nvPr>
        </p:nvGraphicFramePr>
        <p:xfrm>
          <a:off x="601896" y="1888245"/>
          <a:ext cx="7886700" cy="3794906"/>
        </p:xfrm>
        <a:graphic>
          <a:graphicData uri="http://schemas.openxmlformats.org/drawingml/2006/table">
            <a:tbl>
              <a:tblPr/>
              <a:tblGrid>
                <a:gridCol w="286477">
                  <a:extLst>
                    <a:ext uri="{9D8B030D-6E8A-4147-A177-3AD203B41FA5}">
                      <a16:colId xmlns:a16="http://schemas.microsoft.com/office/drawing/2014/main" val="1336188353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2477296027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2557088843"/>
                    </a:ext>
                  </a:extLst>
                </a:gridCol>
                <a:gridCol w="2569695">
                  <a:extLst>
                    <a:ext uri="{9D8B030D-6E8A-4147-A177-3AD203B41FA5}">
                      <a16:colId xmlns:a16="http://schemas.microsoft.com/office/drawing/2014/main" val="4246096318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2388793493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4186817656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3018304003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2577128007"/>
                    </a:ext>
                  </a:extLst>
                </a:gridCol>
                <a:gridCol w="699003">
                  <a:extLst>
                    <a:ext uri="{9D8B030D-6E8A-4147-A177-3AD203B41FA5}">
                      <a16:colId xmlns:a16="http://schemas.microsoft.com/office/drawing/2014/main" val="3715902853"/>
                    </a:ext>
                  </a:extLst>
                </a:gridCol>
                <a:gridCol w="687543">
                  <a:extLst>
                    <a:ext uri="{9D8B030D-6E8A-4147-A177-3AD203B41FA5}">
                      <a16:colId xmlns:a16="http://schemas.microsoft.com/office/drawing/2014/main" val="3991482298"/>
                    </a:ext>
                  </a:extLst>
                </a:gridCol>
              </a:tblGrid>
              <a:tr h="1324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0281986"/>
                  </a:ext>
                </a:extLst>
              </a:tr>
              <a:tr h="4126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198162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842.180.833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842.180.833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3.248.616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834210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25.357.495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25.357.495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1.760.860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720812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11.298.207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11.298.207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382.732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353807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107.480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1074800,0%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1074800,0%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962182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107.480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1074800,0%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1074800,0%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445823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219.167.310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219.167.310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280.790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869528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90.991.219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90.991.219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75.981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371244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1.377.290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1.377.290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12456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Promoción de Inversiones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1.545.000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1.545.000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24375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Formación para la Competitividad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2.213.600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2.213.600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227919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Territorial y de Redes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1.554.120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1.554.120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41.742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561513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Convenios de Colaboración (Lota)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33.730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33.730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8845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Fomento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2.844.551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2.844.551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047809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Productivo Agropecuario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4.389.246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4.389.246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747347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Estratégicos de Desarrollo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4.563.582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4.563.582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24.037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761923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Normalización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363.259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363.259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936431"/>
                  </a:ext>
                </a:extLst>
              </a:tr>
              <a:tr h="146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Fomento Pesquero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634.999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634.999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761502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Corporaciones Regionales de Desarrollo Productivo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16.514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16.514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86362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Compensación Intereses Créditos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4.733.672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4.733.672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39740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Emprendimiento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27.566.659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27.566.659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22771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 Tecnológica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36.978.674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36.978.674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7.243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079662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Competitividad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1.856.323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1.856.323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32761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Industrias Creativas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320.000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4925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3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FD68F364-E36B-457D-9348-A909065C0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06. PROGRAMA 01: CORPORACIÓN DE FOMENTO DE LA PRODUCCIÓN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FCC052E4-4268-423E-A6DE-2F3562E703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9211687"/>
              </p:ext>
            </p:extLst>
          </p:nvPr>
        </p:nvGraphicFramePr>
        <p:xfrm>
          <a:off x="598376" y="1844824"/>
          <a:ext cx="7934060" cy="3987588"/>
        </p:xfrm>
        <a:graphic>
          <a:graphicData uri="http://schemas.openxmlformats.org/drawingml/2006/table">
            <a:tbl>
              <a:tblPr/>
              <a:tblGrid>
                <a:gridCol w="288197">
                  <a:extLst>
                    <a:ext uri="{9D8B030D-6E8A-4147-A177-3AD203B41FA5}">
                      <a16:colId xmlns:a16="http://schemas.microsoft.com/office/drawing/2014/main" val="3483482690"/>
                    </a:ext>
                  </a:extLst>
                </a:gridCol>
                <a:gridCol w="288197">
                  <a:extLst>
                    <a:ext uri="{9D8B030D-6E8A-4147-A177-3AD203B41FA5}">
                      <a16:colId xmlns:a16="http://schemas.microsoft.com/office/drawing/2014/main" val="3526476430"/>
                    </a:ext>
                  </a:extLst>
                </a:gridCol>
                <a:gridCol w="288197">
                  <a:extLst>
                    <a:ext uri="{9D8B030D-6E8A-4147-A177-3AD203B41FA5}">
                      <a16:colId xmlns:a16="http://schemas.microsoft.com/office/drawing/2014/main" val="343125222"/>
                    </a:ext>
                  </a:extLst>
                </a:gridCol>
                <a:gridCol w="2585127">
                  <a:extLst>
                    <a:ext uri="{9D8B030D-6E8A-4147-A177-3AD203B41FA5}">
                      <a16:colId xmlns:a16="http://schemas.microsoft.com/office/drawing/2014/main" val="3514729136"/>
                    </a:ext>
                  </a:extLst>
                </a:gridCol>
                <a:gridCol w="772367">
                  <a:extLst>
                    <a:ext uri="{9D8B030D-6E8A-4147-A177-3AD203B41FA5}">
                      <a16:colId xmlns:a16="http://schemas.microsoft.com/office/drawing/2014/main" val="2794759693"/>
                    </a:ext>
                  </a:extLst>
                </a:gridCol>
                <a:gridCol w="772367">
                  <a:extLst>
                    <a:ext uri="{9D8B030D-6E8A-4147-A177-3AD203B41FA5}">
                      <a16:colId xmlns:a16="http://schemas.microsoft.com/office/drawing/2014/main" val="2484466311"/>
                    </a:ext>
                  </a:extLst>
                </a:gridCol>
                <a:gridCol w="772367">
                  <a:extLst>
                    <a:ext uri="{9D8B030D-6E8A-4147-A177-3AD203B41FA5}">
                      <a16:colId xmlns:a16="http://schemas.microsoft.com/office/drawing/2014/main" val="734418490"/>
                    </a:ext>
                  </a:extLst>
                </a:gridCol>
                <a:gridCol w="772367">
                  <a:extLst>
                    <a:ext uri="{9D8B030D-6E8A-4147-A177-3AD203B41FA5}">
                      <a16:colId xmlns:a16="http://schemas.microsoft.com/office/drawing/2014/main" val="1506579652"/>
                    </a:ext>
                  </a:extLst>
                </a:gridCol>
                <a:gridCol w="703201">
                  <a:extLst>
                    <a:ext uri="{9D8B030D-6E8A-4147-A177-3AD203B41FA5}">
                      <a16:colId xmlns:a16="http://schemas.microsoft.com/office/drawing/2014/main" val="4250164540"/>
                    </a:ext>
                  </a:extLst>
                </a:gridCol>
                <a:gridCol w="691673">
                  <a:extLst>
                    <a:ext uri="{9D8B030D-6E8A-4147-A177-3AD203B41FA5}">
                      <a16:colId xmlns:a16="http://schemas.microsoft.com/office/drawing/2014/main" val="389907414"/>
                    </a:ext>
                  </a:extLst>
                </a:gridCol>
              </a:tblGrid>
              <a:tr h="1292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09" marR="8509" marT="8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09" marR="8509" marT="8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0111279"/>
                  </a:ext>
                </a:extLst>
              </a:tr>
              <a:tr h="4028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4430946"/>
                  </a:ext>
                </a:extLst>
              </a:tr>
              <a:tr h="134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35.677.522 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35.677.522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928113"/>
                  </a:ext>
                </a:extLst>
              </a:tr>
              <a:tr h="134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SERCOTEC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32.168.957 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32.168.957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9731329"/>
                  </a:ext>
                </a:extLst>
              </a:tr>
              <a:tr h="134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INNOVA CHILE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3.118.559 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3.118.559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9519114"/>
                  </a:ext>
                </a:extLst>
              </a:tr>
              <a:tr h="134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Desarrollo Agropecuario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97.486 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97.486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611182"/>
                  </a:ext>
                </a:extLst>
              </a:tr>
              <a:tr h="134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Minería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292.520 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292.520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4777854"/>
                  </a:ext>
                </a:extLst>
              </a:tr>
              <a:tr h="134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90.869.682 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90.869.682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204.809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2614307"/>
                  </a:ext>
                </a:extLst>
              </a:tr>
              <a:tr h="134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068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Fondo Cobertura de Riesgos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62.729.430 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62.729.430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10.859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8156691"/>
                  </a:ext>
                </a:extLst>
              </a:tr>
              <a:tr h="134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069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Primas Comité Seguros del Agro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6.229.923 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6.229.923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5403645"/>
                  </a:ext>
                </a:extLst>
              </a:tr>
              <a:tr h="19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070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Agencia de Fomento de la Producción Sustentable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615.139 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615.139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0439602"/>
                  </a:ext>
                </a:extLst>
              </a:tr>
              <a:tr h="134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Sistema de Empresas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1.816.782 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1.816.782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67.254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801494"/>
                  </a:ext>
                </a:extLst>
              </a:tr>
              <a:tr h="1537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 Desarrollo de la Industria de Energía Solar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699.596 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699.596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26.197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539310"/>
                  </a:ext>
                </a:extLst>
              </a:tr>
              <a:tr h="134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 Innovación en el Sector Público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1.450.654 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1.450.654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50.621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0119735"/>
                  </a:ext>
                </a:extLst>
              </a:tr>
              <a:tr h="1537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Desarrollo Productivo Regional de Antofagasta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4.019.966 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4.019.966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049896"/>
                  </a:ext>
                </a:extLst>
              </a:tr>
              <a:tr h="134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406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Desarrollo Productivo Regional de Biobío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6.021.919 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6.021.919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779495"/>
                  </a:ext>
                </a:extLst>
              </a:tr>
              <a:tr h="134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Desarrollo Productivo Regional de Los Ríos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4.172.585 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4.172.585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617082"/>
                  </a:ext>
                </a:extLst>
              </a:tr>
              <a:tr h="134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 Financiamiento y Derecho Educacional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614.082 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614.082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3054931"/>
                  </a:ext>
                </a:extLst>
              </a:tr>
              <a:tr h="134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 Industrias Inteligentes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938.777 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938.777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34.639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979125"/>
                  </a:ext>
                </a:extLst>
              </a:tr>
              <a:tr h="134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 Desarrollo y Fomento Indígena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1.560.829 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1.560.829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15.239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1675292"/>
                  </a:ext>
                </a:extLst>
              </a:tr>
              <a:tr h="134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1.614.010 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1.614.010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5802355"/>
                  </a:ext>
                </a:extLst>
              </a:tr>
              <a:tr h="134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Sociedad Agrícola y Servicios Isla de Pascua SpA.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1.614.010 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1.614.010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919768"/>
                  </a:ext>
                </a:extLst>
              </a:tr>
              <a:tr h="134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14.877 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14.877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1194043"/>
                  </a:ext>
                </a:extLst>
              </a:tr>
              <a:tr h="134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14.877 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14.877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4709207"/>
                  </a:ext>
                </a:extLst>
              </a:tr>
              <a:tr h="134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27.094.524 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27.094.524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8145876"/>
                  </a:ext>
                </a:extLst>
              </a:tr>
              <a:tr h="134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10.390.401 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10.390.401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814139"/>
                  </a:ext>
                </a:extLst>
              </a:tr>
              <a:tr h="134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16.704.123 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16.704.123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09" marR="8509" marT="85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9160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63851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3 de 3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28C7ED0A-67E4-4D1C-854B-008234947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06. PROGRAMA 01: CORPORACIÓN DE FOMENTO DE LA PRODUCCIÓN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C439C9EE-812F-4F64-B0E7-416543976F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2938849"/>
              </p:ext>
            </p:extLst>
          </p:nvPr>
        </p:nvGraphicFramePr>
        <p:xfrm>
          <a:off x="620809" y="1840972"/>
          <a:ext cx="7848873" cy="4362863"/>
        </p:xfrm>
        <a:graphic>
          <a:graphicData uri="http://schemas.openxmlformats.org/drawingml/2006/table">
            <a:tbl>
              <a:tblPr/>
              <a:tblGrid>
                <a:gridCol w="285103">
                  <a:extLst>
                    <a:ext uri="{9D8B030D-6E8A-4147-A177-3AD203B41FA5}">
                      <a16:colId xmlns:a16="http://schemas.microsoft.com/office/drawing/2014/main" val="2436023475"/>
                    </a:ext>
                  </a:extLst>
                </a:gridCol>
                <a:gridCol w="285103">
                  <a:extLst>
                    <a:ext uri="{9D8B030D-6E8A-4147-A177-3AD203B41FA5}">
                      <a16:colId xmlns:a16="http://schemas.microsoft.com/office/drawing/2014/main" val="449200419"/>
                    </a:ext>
                  </a:extLst>
                </a:gridCol>
                <a:gridCol w="285103">
                  <a:extLst>
                    <a:ext uri="{9D8B030D-6E8A-4147-A177-3AD203B41FA5}">
                      <a16:colId xmlns:a16="http://schemas.microsoft.com/office/drawing/2014/main" val="607689908"/>
                    </a:ext>
                  </a:extLst>
                </a:gridCol>
                <a:gridCol w="2557368">
                  <a:extLst>
                    <a:ext uri="{9D8B030D-6E8A-4147-A177-3AD203B41FA5}">
                      <a16:colId xmlns:a16="http://schemas.microsoft.com/office/drawing/2014/main" val="2251025476"/>
                    </a:ext>
                  </a:extLst>
                </a:gridCol>
                <a:gridCol w="764075">
                  <a:extLst>
                    <a:ext uri="{9D8B030D-6E8A-4147-A177-3AD203B41FA5}">
                      <a16:colId xmlns:a16="http://schemas.microsoft.com/office/drawing/2014/main" val="268271842"/>
                    </a:ext>
                  </a:extLst>
                </a:gridCol>
                <a:gridCol w="764075">
                  <a:extLst>
                    <a:ext uri="{9D8B030D-6E8A-4147-A177-3AD203B41FA5}">
                      <a16:colId xmlns:a16="http://schemas.microsoft.com/office/drawing/2014/main" val="1312565903"/>
                    </a:ext>
                  </a:extLst>
                </a:gridCol>
                <a:gridCol w="764075">
                  <a:extLst>
                    <a:ext uri="{9D8B030D-6E8A-4147-A177-3AD203B41FA5}">
                      <a16:colId xmlns:a16="http://schemas.microsoft.com/office/drawing/2014/main" val="1296864943"/>
                    </a:ext>
                  </a:extLst>
                </a:gridCol>
                <a:gridCol w="764075">
                  <a:extLst>
                    <a:ext uri="{9D8B030D-6E8A-4147-A177-3AD203B41FA5}">
                      <a16:colId xmlns:a16="http://schemas.microsoft.com/office/drawing/2014/main" val="1292568849"/>
                    </a:ext>
                  </a:extLst>
                </a:gridCol>
                <a:gridCol w="695650">
                  <a:extLst>
                    <a:ext uri="{9D8B030D-6E8A-4147-A177-3AD203B41FA5}">
                      <a16:colId xmlns:a16="http://schemas.microsoft.com/office/drawing/2014/main" val="2459066337"/>
                    </a:ext>
                  </a:extLst>
                </a:gridCol>
                <a:gridCol w="684246">
                  <a:extLst>
                    <a:ext uri="{9D8B030D-6E8A-4147-A177-3AD203B41FA5}">
                      <a16:colId xmlns:a16="http://schemas.microsoft.com/office/drawing/2014/main" val="522929966"/>
                    </a:ext>
                  </a:extLst>
                </a:gridCol>
              </a:tblGrid>
              <a:tr h="13217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1" marR="8251" marT="82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251" marR="8251" marT="82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51" marR="8251" marT="82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3828345"/>
                  </a:ext>
                </a:extLst>
              </a:tr>
              <a:tr h="4021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51" marR="8251" marT="82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251" marR="8251" marT="82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51" marR="8251" marT="82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7966295"/>
                  </a:ext>
                </a:extLst>
              </a:tr>
              <a:tr h="134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51" marR="8251" marT="82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8251" marR="8251" marT="82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7.574</a:t>
                      </a:r>
                    </a:p>
                  </a:txBody>
                  <a:tcPr marL="8251" marR="8251" marT="82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37870,0%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37870,0%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4182463"/>
                  </a:ext>
                </a:extLst>
              </a:tr>
              <a:tr h="134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1" marR="8251" marT="82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51" marR="8251" marT="82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1" marR="8251" marT="82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9815109"/>
                  </a:ext>
                </a:extLst>
              </a:tr>
              <a:tr h="209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1" marR="8251" marT="82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51" marR="8251" marT="82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7.574</a:t>
                      </a:r>
                    </a:p>
                  </a:txBody>
                  <a:tcPr marL="8251" marR="8251" marT="82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75740,0%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75740,0%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3787913"/>
                  </a:ext>
                </a:extLst>
              </a:tr>
              <a:tr h="134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51" marR="8251" marT="82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1.721.159 </a:t>
                      </a:r>
                    </a:p>
                  </a:txBody>
                  <a:tcPr marL="8251" marR="8251" marT="82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1.721.159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4.197</a:t>
                      </a:r>
                    </a:p>
                  </a:txBody>
                  <a:tcPr marL="8251" marR="8251" marT="82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8705562"/>
                  </a:ext>
                </a:extLst>
              </a:tr>
              <a:tr h="134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1" marR="8251" marT="82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92.785 </a:t>
                      </a:r>
                    </a:p>
                  </a:txBody>
                  <a:tcPr marL="8251" marR="8251" marT="82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92.785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1" marR="8251" marT="82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0206385"/>
                  </a:ext>
                </a:extLst>
              </a:tr>
              <a:tr h="134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1" marR="8251" marT="82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61.097 </a:t>
                      </a:r>
                    </a:p>
                  </a:txBody>
                  <a:tcPr marL="8251" marR="8251" marT="82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61.097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1" marR="8251" marT="82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9957325"/>
                  </a:ext>
                </a:extLst>
              </a:tr>
              <a:tr h="134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1" marR="8251" marT="82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43.219 </a:t>
                      </a:r>
                    </a:p>
                  </a:txBody>
                  <a:tcPr marL="8251" marR="8251" marT="82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43.219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1" marR="8251" marT="82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3361221"/>
                  </a:ext>
                </a:extLst>
              </a:tr>
              <a:tr h="134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1" marR="8251" marT="82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126.663 </a:t>
                      </a:r>
                    </a:p>
                  </a:txBody>
                  <a:tcPr marL="8251" marR="8251" marT="82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126.663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1.373</a:t>
                      </a:r>
                    </a:p>
                  </a:txBody>
                  <a:tcPr marL="8251" marR="8251" marT="82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2961735"/>
                  </a:ext>
                </a:extLst>
              </a:tr>
              <a:tr h="134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1" marR="8251" marT="82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1.397.395 </a:t>
                      </a:r>
                    </a:p>
                  </a:txBody>
                  <a:tcPr marL="8251" marR="8251" marT="82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1.397.395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2.824</a:t>
                      </a:r>
                    </a:p>
                  </a:txBody>
                  <a:tcPr marL="8251" marR="8251" marT="82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4902642"/>
                  </a:ext>
                </a:extLst>
              </a:tr>
              <a:tr h="134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51" marR="8251" marT="82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403.111.546 </a:t>
                      </a:r>
                    </a:p>
                  </a:txBody>
                  <a:tcPr marL="8251" marR="8251" marT="82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403.111.546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1" marR="8251" marT="82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276571"/>
                  </a:ext>
                </a:extLst>
              </a:tr>
              <a:tr h="134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1" marR="8251" marT="82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284.493.118 </a:t>
                      </a:r>
                    </a:p>
                  </a:txBody>
                  <a:tcPr marL="8251" marR="8251" marT="82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284.493.118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1" marR="8251" marT="82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5565811"/>
                  </a:ext>
                </a:extLst>
              </a:tr>
              <a:tr h="134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1" marR="8251" marT="82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118.618.428 </a:t>
                      </a:r>
                    </a:p>
                  </a:txBody>
                  <a:tcPr marL="8251" marR="8251" marT="82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118.618.428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1" marR="8251" marT="82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9718721"/>
                  </a:ext>
                </a:extLst>
              </a:tr>
              <a:tr h="2680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1" marR="8251" marT="82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Concesionaria de Servicios Sanitarios  S.A. (ECONSSA)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22.003.707 </a:t>
                      </a:r>
                    </a:p>
                  </a:txBody>
                  <a:tcPr marL="8251" marR="8251" marT="82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22.003.707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1" marR="8251" marT="82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0195279"/>
                  </a:ext>
                </a:extLst>
              </a:tr>
              <a:tr h="134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1" marR="8251" marT="82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METRO S.A.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96.614.721 </a:t>
                      </a:r>
                    </a:p>
                  </a:txBody>
                  <a:tcPr marL="8251" marR="8251" marT="82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96.614.721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1" marR="8251" marT="82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7159623"/>
                  </a:ext>
                </a:extLst>
              </a:tr>
              <a:tr h="134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251" marR="8251" marT="82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148.900.217 </a:t>
                      </a:r>
                    </a:p>
                  </a:txBody>
                  <a:tcPr marL="8251" marR="8251" marT="82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148.900.217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704.983</a:t>
                      </a:r>
                    </a:p>
                  </a:txBody>
                  <a:tcPr marL="8251" marR="8251" marT="82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6608316"/>
                  </a:ext>
                </a:extLst>
              </a:tr>
              <a:tr h="134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1" marR="8251" marT="82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Fomento                                                                     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148.900.217 </a:t>
                      </a:r>
                    </a:p>
                  </a:txBody>
                  <a:tcPr marL="8251" marR="8251" marT="82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148.900.217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704.983</a:t>
                      </a:r>
                    </a:p>
                  </a:txBody>
                  <a:tcPr marL="8251" marR="8251" marT="82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7167220"/>
                  </a:ext>
                </a:extLst>
              </a:tr>
              <a:tr h="134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1" marR="8251" marT="82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Postgrado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2.552.307 </a:t>
                      </a:r>
                    </a:p>
                  </a:txBody>
                  <a:tcPr marL="8251" marR="8251" marT="82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2.552.307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1" marR="8251" marT="82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8541360"/>
                  </a:ext>
                </a:extLst>
              </a:tr>
              <a:tr h="134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1" marR="8251" marT="82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Refinanciamiento Créditos PYMES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101.475.636 </a:t>
                      </a:r>
                    </a:p>
                  </a:txBody>
                  <a:tcPr marL="8251" marR="8251" marT="82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101.475.636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1" marR="8251" marT="82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3433916"/>
                  </a:ext>
                </a:extLst>
              </a:tr>
              <a:tr h="134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1" marR="8251" marT="82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y Sociedades de Inversión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44.872.274 </a:t>
                      </a:r>
                    </a:p>
                  </a:txBody>
                  <a:tcPr marL="8251" marR="8251" marT="82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44.872.274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704.983</a:t>
                      </a:r>
                    </a:p>
                  </a:txBody>
                  <a:tcPr marL="8251" marR="8251" marT="82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3644015"/>
                  </a:ext>
                </a:extLst>
              </a:tr>
              <a:tr h="134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51" marR="8251" marT="82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3.165.743 </a:t>
                      </a:r>
                    </a:p>
                  </a:txBody>
                  <a:tcPr marL="8251" marR="8251" marT="82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3.165.743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1" marR="8251" marT="82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6718114"/>
                  </a:ext>
                </a:extLst>
              </a:tr>
              <a:tr h="134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1" marR="8251" marT="82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2.135.743 </a:t>
                      </a:r>
                    </a:p>
                  </a:txBody>
                  <a:tcPr marL="8251" marR="8251" marT="82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2.135.743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1" marR="8251" marT="82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041540"/>
                  </a:ext>
                </a:extLst>
              </a:tr>
              <a:tr h="134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1" marR="8251" marT="82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Chile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2.135.743 </a:t>
                      </a:r>
                    </a:p>
                  </a:txBody>
                  <a:tcPr marL="8251" marR="8251" marT="82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2.135.743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1" marR="8251" marT="82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2522384"/>
                  </a:ext>
                </a:extLst>
              </a:tr>
              <a:tr h="134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1" marR="8251" marT="82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1.030.000 </a:t>
                      </a:r>
                    </a:p>
                  </a:txBody>
                  <a:tcPr marL="8251" marR="8251" marT="82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1.030.000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1" marR="8251" marT="82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9652601"/>
                  </a:ext>
                </a:extLst>
              </a:tr>
              <a:tr h="134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1" marR="8251" marT="82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Sociedad Agrícola y Servicios Isla de Pascua SpA.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1.030.000 </a:t>
                      </a:r>
                    </a:p>
                  </a:txBody>
                  <a:tcPr marL="8251" marR="8251" marT="82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1.030.000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1" marR="8251" marT="82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828782"/>
                  </a:ext>
                </a:extLst>
              </a:tr>
              <a:tr h="134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51" marR="8251" marT="82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2.364.602 </a:t>
                      </a:r>
                    </a:p>
                  </a:txBody>
                  <a:tcPr marL="8251" marR="8251" marT="82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2.364.602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1" marR="8251" marT="82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3049618"/>
                  </a:ext>
                </a:extLst>
              </a:tr>
              <a:tr h="134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1" marR="8251" marT="82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2.032.771 </a:t>
                      </a:r>
                    </a:p>
                  </a:txBody>
                  <a:tcPr marL="8251" marR="8251" marT="82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2.032.771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1" marR="8251" marT="82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375443"/>
                  </a:ext>
                </a:extLst>
              </a:tr>
              <a:tr h="134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1" marR="8251" marT="82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331.831 </a:t>
                      </a:r>
                    </a:p>
                  </a:txBody>
                  <a:tcPr marL="8251" marR="8251" marT="82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331.831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1" marR="8251" marT="82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1" marR="8251" marT="82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51805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8633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60851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400" dirty="0"/>
              <a:t>La propuesta incluida en el proyecto de Ley de Presupuestos contempló un nivel del Gasto de Estado de Operaciones de $611.552 millones, reduciéndose 1,8% ($11.493 millones) respecto de la Ley de Presupuestos 2018 ajustada.  En lo principal, dicha variación es el resultado neto del termino de iniciativas incluidas en la Agenda de Productividad Innovación y Crecimiento (APIC) por un total de $49.887 millones, la inclusión de $13.262 millones en iniciativas asociadas al programa de Gobierno en diversos ámbitos (competitividad, emprendimiento, pesca y turismo, principalmente), un mayor uso para los Fondos de Cobertura - CORFO, y diversas iniciativas que incrementan el gasto tales como los Censos (Agrícola, y Población y Vivienda) y la construcción de dos buques de investigación científica.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400" dirty="0"/>
              <a:t>De esta manera, para el año 2019 la Partida presentó un presupuesto aprobado de $1.181.324 millones, de los cuales un 66,2% se destina a transferencias corrientes y adquisición de activos financieros, con una participación de un 32,1% y 34,1% respectivamente, recursos que al primer mes de 2019 registraron erogaciones del 1,4% y 0,0% respectivamente sobre el presupuesto vigente.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400" dirty="0"/>
              <a:t>La ejecución del Ministerio del mes de ENERO ascendió a $20.893 millones, es decir, un 1,8% respecto de la ley inicial que no ha experimentado modificaciones a la fecha, dicho gasto es levemente superior en 0,1 puntos porcentuales al registrado a igual período del año 2018 y de 0,2 puntos porcentuales al registrado en 2017. 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 MINISTERIO DE ECONOMÍA, FOMENTO Y TURISMO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98E301E4-AD6C-4164-9F44-510408409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07. PROGRAMA 01: INSTITUTO NACIONAL DE ESTADÍSTICAS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4F54970-7708-4C48-AC1E-6F58B4EE6C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388982"/>
              </p:ext>
            </p:extLst>
          </p:nvPr>
        </p:nvGraphicFramePr>
        <p:xfrm>
          <a:off x="628649" y="1982066"/>
          <a:ext cx="7886701" cy="2753510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313678297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999516006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600325385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129137322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23709411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82222704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10542407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4153027599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3688745272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1346838749"/>
                    </a:ext>
                  </a:extLst>
                </a:gridCol>
              </a:tblGrid>
              <a:tr h="1498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4670035"/>
                  </a:ext>
                </a:extLst>
              </a:tr>
              <a:tr h="4589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6217384"/>
                  </a:ext>
                </a:extLst>
              </a:tr>
              <a:tr h="19667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40.387.487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40.387.487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4.157.008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1693467"/>
                  </a:ext>
                </a:extLst>
              </a:tr>
              <a:tr h="149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34.871.558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34.871.558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2.281.772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962930"/>
                  </a:ext>
                </a:extLst>
              </a:tr>
              <a:tr h="149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4.714.805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4.714.805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203.506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225544"/>
                  </a:ext>
                </a:extLst>
              </a:tr>
              <a:tr h="149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978316"/>
                  </a:ext>
                </a:extLst>
              </a:tr>
              <a:tr h="149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746513"/>
                  </a:ext>
                </a:extLst>
              </a:tr>
              <a:tr h="149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1868969"/>
                  </a:ext>
                </a:extLst>
              </a:tr>
              <a:tr h="149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4785246"/>
                  </a:ext>
                </a:extLst>
              </a:tr>
              <a:tr h="149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27.464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233590"/>
                  </a:ext>
                </a:extLst>
              </a:tr>
              <a:tr h="149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27.464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531008"/>
                  </a:ext>
                </a:extLst>
              </a:tr>
              <a:tr h="149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801.104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801.104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9874323"/>
                  </a:ext>
                </a:extLst>
              </a:tr>
              <a:tr h="149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154.264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154.264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548159"/>
                  </a:ext>
                </a:extLst>
              </a:tr>
              <a:tr h="149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646.840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646.840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9238570"/>
                  </a:ext>
                </a:extLst>
              </a:tr>
              <a:tr h="149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1.644.266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3681916"/>
                  </a:ext>
                </a:extLst>
              </a:tr>
              <a:tr h="149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1.644.266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8803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0901FF7D-42F3-4528-A0F1-68E5E1CCD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356349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07. PROGRAMA 02: PROGRAMA CENSOS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1EE6167F-08BD-43C7-939F-1F597E8711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0739044"/>
              </p:ext>
            </p:extLst>
          </p:nvPr>
        </p:nvGraphicFramePr>
        <p:xfrm>
          <a:off x="628650" y="1913545"/>
          <a:ext cx="7886700" cy="2114968"/>
        </p:xfrm>
        <a:graphic>
          <a:graphicData uri="http://schemas.openxmlformats.org/drawingml/2006/table">
            <a:tbl>
              <a:tblPr/>
              <a:tblGrid>
                <a:gridCol w="286477">
                  <a:extLst>
                    <a:ext uri="{9D8B030D-6E8A-4147-A177-3AD203B41FA5}">
                      <a16:colId xmlns:a16="http://schemas.microsoft.com/office/drawing/2014/main" val="3634820472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1401418400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1669299558"/>
                    </a:ext>
                  </a:extLst>
                </a:gridCol>
                <a:gridCol w="2569695">
                  <a:extLst>
                    <a:ext uri="{9D8B030D-6E8A-4147-A177-3AD203B41FA5}">
                      <a16:colId xmlns:a16="http://schemas.microsoft.com/office/drawing/2014/main" val="2053724021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4249245514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1240114461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1829621074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1934622140"/>
                    </a:ext>
                  </a:extLst>
                </a:gridCol>
                <a:gridCol w="699003">
                  <a:extLst>
                    <a:ext uri="{9D8B030D-6E8A-4147-A177-3AD203B41FA5}">
                      <a16:colId xmlns:a16="http://schemas.microsoft.com/office/drawing/2014/main" val="2312945406"/>
                    </a:ext>
                  </a:extLst>
                </a:gridCol>
                <a:gridCol w="687543">
                  <a:extLst>
                    <a:ext uri="{9D8B030D-6E8A-4147-A177-3AD203B41FA5}">
                      <a16:colId xmlns:a16="http://schemas.microsoft.com/office/drawing/2014/main" val="1229944316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4147616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0031006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4.253.024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4.253.024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194.322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87543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691.526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691.526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37.382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8603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354.479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354.479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25.910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208180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3.142.021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3.142.021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39.102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378113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3.142.021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3.142.021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39.102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220149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VIII Censo Agropecuario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3.142.021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3.142.021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39.102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040926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64.998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64.998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79246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62.894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62.894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389965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2.104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08420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91.928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058040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91.928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14414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30092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707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807029EC-B165-47B3-AD17-3D78A9848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356349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07. PROGRAMA 08: FISCALÍA NACIONAL ECONÓMICA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13481C6E-95BC-48A9-9352-C3835EAA85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1621773"/>
              </p:ext>
            </p:extLst>
          </p:nvPr>
        </p:nvGraphicFramePr>
        <p:xfrm>
          <a:off x="628650" y="1932414"/>
          <a:ext cx="7886700" cy="1427173"/>
        </p:xfrm>
        <a:graphic>
          <a:graphicData uri="http://schemas.openxmlformats.org/drawingml/2006/table">
            <a:tbl>
              <a:tblPr/>
              <a:tblGrid>
                <a:gridCol w="286477">
                  <a:extLst>
                    <a:ext uri="{9D8B030D-6E8A-4147-A177-3AD203B41FA5}">
                      <a16:colId xmlns:a16="http://schemas.microsoft.com/office/drawing/2014/main" val="1092523684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1066489802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814676017"/>
                    </a:ext>
                  </a:extLst>
                </a:gridCol>
                <a:gridCol w="2569695">
                  <a:extLst>
                    <a:ext uri="{9D8B030D-6E8A-4147-A177-3AD203B41FA5}">
                      <a16:colId xmlns:a16="http://schemas.microsoft.com/office/drawing/2014/main" val="3969077960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4113282803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1119616064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2478072017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1354571781"/>
                    </a:ext>
                  </a:extLst>
                </a:gridCol>
                <a:gridCol w="699003">
                  <a:extLst>
                    <a:ext uri="{9D8B030D-6E8A-4147-A177-3AD203B41FA5}">
                      <a16:colId xmlns:a16="http://schemas.microsoft.com/office/drawing/2014/main" val="4183341133"/>
                    </a:ext>
                  </a:extLst>
                </a:gridCol>
                <a:gridCol w="687543">
                  <a:extLst>
                    <a:ext uri="{9D8B030D-6E8A-4147-A177-3AD203B41FA5}">
                      <a16:colId xmlns:a16="http://schemas.microsoft.com/office/drawing/2014/main" val="1317151880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2429381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2258831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7.208.103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7.208.103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414.731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04416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5.584.397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5.584.397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375.829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90384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1.524.274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1.524.274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38.881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189941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99.432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99.432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626656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3.027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618333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96.405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96.405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29318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CFB9F89C-935E-40A4-8088-77B10E806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0824" y="6356349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09. PROGRAMA 01: SERVICIO NACIONAL DE TURISMO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809DFADE-27E4-46D9-AD52-C8C3FD8EC6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0974567"/>
              </p:ext>
            </p:extLst>
          </p:nvPr>
        </p:nvGraphicFramePr>
        <p:xfrm>
          <a:off x="628650" y="1943275"/>
          <a:ext cx="7886700" cy="2527645"/>
        </p:xfrm>
        <a:graphic>
          <a:graphicData uri="http://schemas.openxmlformats.org/drawingml/2006/table">
            <a:tbl>
              <a:tblPr/>
              <a:tblGrid>
                <a:gridCol w="286477">
                  <a:extLst>
                    <a:ext uri="{9D8B030D-6E8A-4147-A177-3AD203B41FA5}">
                      <a16:colId xmlns:a16="http://schemas.microsoft.com/office/drawing/2014/main" val="2284249238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694204750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1719533718"/>
                    </a:ext>
                  </a:extLst>
                </a:gridCol>
                <a:gridCol w="2569695">
                  <a:extLst>
                    <a:ext uri="{9D8B030D-6E8A-4147-A177-3AD203B41FA5}">
                      <a16:colId xmlns:a16="http://schemas.microsoft.com/office/drawing/2014/main" val="1955388339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2374856502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545107459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391829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127099578"/>
                    </a:ext>
                  </a:extLst>
                </a:gridCol>
                <a:gridCol w="699003">
                  <a:extLst>
                    <a:ext uri="{9D8B030D-6E8A-4147-A177-3AD203B41FA5}">
                      <a16:colId xmlns:a16="http://schemas.microsoft.com/office/drawing/2014/main" val="2383405138"/>
                    </a:ext>
                  </a:extLst>
                </a:gridCol>
                <a:gridCol w="687543">
                  <a:extLst>
                    <a:ext uri="{9D8B030D-6E8A-4147-A177-3AD203B41FA5}">
                      <a16:colId xmlns:a16="http://schemas.microsoft.com/office/drawing/2014/main" val="3251733047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3764212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929803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20.293.564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20.293.564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887.151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98625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8.582.215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8.582.215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552.012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345489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1.866.311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1.866.311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36.909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273951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9.416.500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9.416.500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144.067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886505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9.416.500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9.416.500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144.067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20606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Vacaciones Tercera Edad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5.611.935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5.611.935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792021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Giras de Estudio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2.420.825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2.420.825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85898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Turismo Familiar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1.383.740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1.383.740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117.585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868960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428.538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428.538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68232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59.241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59.241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681867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101.185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101.185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717081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268.112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268.112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585651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151.062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290377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151.062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0633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5EE8303-B8C7-4983-BB42-0D1E295C4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348334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09. PROGRAMA 03: PROGRAMA DE PROMOCIÓN INTERNACIONAL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AFBE78AF-7525-4A42-9FDD-B29F94F8BF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8338904"/>
              </p:ext>
            </p:extLst>
          </p:nvPr>
        </p:nvGraphicFramePr>
        <p:xfrm>
          <a:off x="628650" y="1959619"/>
          <a:ext cx="7886700" cy="1564732"/>
        </p:xfrm>
        <a:graphic>
          <a:graphicData uri="http://schemas.openxmlformats.org/drawingml/2006/table">
            <a:tbl>
              <a:tblPr/>
              <a:tblGrid>
                <a:gridCol w="286477">
                  <a:extLst>
                    <a:ext uri="{9D8B030D-6E8A-4147-A177-3AD203B41FA5}">
                      <a16:colId xmlns:a16="http://schemas.microsoft.com/office/drawing/2014/main" val="2998066597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2883726996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3034986234"/>
                    </a:ext>
                  </a:extLst>
                </a:gridCol>
                <a:gridCol w="2569695">
                  <a:extLst>
                    <a:ext uri="{9D8B030D-6E8A-4147-A177-3AD203B41FA5}">
                      <a16:colId xmlns:a16="http://schemas.microsoft.com/office/drawing/2014/main" val="2921836608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621819445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3657864664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2016635795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1059077290"/>
                    </a:ext>
                  </a:extLst>
                </a:gridCol>
                <a:gridCol w="699003">
                  <a:extLst>
                    <a:ext uri="{9D8B030D-6E8A-4147-A177-3AD203B41FA5}">
                      <a16:colId xmlns:a16="http://schemas.microsoft.com/office/drawing/2014/main" val="1804678664"/>
                    </a:ext>
                  </a:extLst>
                </a:gridCol>
                <a:gridCol w="687543">
                  <a:extLst>
                    <a:ext uri="{9D8B030D-6E8A-4147-A177-3AD203B41FA5}">
                      <a16:colId xmlns:a16="http://schemas.microsoft.com/office/drawing/2014/main" val="3995598446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1134939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903452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9.523.614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9.523.614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45.392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131111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790.022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790.022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44.832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790037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8.644.572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8.644.572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584951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89.020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89.020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23072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35.799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35.799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87102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53.221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53.221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743141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70930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89925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F8CE494C-2399-4DB8-A721-8FBE0AE6F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224" y="6356349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16. PROGRAMA 01: SERVICIO DE COOPERACIÓN TÉCNICA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AC84D56D-9A18-4F4D-9508-39C3FCDFE5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60511"/>
              </p:ext>
            </p:extLst>
          </p:nvPr>
        </p:nvGraphicFramePr>
        <p:xfrm>
          <a:off x="628650" y="1868116"/>
          <a:ext cx="7886700" cy="3472815"/>
        </p:xfrm>
        <a:graphic>
          <a:graphicData uri="http://schemas.openxmlformats.org/drawingml/2006/table">
            <a:tbl>
              <a:tblPr/>
              <a:tblGrid>
                <a:gridCol w="286477">
                  <a:extLst>
                    <a:ext uri="{9D8B030D-6E8A-4147-A177-3AD203B41FA5}">
                      <a16:colId xmlns:a16="http://schemas.microsoft.com/office/drawing/2014/main" val="3692933524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3436983142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3636023615"/>
                    </a:ext>
                  </a:extLst>
                </a:gridCol>
                <a:gridCol w="2569695">
                  <a:extLst>
                    <a:ext uri="{9D8B030D-6E8A-4147-A177-3AD203B41FA5}">
                      <a16:colId xmlns:a16="http://schemas.microsoft.com/office/drawing/2014/main" val="3308938098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1118179936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1577639225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1920073248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146309860"/>
                    </a:ext>
                  </a:extLst>
                </a:gridCol>
                <a:gridCol w="699003">
                  <a:extLst>
                    <a:ext uri="{9D8B030D-6E8A-4147-A177-3AD203B41FA5}">
                      <a16:colId xmlns:a16="http://schemas.microsoft.com/office/drawing/2014/main" val="1451453840"/>
                    </a:ext>
                  </a:extLst>
                </a:gridCol>
                <a:gridCol w="687543">
                  <a:extLst>
                    <a:ext uri="{9D8B030D-6E8A-4147-A177-3AD203B41FA5}">
                      <a16:colId xmlns:a16="http://schemas.microsoft.com/office/drawing/2014/main" val="874714490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7625339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2349179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53.793.870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53.793.870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1.393.982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103982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9.089.533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9.089.533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625.395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874766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2.286.387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2.286.387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69.291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305679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141.347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141.347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436.290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2039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141.347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141.347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390.741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29878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45.549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89864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41.852.013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41.852.013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66583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41.852.013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41.852.013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60976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Mejoramiento Competitividad de la MIPE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14.274.106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14.274.106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066867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Emprendedores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6.117.528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6.117.528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6421770"/>
                  </a:ext>
                </a:extLst>
              </a:tr>
              <a:tr h="2315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Dirigido a Grupos de Empresas Asociatividad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7.637.929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7.637.929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35522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Desarrollo Empresarial en los Territorios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13.822.440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13.822.440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224069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Especiales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361091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4.091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0877100"/>
                  </a:ext>
                </a:extLst>
              </a:tr>
              <a:tr h="1633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4.091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00878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424.590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424.590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9.461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830260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90.080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90.080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12418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334.510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334.510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9.461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566017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249.454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757251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249.454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36627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6108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98C7C9B0-59AD-45BC-A93D-BC779E2B5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1045" y="6354046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19. PROGRAMA 01: COMITÉ INNOVA CHILE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D5136997-452A-4BEB-8D59-C12171F07F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4593012"/>
              </p:ext>
            </p:extLst>
          </p:nvPr>
        </p:nvGraphicFramePr>
        <p:xfrm>
          <a:off x="628650" y="1950086"/>
          <a:ext cx="7886700" cy="1977409"/>
        </p:xfrm>
        <a:graphic>
          <a:graphicData uri="http://schemas.openxmlformats.org/drawingml/2006/table">
            <a:tbl>
              <a:tblPr/>
              <a:tblGrid>
                <a:gridCol w="286477">
                  <a:extLst>
                    <a:ext uri="{9D8B030D-6E8A-4147-A177-3AD203B41FA5}">
                      <a16:colId xmlns:a16="http://schemas.microsoft.com/office/drawing/2014/main" val="215423418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4125544729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4212069782"/>
                    </a:ext>
                  </a:extLst>
                </a:gridCol>
                <a:gridCol w="2569695">
                  <a:extLst>
                    <a:ext uri="{9D8B030D-6E8A-4147-A177-3AD203B41FA5}">
                      <a16:colId xmlns:a16="http://schemas.microsoft.com/office/drawing/2014/main" val="564538323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866871928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989248792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334483003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2672357932"/>
                    </a:ext>
                  </a:extLst>
                </a:gridCol>
                <a:gridCol w="699003">
                  <a:extLst>
                    <a:ext uri="{9D8B030D-6E8A-4147-A177-3AD203B41FA5}">
                      <a16:colId xmlns:a16="http://schemas.microsoft.com/office/drawing/2014/main" val="790609043"/>
                    </a:ext>
                  </a:extLst>
                </a:gridCol>
                <a:gridCol w="687543">
                  <a:extLst>
                    <a:ext uri="{9D8B030D-6E8A-4147-A177-3AD203B41FA5}">
                      <a16:colId xmlns:a16="http://schemas.microsoft.com/office/drawing/2014/main" val="3721690065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7831921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741194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35.466.181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35.466.181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155.467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47835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2.372.319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2.372.319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131.609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43961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824.098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824.098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18.194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20323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5.664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56640,0%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56640,0%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470996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5.664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56640,0%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56640,0%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454510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32.269.744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32.269.744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2630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32.269.744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32.269.744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307912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Innovación Empresarial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32.269.744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32.269.744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320295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922889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43216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92639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2700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8C73FA47-BA20-4F31-8B85-A1D7FDEFF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5933" y="6347182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62068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21. PROGRAMA 01: AGENCIA DE PROMOCIÓN DE LA INVERSIÓN EXTRANJERA</a:t>
            </a:r>
          </a:p>
        </p:txBody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924DC897-7A60-4011-903A-E7B0B05951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0376708"/>
              </p:ext>
            </p:extLst>
          </p:nvPr>
        </p:nvGraphicFramePr>
        <p:xfrm>
          <a:off x="628650" y="1982345"/>
          <a:ext cx="7886700" cy="1695796"/>
        </p:xfrm>
        <a:graphic>
          <a:graphicData uri="http://schemas.openxmlformats.org/drawingml/2006/table">
            <a:tbl>
              <a:tblPr/>
              <a:tblGrid>
                <a:gridCol w="286477">
                  <a:extLst>
                    <a:ext uri="{9D8B030D-6E8A-4147-A177-3AD203B41FA5}">
                      <a16:colId xmlns:a16="http://schemas.microsoft.com/office/drawing/2014/main" val="3642973589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678009448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2978766892"/>
                    </a:ext>
                  </a:extLst>
                </a:gridCol>
                <a:gridCol w="2569695">
                  <a:extLst>
                    <a:ext uri="{9D8B030D-6E8A-4147-A177-3AD203B41FA5}">
                      <a16:colId xmlns:a16="http://schemas.microsoft.com/office/drawing/2014/main" val="1554915176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3094540328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3625842116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3125438418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182217074"/>
                    </a:ext>
                  </a:extLst>
                </a:gridCol>
                <a:gridCol w="699003">
                  <a:extLst>
                    <a:ext uri="{9D8B030D-6E8A-4147-A177-3AD203B41FA5}">
                      <a16:colId xmlns:a16="http://schemas.microsoft.com/office/drawing/2014/main" val="4137430524"/>
                    </a:ext>
                  </a:extLst>
                </a:gridCol>
                <a:gridCol w="687543">
                  <a:extLst>
                    <a:ext uri="{9D8B030D-6E8A-4147-A177-3AD203B41FA5}">
                      <a16:colId xmlns:a16="http://schemas.microsoft.com/office/drawing/2014/main" val="4108931159"/>
                    </a:ext>
                  </a:extLst>
                </a:gridCol>
              </a:tblGrid>
              <a:tr h="1310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1451279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2213375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4.923.967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4.923.967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189.220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13181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2.878.604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2.878.604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155.970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87687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1.439.366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1.439.366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33.250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343315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549.709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549.709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804840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549.709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549.709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894413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Promoción de Exportaciones - DIRECON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549.709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549.709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053768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56.288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56.288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829843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56.288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56.288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09501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184F76D2-0A20-4A3F-B163-647112FD3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536" y="635519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23. PROGRAMA 01: INSTITUTO NACIONAL DE PROPIEDAD INDUSTRIAL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BB7D55DC-1F67-491D-BEA7-4B8510CBBE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1670160"/>
              </p:ext>
            </p:extLst>
          </p:nvPr>
        </p:nvGraphicFramePr>
        <p:xfrm>
          <a:off x="628650" y="1988840"/>
          <a:ext cx="7886700" cy="1427173"/>
        </p:xfrm>
        <a:graphic>
          <a:graphicData uri="http://schemas.openxmlformats.org/drawingml/2006/table">
            <a:tbl>
              <a:tblPr/>
              <a:tblGrid>
                <a:gridCol w="286477">
                  <a:extLst>
                    <a:ext uri="{9D8B030D-6E8A-4147-A177-3AD203B41FA5}">
                      <a16:colId xmlns:a16="http://schemas.microsoft.com/office/drawing/2014/main" val="294185145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176011956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3360620789"/>
                    </a:ext>
                  </a:extLst>
                </a:gridCol>
                <a:gridCol w="2569695">
                  <a:extLst>
                    <a:ext uri="{9D8B030D-6E8A-4147-A177-3AD203B41FA5}">
                      <a16:colId xmlns:a16="http://schemas.microsoft.com/office/drawing/2014/main" val="2071880551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353186040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2616314908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241576553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3374528524"/>
                    </a:ext>
                  </a:extLst>
                </a:gridCol>
                <a:gridCol w="699003">
                  <a:extLst>
                    <a:ext uri="{9D8B030D-6E8A-4147-A177-3AD203B41FA5}">
                      <a16:colId xmlns:a16="http://schemas.microsoft.com/office/drawing/2014/main" val="2011176572"/>
                    </a:ext>
                  </a:extLst>
                </a:gridCol>
                <a:gridCol w="687543">
                  <a:extLst>
                    <a:ext uri="{9D8B030D-6E8A-4147-A177-3AD203B41FA5}">
                      <a16:colId xmlns:a16="http://schemas.microsoft.com/office/drawing/2014/main" val="1796296834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1757834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5334016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6.849.555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6.849.555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474.334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468458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5.714.121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5.714.121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444.585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643464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1.021.073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1.021.073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29.647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33082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114.361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114.361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949425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32.626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32.626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87352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81.735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81.735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87001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29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C900322C-A68E-4A3F-9AD3-85DDBFC60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9327" y="6356349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24. PROGRAMA 01: SUBSECRETARÍA DE TURISMO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48329E9-6C99-4B70-83DF-7D74AD65A5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5123057"/>
              </p:ext>
            </p:extLst>
          </p:nvPr>
        </p:nvGraphicFramePr>
        <p:xfrm>
          <a:off x="628649" y="1988840"/>
          <a:ext cx="7886701" cy="2448274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4042915522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192525195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341658654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55886600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85746750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03158010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21411671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851145134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3018088410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1221670904"/>
                    </a:ext>
                  </a:extLst>
                </a:gridCol>
              </a:tblGrid>
              <a:tr h="14090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8935457"/>
                  </a:ext>
                </a:extLst>
              </a:tr>
              <a:tr h="43152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5975914"/>
                  </a:ext>
                </a:extLst>
              </a:tr>
              <a:tr h="1849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5.730.717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5.730.717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81.865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456818"/>
                  </a:ext>
                </a:extLst>
              </a:tr>
              <a:tr h="1409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1.151.738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1.151.738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73.449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092888"/>
                  </a:ext>
                </a:extLst>
              </a:tr>
              <a:tr h="1409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1.434.121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1.434.121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8.416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6591316"/>
                  </a:ext>
                </a:extLst>
              </a:tr>
              <a:tr h="1409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2.961.250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2.961.250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2145512"/>
                  </a:ext>
                </a:extLst>
              </a:tr>
              <a:tr h="1409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1.339.000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1.339.000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2829151"/>
                  </a:ext>
                </a:extLst>
              </a:tr>
              <a:tr h="1409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Rally Dakar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1.339.000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1.339.000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401635"/>
                  </a:ext>
                </a:extLst>
              </a:tr>
              <a:tr h="1409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1.622.250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1.622.250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285669"/>
                  </a:ext>
                </a:extLst>
              </a:tr>
              <a:tr h="1409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Turístico Sustentable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1.622.250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1.622.250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6600267"/>
                  </a:ext>
                </a:extLst>
              </a:tr>
              <a:tr h="1409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18.808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5839581"/>
                  </a:ext>
                </a:extLst>
              </a:tr>
              <a:tr h="1409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18.808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7365236"/>
                  </a:ext>
                </a:extLst>
              </a:tr>
              <a:tr h="1409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164.800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164.800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3472105"/>
                  </a:ext>
                </a:extLst>
              </a:tr>
              <a:tr h="1409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164.800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164.800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2327819"/>
                  </a:ext>
                </a:extLst>
              </a:tr>
              <a:tr h="1409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Regional de Desarrollo Productivo de la Araucanía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164.800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164.800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62889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18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60851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4"/>
            </a:pPr>
            <a:r>
              <a:rPr lang="es-CL" sz="1400" dirty="0"/>
              <a:t>Respecto a la ejecución por Programa, las mayores tasas de ejecución del presupuesto vigente corresponde a los </a:t>
            </a:r>
            <a:r>
              <a:rPr lang="pt-BR" sz="1400" dirty="0"/>
              <a:t>Programas </a:t>
            </a:r>
            <a:r>
              <a:rPr lang="es-CL" sz="1400" dirty="0"/>
              <a:t>Subsecretaría de Economía y Empresas de Menor Tamaño y Subsecretaría de Pesca y Acuicultura que registran</a:t>
            </a:r>
            <a:r>
              <a:rPr lang="pt-BR" sz="1400" dirty="0"/>
              <a:t> </a:t>
            </a:r>
            <a:r>
              <a:rPr lang="es-CL" sz="1400" dirty="0"/>
              <a:t>un</a:t>
            </a:r>
            <a:r>
              <a:rPr lang="pt-BR" sz="1400" dirty="0"/>
              <a:t> 11,2% y 10,7% respectivamente; </a:t>
            </a:r>
            <a:r>
              <a:rPr lang="es-CL" sz="1400" dirty="0"/>
              <a:t>seguidos por el INE con</a:t>
            </a:r>
            <a:r>
              <a:rPr lang="pt-BR" sz="1400" dirty="0"/>
              <a:t> </a:t>
            </a:r>
            <a:r>
              <a:rPr lang="es-CL" sz="1400" dirty="0"/>
              <a:t>un</a:t>
            </a:r>
            <a:r>
              <a:rPr lang="pt-BR" sz="1400" dirty="0"/>
              <a:t> 10,3%.  La menor </a:t>
            </a:r>
            <a:r>
              <a:rPr lang="es-CL" sz="1400" dirty="0"/>
              <a:t>tasa corresponde al Programa FIC que presenta un gasto de 0,02%.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4"/>
            </a:pPr>
            <a:r>
              <a:rPr lang="es-CL" sz="1400" dirty="0"/>
              <a:t>A nivel de subtítulo, el mayor gasto se registra en los subtítulos </a:t>
            </a:r>
            <a:r>
              <a:rPr lang="es-CL" sz="1400" b="1" dirty="0"/>
              <a:t>23</a:t>
            </a:r>
            <a:r>
              <a:rPr lang="es-CL" sz="1400" dirty="0"/>
              <a:t> </a:t>
            </a:r>
            <a:r>
              <a:rPr lang="es-CL" sz="1400" b="1" dirty="0"/>
              <a:t>“prestaciones de seguridad social” </a:t>
            </a:r>
            <a:r>
              <a:rPr lang="es-CL" sz="1400" dirty="0"/>
              <a:t>con una ejecución de </a:t>
            </a:r>
            <a:r>
              <a:rPr lang="es-CL" sz="1400" b="1" dirty="0"/>
              <a:t>388,5%</a:t>
            </a:r>
            <a:r>
              <a:rPr lang="es-CL" sz="1400" dirty="0"/>
              <a:t>,</a:t>
            </a:r>
            <a:r>
              <a:rPr lang="es-CL" sz="1400" b="1" dirty="0"/>
              <a:t> </a:t>
            </a:r>
            <a:r>
              <a:rPr lang="es-CL" sz="1400" dirty="0"/>
              <a:t>como consecuencia de la aplicación de la ley de incentivo al retiro; seguido del subtítulo </a:t>
            </a:r>
            <a:r>
              <a:rPr lang="es-CL" sz="1400" b="1" dirty="0"/>
              <a:t>34</a:t>
            </a:r>
            <a:r>
              <a:rPr lang="es-CL" sz="1400" dirty="0"/>
              <a:t> </a:t>
            </a:r>
            <a:r>
              <a:rPr lang="es-CL" sz="1400" b="1" dirty="0"/>
              <a:t>“servicio de la deuda” </a:t>
            </a:r>
            <a:r>
              <a:rPr lang="es-CL" sz="1400" dirty="0"/>
              <a:t>con una erogación de</a:t>
            </a:r>
            <a:r>
              <a:rPr lang="es-CL" sz="1400" b="1" dirty="0"/>
              <a:t> 40,3% ($3.086 millones)</a:t>
            </a:r>
            <a:r>
              <a:rPr lang="es-CL" sz="1400" dirty="0"/>
              <a:t>, de los cuales un 81% ($2.502 millones) corresponden al pago de los compromisos devengados al 31 de diciembre de 2018 (deuda flotante), sin que se verifiquen los respectivos decretos de modificación presupuestaria.</a:t>
            </a:r>
            <a:endParaRPr lang="es-CL" sz="1400" b="1" dirty="0">
              <a:solidFill>
                <a:srgbClr val="FF0000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 MINISTERIO DE ECONOMÍA, FOMENTO Y TURISMO</a:t>
            </a:r>
          </a:p>
        </p:txBody>
      </p:sp>
    </p:spTree>
    <p:extLst>
      <p:ext uri="{BB962C8B-B14F-4D97-AF65-F5344CB8AC3E}">
        <p14:creationId xmlns:p14="http://schemas.microsoft.com/office/powerpoint/2010/main" val="25474956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30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802684BB-5267-49D9-AC6A-99A59CEC8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0446" y="635635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62068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25. PROGRAMA 01: SUPERINTENDENCIA DE INSOLVENCIA Y REEMPRENDIMIENTO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EF2C706-829A-4423-B077-D61331590F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4913248"/>
              </p:ext>
            </p:extLst>
          </p:nvPr>
        </p:nvGraphicFramePr>
        <p:xfrm>
          <a:off x="628649" y="1988840"/>
          <a:ext cx="7886701" cy="2767406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2124042386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339379244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811983502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207521391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5158471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49129710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73078108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077249639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1569273066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3431041076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3549337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6961292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6.344.636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6.344.636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417.564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984110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4.435.246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4.435.246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352.376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50638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861.121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861.121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38.113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37052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862.481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862.481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24.206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48950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861.065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861.065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24.206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350452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 Cumplimiento Artículo 37 del Libro IV del Código de Comercio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872737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Cierre de Quiebras en Regiones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32.527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5229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 Cumplimiento Artículo 40, Ley N° 20.720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823.355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823.355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22.312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778005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404848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Internacional de Reguladores por Insolvencia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80014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302369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73488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185.778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185.778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32333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2.381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06624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90411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14.154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1562109"/>
                  </a:ext>
                </a:extLst>
              </a:tr>
              <a:tr h="1347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167.650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167.650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4374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6140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8965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 MINISTERIO DE ECONOMÍA, FOMENTO Y TURISMO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181D663F-7D0F-4622-AA21-988DAF236D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2124" y="2204863"/>
            <a:ext cx="4085652" cy="2732575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0FB50B46-F1F4-459D-98F1-7C85C5264D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9" y="2204863"/>
            <a:ext cx="4057538" cy="273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021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26D5044B-1995-44F2-BAD7-049A88190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ENERO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 MINISTERIO DE ECONOMÍA, FOMENTO Y TURISMO</a:t>
            </a:r>
          </a:p>
        </p:txBody>
      </p:sp>
      <p:graphicFrame>
        <p:nvGraphicFramePr>
          <p:cNvPr id="7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618676"/>
              </p:ext>
            </p:extLst>
          </p:nvPr>
        </p:nvGraphicFramePr>
        <p:xfrm>
          <a:off x="683568" y="1772816"/>
          <a:ext cx="7488832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88330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26D5044B-1995-44F2-BAD7-049A88190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5792747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ENERO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 MINISTERIO DE ECONOMÍA, FOMENTO Y TURISMO</a:t>
            </a:r>
          </a:p>
        </p:txBody>
      </p:sp>
      <p:graphicFrame>
        <p:nvGraphicFramePr>
          <p:cNvPr id="6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4549321"/>
              </p:ext>
            </p:extLst>
          </p:nvPr>
        </p:nvGraphicFramePr>
        <p:xfrm>
          <a:off x="500062" y="1628800"/>
          <a:ext cx="7960370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9342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120710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 MINISTERIO DE ECONOMÍA, FOMENTO Y TURISMO</a:t>
            </a:r>
          </a:p>
        </p:txBody>
      </p:sp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id="{FD245B87-FFAF-41EF-9AA3-6AB30E718D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0578240"/>
              </p:ext>
            </p:extLst>
          </p:nvPr>
        </p:nvGraphicFramePr>
        <p:xfrm>
          <a:off x="500062" y="1662445"/>
          <a:ext cx="7881937" cy="2738107"/>
        </p:xfrm>
        <a:graphic>
          <a:graphicData uri="http://schemas.openxmlformats.org/drawingml/2006/table">
            <a:tbl>
              <a:tblPr/>
              <a:tblGrid>
                <a:gridCol w="331731">
                  <a:extLst>
                    <a:ext uri="{9D8B030D-6E8A-4147-A177-3AD203B41FA5}">
                      <a16:colId xmlns:a16="http://schemas.microsoft.com/office/drawing/2014/main" val="848073550"/>
                    </a:ext>
                  </a:extLst>
                </a:gridCol>
                <a:gridCol w="2375196">
                  <a:extLst>
                    <a:ext uri="{9D8B030D-6E8A-4147-A177-3AD203B41FA5}">
                      <a16:colId xmlns:a16="http://schemas.microsoft.com/office/drawing/2014/main" val="1375547986"/>
                    </a:ext>
                  </a:extLst>
                </a:gridCol>
                <a:gridCol w="889040">
                  <a:extLst>
                    <a:ext uri="{9D8B030D-6E8A-4147-A177-3AD203B41FA5}">
                      <a16:colId xmlns:a16="http://schemas.microsoft.com/office/drawing/2014/main" val="1006990405"/>
                    </a:ext>
                  </a:extLst>
                </a:gridCol>
                <a:gridCol w="889040">
                  <a:extLst>
                    <a:ext uri="{9D8B030D-6E8A-4147-A177-3AD203B41FA5}">
                      <a16:colId xmlns:a16="http://schemas.microsoft.com/office/drawing/2014/main" val="1077598219"/>
                    </a:ext>
                  </a:extLst>
                </a:gridCol>
                <a:gridCol w="889040">
                  <a:extLst>
                    <a:ext uri="{9D8B030D-6E8A-4147-A177-3AD203B41FA5}">
                      <a16:colId xmlns:a16="http://schemas.microsoft.com/office/drawing/2014/main" val="3456630909"/>
                    </a:ext>
                  </a:extLst>
                </a:gridCol>
                <a:gridCol w="889040">
                  <a:extLst>
                    <a:ext uri="{9D8B030D-6E8A-4147-A177-3AD203B41FA5}">
                      <a16:colId xmlns:a16="http://schemas.microsoft.com/office/drawing/2014/main" val="1194474898"/>
                    </a:ext>
                  </a:extLst>
                </a:gridCol>
                <a:gridCol w="809425">
                  <a:extLst>
                    <a:ext uri="{9D8B030D-6E8A-4147-A177-3AD203B41FA5}">
                      <a16:colId xmlns:a16="http://schemas.microsoft.com/office/drawing/2014/main" val="665407650"/>
                    </a:ext>
                  </a:extLst>
                </a:gridCol>
                <a:gridCol w="809425">
                  <a:extLst>
                    <a:ext uri="{9D8B030D-6E8A-4147-A177-3AD203B41FA5}">
                      <a16:colId xmlns:a16="http://schemas.microsoft.com/office/drawing/2014/main" val="1412355922"/>
                    </a:ext>
                  </a:extLst>
                </a:gridCol>
              </a:tblGrid>
              <a:tr h="1698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4540861"/>
                  </a:ext>
                </a:extLst>
              </a:tr>
              <a:tr h="52002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7018977"/>
                  </a:ext>
                </a:extLst>
              </a:tr>
              <a:tr h="180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1.181.324.343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1.181.324.343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20.892.960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3295677"/>
                  </a:ext>
                </a:extLst>
              </a:tr>
              <a:tr h="1698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145.260.046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145.260.046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9.912.689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165508"/>
                  </a:ext>
                </a:extLst>
              </a:tr>
              <a:tr h="1698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51.734.415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51.734.415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1.216.899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2601493"/>
                  </a:ext>
                </a:extLst>
              </a:tr>
              <a:tr h="1698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141.407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141.407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549.434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8207318"/>
                  </a:ext>
                </a:extLst>
              </a:tr>
              <a:tr h="1698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379.381.485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379.381.485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5.327.008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4486"/>
                  </a:ext>
                </a:extLst>
              </a:tr>
              <a:tr h="1698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27.094.544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27.094.544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4799134"/>
                  </a:ext>
                </a:extLst>
              </a:tr>
              <a:tr h="1698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39.129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130430,0%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130430,0%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2906711"/>
                  </a:ext>
                </a:extLst>
              </a:tr>
              <a:tr h="1698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9.459.410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9.459.410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6016807"/>
                  </a:ext>
                </a:extLst>
              </a:tr>
              <a:tr h="1698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403.111.546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403.111.546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5871406"/>
                  </a:ext>
                </a:extLst>
              </a:tr>
              <a:tr h="1698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148.900.217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148.900.217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704.983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5923920"/>
                  </a:ext>
                </a:extLst>
              </a:tr>
              <a:tr h="1698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8.580.387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8.580.387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1858463"/>
                  </a:ext>
                </a:extLst>
              </a:tr>
              <a:tr h="1698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7.660.856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7.660.856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3.085.575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0657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24FD9D6-5074-48E7-BC7E-27A6610DB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367834" y="65437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 RESUMEN POR CAPÍTULOS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CA1D211-E820-4AAE-8A97-84934E7071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3969344"/>
              </p:ext>
            </p:extLst>
          </p:nvPr>
        </p:nvGraphicFramePr>
        <p:xfrm>
          <a:off x="628651" y="1700809"/>
          <a:ext cx="7886698" cy="4502823"/>
        </p:xfrm>
        <a:graphic>
          <a:graphicData uri="http://schemas.openxmlformats.org/drawingml/2006/table">
            <a:tbl>
              <a:tblPr/>
              <a:tblGrid>
                <a:gridCol w="273464">
                  <a:extLst>
                    <a:ext uri="{9D8B030D-6E8A-4147-A177-3AD203B41FA5}">
                      <a16:colId xmlns:a16="http://schemas.microsoft.com/office/drawing/2014/main" val="1949084709"/>
                    </a:ext>
                  </a:extLst>
                </a:gridCol>
                <a:gridCol w="273464">
                  <a:extLst>
                    <a:ext uri="{9D8B030D-6E8A-4147-A177-3AD203B41FA5}">
                      <a16:colId xmlns:a16="http://schemas.microsoft.com/office/drawing/2014/main" val="2999014974"/>
                    </a:ext>
                  </a:extLst>
                </a:gridCol>
                <a:gridCol w="3084673">
                  <a:extLst>
                    <a:ext uri="{9D8B030D-6E8A-4147-A177-3AD203B41FA5}">
                      <a16:colId xmlns:a16="http://schemas.microsoft.com/office/drawing/2014/main" val="3106947961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1570606277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3855193355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794992177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1092776240"/>
                    </a:ext>
                  </a:extLst>
                </a:gridCol>
                <a:gridCol w="667252">
                  <a:extLst>
                    <a:ext uri="{9D8B030D-6E8A-4147-A177-3AD203B41FA5}">
                      <a16:colId xmlns:a16="http://schemas.microsoft.com/office/drawing/2014/main" val="1535534232"/>
                    </a:ext>
                  </a:extLst>
                </a:gridCol>
                <a:gridCol w="656313">
                  <a:extLst>
                    <a:ext uri="{9D8B030D-6E8A-4147-A177-3AD203B41FA5}">
                      <a16:colId xmlns:a16="http://schemas.microsoft.com/office/drawing/2014/main" val="2968835325"/>
                    </a:ext>
                  </a:extLst>
                </a:gridCol>
              </a:tblGrid>
              <a:tr h="1423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084190"/>
                  </a:ext>
                </a:extLst>
              </a:tr>
              <a:tr h="4360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2981013"/>
                  </a:ext>
                </a:extLst>
              </a:tr>
              <a:tr h="186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Subsecretaria de Economía y Empresas de Menor Tamaño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188.490.108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188.490.108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4.659.346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2737292"/>
                  </a:ext>
                </a:extLst>
              </a:tr>
              <a:tr h="142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Subsecretaria de Economía y Empresas de Menor Tamaño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40.644.216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40.644.216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4.549.272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616430"/>
                  </a:ext>
                </a:extLst>
              </a:tr>
              <a:tr h="142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Fondo de Innovación para Competitividad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134.502.898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134.502.898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29.992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856690"/>
                  </a:ext>
                </a:extLst>
              </a:tr>
              <a:tr h="142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Secretaria Ejecutiva Consejo Nacional de Innovación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958.044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958.044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53.264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8075228"/>
                  </a:ext>
                </a:extLst>
              </a:tr>
              <a:tr h="142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Iniciativa Científica Millenium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12.384.950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12.384.950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26.818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512083"/>
                  </a:ext>
                </a:extLst>
              </a:tr>
              <a:tr h="1779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Consumidor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11.138.757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11.138.757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550.182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7236774"/>
                  </a:ext>
                </a:extLst>
              </a:tr>
              <a:tr h="1779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Pesca y Acuicultura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51.366.543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51.366.543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5.109.791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6697329"/>
                  </a:ext>
                </a:extLst>
              </a:tr>
              <a:tr h="142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Pesca y Acuicultura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41.002.710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41.002.710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4.392.961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5192506"/>
                  </a:ext>
                </a:extLst>
              </a:tr>
              <a:tr h="142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Administración Pesquero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10.363.833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10.363.833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716.830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1920929"/>
                  </a:ext>
                </a:extLst>
              </a:tr>
              <a:tr h="1779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Pesca y Acuicultura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33.257.358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33.257.358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1.977.796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3714471"/>
                  </a:ext>
                </a:extLst>
              </a:tr>
              <a:tr h="1779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842.180.833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842.180.833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3.248.616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7685512"/>
                  </a:ext>
                </a:extLst>
              </a:tr>
              <a:tr h="1779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Estadísticas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44.640.511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44.640.511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4.351.330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573396"/>
                  </a:ext>
                </a:extLst>
              </a:tr>
              <a:tr h="142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Estadísticas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40.387.487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40.387.487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4.157.008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1207735"/>
                  </a:ext>
                </a:extLst>
              </a:tr>
              <a:tr h="142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Censos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4.253.024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4.253.024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194.322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401720"/>
                  </a:ext>
                </a:extLst>
              </a:tr>
              <a:tr h="1779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Fiscalía Nacional Económica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7.208.103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7.208.103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414.731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2276833"/>
                  </a:ext>
                </a:extLst>
              </a:tr>
              <a:tr h="1779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Turismo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29.817.178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29.817.178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932.543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4119913"/>
                  </a:ext>
                </a:extLst>
              </a:tr>
              <a:tr h="142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Turismo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20.293.564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20.293.564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887.151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74614"/>
                  </a:ext>
                </a:extLst>
              </a:tr>
              <a:tr h="142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Promoción Internacional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9.523.614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9.523.614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45.392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45484"/>
                  </a:ext>
                </a:extLst>
              </a:tr>
              <a:tr h="1779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Cooperación Técnica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53.793.870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53.793.870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1.393.982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4930316"/>
                  </a:ext>
                </a:extLst>
              </a:tr>
              <a:tr h="1779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Innova Chile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35.466.181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35.466.181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155.467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5592154"/>
                  </a:ext>
                </a:extLst>
              </a:tr>
              <a:tr h="1779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de Promoción de la Inversión Extranjera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4.923.967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4.923.967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189.220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6102316"/>
                  </a:ext>
                </a:extLst>
              </a:tr>
              <a:tr h="1779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Propiedad Industrial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6.849.555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6.849.555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474.334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5290051"/>
                  </a:ext>
                </a:extLst>
              </a:tr>
              <a:tr h="1779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Turismo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5.730.717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5.730.717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81.865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5140698"/>
                  </a:ext>
                </a:extLst>
              </a:tr>
              <a:tr h="1779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Insolvencia y Reemprendimiento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6.344.636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6.344.636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417.564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49580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556792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9120232F-255F-4BBB-858F-AB1E7A24A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39847" y="62068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01. PROGRAMA 01: SUBSECRETARÍA DE ECONOMÍA Y EMPRESAS DE MENOR TAMAÑO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00CF8B8-AAEB-40FB-BBCC-FE6CB998F7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4096335"/>
              </p:ext>
            </p:extLst>
          </p:nvPr>
        </p:nvGraphicFramePr>
        <p:xfrm>
          <a:off x="644476" y="1885964"/>
          <a:ext cx="7855047" cy="4451746"/>
        </p:xfrm>
        <a:graphic>
          <a:graphicData uri="http://schemas.openxmlformats.org/drawingml/2006/table">
            <a:tbl>
              <a:tblPr/>
              <a:tblGrid>
                <a:gridCol w="263239">
                  <a:extLst>
                    <a:ext uri="{9D8B030D-6E8A-4147-A177-3AD203B41FA5}">
                      <a16:colId xmlns:a16="http://schemas.microsoft.com/office/drawing/2014/main" val="1345204772"/>
                    </a:ext>
                  </a:extLst>
                </a:gridCol>
                <a:gridCol w="263239">
                  <a:extLst>
                    <a:ext uri="{9D8B030D-6E8A-4147-A177-3AD203B41FA5}">
                      <a16:colId xmlns:a16="http://schemas.microsoft.com/office/drawing/2014/main" val="2622621101"/>
                    </a:ext>
                  </a:extLst>
                </a:gridCol>
                <a:gridCol w="263239">
                  <a:extLst>
                    <a:ext uri="{9D8B030D-6E8A-4147-A177-3AD203B41FA5}">
                      <a16:colId xmlns:a16="http://schemas.microsoft.com/office/drawing/2014/main" val="1548413268"/>
                    </a:ext>
                  </a:extLst>
                </a:gridCol>
                <a:gridCol w="2969334">
                  <a:extLst>
                    <a:ext uri="{9D8B030D-6E8A-4147-A177-3AD203B41FA5}">
                      <a16:colId xmlns:a16="http://schemas.microsoft.com/office/drawing/2014/main" val="1977017249"/>
                    </a:ext>
                  </a:extLst>
                </a:gridCol>
                <a:gridCol w="705480">
                  <a:extLst>
                    <a:ext uri="{9D8B030D-6E8A-4147-A177-3AD203B41FA5}">
                      <a16:colId xmlns:a16="http://schemas.microsoft.com/office/drawing/2014/main" val="450939757"/>
                    </a:ext>
                  </a:extLst>
                </a:gridCol>
                <a:gridCol w="705480">
                  <a:extLst>
                    <a:ext uri="{9D8B030D-6E8A-4147-A177-3AD203B41FA5}">
                      <a16:colId xmlns:a16="http://schemas.microsoft.com/office/drawing/2014/main" val="2415934480"/>
                    </a:ext>
                  </a:extLst>
                </a:gridCol>
                <a:gridCol w="705480">
                  <a:extLst>
                    <a:ext uri="{9D8B030D-6E8A-4147-A177-3AD203B41FA5}">
                      <a16:colId xmlns:a16="http://schemas.microsoft.com/office/drawing/2014/main" val="2729919090"/>
                    </a:ext>
                  </a:extLst>
                </a:gridCol>
                <a:gridCol w="705480">
                  <a:extLst>
                    <a:ext uri="{9D8B030D-6E8A-4147-A177-3AD203B41FA5}">
                      <a16:colId xmlns:a16="http://schemas.microsoft.com/office/drawing/2014/main" val="2977850962"/>
                    </a:ext>
                  </a:extLst>
                </a:gridCol>
                <a:gridCol w="642303">
                  <a:extLst>
                    <a:ext uri="{9D8B030D-6E8A-4147-A177-3AD203B41FA5}">
                      <a16:colId xmlns:a16="http://schemas.microsoft.com/office/drawing/2014/main" val="3170829879"/>
                    </a:ext>
                  </a:extLst>
                </a:gridCol>
                <a:gridCol w="631773">
                  <a:extLst>
                    <a:ext uri="{9D8B030D-6E8A-4147-A177-3AD203B41FA5}">
                      <a16:colId xmlns:a16="http://schemas.microsoft.com/office/drawing/2014/main" val="4858906"/>
                    </a:ext>
                  </a:extLst>
                </a:gridCol>
              </a:tblGrid>
              <a:tr h="1263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897" marR="7897" marT="78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97" marR="7897" marT="78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997341"/>
                  </a:ext>
                </a:extLst>
              </a:tr>
              <a:tr h="3869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9310818"/>
                  </a:ext>
                </a:extLst>
              </a:tr>
              <a:tr h="16584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40.644.216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40.644.216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4.549.272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9913211"/>
                  </a:ext>
                </a:extLst>
              </a:tr>
              <a:tr h="126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8.531.377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8.531.377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590.863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7659364"/>
                  </a:ext>
                </a:extLst>
              </a:tr>
              <a:tr h="126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2.139.648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2.139.648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96.797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2062475"/>
                  </a:ext>
                </a:extLst>
              </a:tr>
              <a:tr h="126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3951858"/>
                  </a:ext>
                </a:extLst>
              </a:tr>
              <a:tr h="126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0026400"/>
                  </a:ext>
                </a:extLst>
              </a:tr>
              <a:tr h="126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24.426.146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24.426.146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3.264.447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638044"/>
                  </a:ext>
                </a:extLst>
              </a:tr>
              <a:tr h="126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18.323.563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18.323.563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3.063.807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3516693"/>
                  </a:ext>
                </a:extLst>
              </a:tr>
              <a:tr h="126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Normalización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357.848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357.848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0526792"/>
                  </a:ext>
                </a:extLst>
              </a:tr>
              <a:tr h="126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Fomento Pesquero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17.965.715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17.965.715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3.063.807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7073069"/>
                  </a:ext>
                </a:extLst>
              </a:tr>
              <a:tr h="126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473.800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473.800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3649593"/>
                  </a:ext>
                </a:extLst>
              </a:tr>
              <a:tr h="126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Estadísticas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473.800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473.800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855850"/>
                  </a:ext>
                </a:extLst>
              </a:tr>
              <a:tr h="126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5.628.783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5.628.783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200.640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0760458"/>
                  </a:ext>
                </a:extLst>
              </a:tr>
              <a:tr h="126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SEGPRES-Escritorio Empresa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2.060.000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2.060.000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10.753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5641763"/>
                  </a:ext>
                </a:extLst>
              </a:tr>
              <a:tr h="126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Arbitral de Propiedad Industrial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538.689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538.689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32.221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0465184"/>
                  </a:ext>
                </a:extLst>
              </a:tr>
              <a:tr h="126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la Productividad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1.098.195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1.098.195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48.931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0417252"/>
                  </a:ext>
                </a:extLst>
              </a:tr>
              <a:tr h="134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611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Pymes Digitales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346.209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346.209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24.404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889011"/>
                  </a:ext>
                </a:extLst>
              </a:tr>
              <a:tr h="126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612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Oficina de Gestión de Proyectos Sustentables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733.122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733.122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33.823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8989150"/>
                  </a:ext>
                </a:extLst>
              </a:tr>
              <a:tr h="126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Oficina de Productividad y Emprendimiento Nacional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595.961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595.961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38.111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143159"/>
                  </a:ext>
                </a:extLst>
              </a:tr>
              <a:tr h="126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Economía del Futuro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256.607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256.607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12.397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8843010"/>
                  </a:ext>
                </a:extLst>
              </a:tr>
              <a:tr h="126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250.781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250.781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13.735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605896"/>
                  </a:ext>
                </a:extLst>
              </a:tr>
              <a:tr h="126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13.390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13.390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12.681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6180155"/>
                  </a:ext>
                </a:extLst>
              </a:tr>
              <a:tr h="126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8.346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8.346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9786583"/>
                  </a:ext>
                </a:extLst>
              </a:tr>
              <a:tr h="126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1.731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1.731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865333"/>
                  </a:ext>
                </a:extLst>
              </a:tr>
              <a:tr h="126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39.408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39.408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1.054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2794804"/>
                  </a:ext>
                </a:extLst>
              </a:tr>
              <a:tr h="126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187.906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187.906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3881112"/>
                  </a:ext>
                </a:extLst>
              </a:tr>
              <a:tr h="126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5.296.254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5.296.254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583.430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3533490"/>
                  </a:ext>
                </a:extLst>
              </a:tr>
              <a:tr h="126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368.719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368.719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368.719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7767666"/>
                  </a:ext>
                </a:extLst>
              </a:tr>
              <a:tr h="126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4.187.768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4.187.768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2887880"/>
                  </a:ext>
                </a:extLst>
              </a:tr>
              <a:tr h="126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374.784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374.784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214.711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1311609"/>
                  </a:ext>
                </a:extLst>
              </a:tr>
              <a:tr h="126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364.983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364.983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9626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3989</TotalTime>
  <Words>7087</Words>
  <Application>Microsoft Office PowerPoint</Application>
  <PresentationFormat>Presentación en pantalla (4:3)</PresentationFormat>
  <Paragraphs>4053</Paragraphs>
  <Slides>30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37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ENERO DE 2019 PARTIDA 07: MINISTERIO DE ECONOMÍA, FOMENTO Y TURISMO</vt:lpstr>
      <vt:lpstr>EJECUCIÓN ACUMULADA DE GASTOS A ENERO DE 2019  PARTIDA 07 MINISTERIO DE ECONOMÍA, FOMENTO Y TURISMO</vt:lpstr>
      <vt:lpstr>EJECUCIÓN ACUMULADA DE GASTOS A ENERO DE 2019  PARTIDA 07 MINISTERIO DE ECONOMÍA, FOMENTO Y TURISMO</vt:lpstr>
      <vt:lpstr>EJECUCIÓN ACUMULADA DE GASTOS A ENERO DE 2019  PARTIDA 07 MINISTERIO DE ECONOMÍA, FOMENTO Y TURISMO</vt:lpstr>
      <vt:lpstr>Presentación de PowerPoint</vt:lpstr>
      <vt:lpstr>Presentación de PowerPoint</vt:lpstr>
      <vt:lpstr>EJECUCIÓN ACUMULADA DE GASTOS A ENERO DE 2019  PARTIDA 07 MINISTERIO DE ECONOMÍA, FOMENTO Y TURISMO</vt:lpstr>
      <vt:lpstr>EJECUCIÓN ACUMULADA DE GASTOS A ENERO DE 2019  PARTIDA 07 RESUMEN POR CAPÍTULOS</vt:lpstr>
      <vt:lpstr>EJECUCIÓN ACUMULADA DE GASTOS A ENERO DE 2019  PARTIDA 07. CAPÍTULO 01. PROGRAMA 01: SUBSECRETARÍA DE ECONOMÍA Y EMPRESAS DE MENOR TAMAÑO</vt:lpstr>
      <vt:lpstr>EJECUCIÓN ACUMULADA DE GASTOS A ENERO DE 2019  PARTIDA 07. CAPÍTULO 01. PROGRAMA 07: PROGRAMA FONDO DE INNOVACIÓN PARA LA COMPETITIVIDAD</vt:lpstr>
      <vt:lpstr>EJECUCIÓN ACUMULADA DE GASTOS A ENERO DE 2019  PARTIDA 07. CAPÍTULO 01. PROGRAMA 08: SECRETARÍA EJECUTIVA CONSEJO NACIONAL DE INNOVACIÓN</vt:lpstr>
      <vt:lpstr>EJECUCIÓN ACUMULADA DE GASTOS A ENERO DE 2019  PARTIDA 07. CAPÍTULO 01. PROGRAMA 11: PROGRAMA INICIATIVA CIENTÍFICA MILLENIUM</vt:lpstr>
      <vt:lpstr>EJECUCIÓN ACUMULADA DE GASTOS A ENERO DE 2019  PARTIDA 07. CAPÍTULO 02. PROGRAMA 01: SERVICIO NACIONAL DEL CONSUMIDOR</vt:lpstr>
      <vt:lpstr>EJECUCIÓN ACUMULADA DE GASTOS A ENERO DE 2019  PARTIDA 07. CAPÍTULO 03. PROGRAMA 01: SUBSECRETARÍA DE PESCA Y ACUICULTURA</vt:lpstr>
      <vt:lpstr>EJECUCIÓN ACUMULADA DE GASTOS A ENERO DE 2019  PARTIDA 07. CAPÍTULO 03. PROGRAMA 02: FONDO DE ADMINISTRACIÓN PESQUERO</vt:lpstr>
      <vt:lpstr>EJECUCIÓN ACUMULADA DE GASTOS A ENERO DE 2019  PARTIDA 07. CAPÍTULO 04. PROGRAMA 01: SERVICIO NACIONAL DE PESCA Y ACUICULTURA</vt:lpstr>
      <vt:lpstr>EJECUCIÓN ACUMULADA DE GASTOS A ENERO DE 2019  PARTIDA 07. CAPÍTULO 06. PROGRAMA 01: CORPORACIÓN DE FOMENTO DE LA PRODUCCIÓN</vt:lpstr>
      <vt:lpstr>EJECUCIÓN ACUMULADA DE GASTOS A ENERO DE 2019  PARTIDA 07. CAPÍTULO 06. PROGRAMA 01: CORPORACIÓN DE FOMENTO DE LA PRODUCCIÓN</vt:lpstr>
      <vt:lpstr>EJECUCIÓN ACUMULADA DE GASTOS A ENERO DE 2019  PARTIDA 07. CAPÍTULO 06. PROGRAMA 01: CORPORACIÓN DE FOMENTO DE LA PRODUCCIÓN</vt:lpstr>
      <vt:lpstr>EJECUCIÓN ACUMULADA DE GASTOS A ENERO DE 2019  PARTIDA 07. CAPÍTULO 07. PROGRAMA 01: INSTITUTO NACIONAL DE ESTADÍSTICAS</vt:lpstr>
      <vt:lpstr>EJECUCIÓN ACUMULADA DE GASTOS A ENERO DE 2019  PARTIDA 07. CAPÍTULO 07. PROGRAMA 02: PROGRAMA CENSOS</vt:lpstr>
      <vt:lpstr>EJECUCIÓN ACUMULADA DE GASTOS A ENERO DE 2019  PARTIDA 07. CAPÍTULO 07. PROGRAMA 08: FISCALÍA NACIONAL ECONÓMICA</vt:lpstr>
      <vt:lpstr>EJECUCIÓN ACUMULADA DE GASTOS A ENERO DE 2019  PARTIDA 07. CAPÍTULO 09. PROGRAMA 01: SERVICIO NACIONAL DE TURISMO</vt:lpstr>
      <vt:lpstr>EJECUCIÓN ACUMULADA DE GASTOS A ENERO DE 2019  PARTIDA 07. CAPÍTULO 09. PROGRAMA 03: PROGRAMA DE PROMOCIÓN INTERNACIONAL</vt:lpstr>
      <vt:lpstr>EJECUCIÓN ACUMULADA DE GASTOS A ENERO DE 2019  PARTIDA 07. CAPÍTULO 16. PROGRAMA 01: SERVICIO DE COOPERACIÓN TÉCNICA</vt:lpstr>
      <vt:lpstr>EJECUCIÓN ACUMULADA DE GASTOS A ENERO DE 2019  PARTIDA 07. CAPÍTULO 19. PROGRAMA 01: COMITÉ INNOVA CHILE</vt:lpstr>
      <vt:lpstr>EJECUCIÓN ACUMULADA DE GASTOS A ENERO DE 2019  PARTIDA 07. CAPÍTULO 21. PROGRAMA 01: AGENCIA DE PROMOCIÓN DE LA INVERSIÓN EXTRANJERA</vt:lpstr>
      <vt:lpstr>EJECUCIÓN ACUMULADA DE GASTOS A ENERO DE 2019  PARTIDA 07. CAPÍTULO 23. PROGRAMA 01: INSTITUTO NACIONAL DE PROPIEDAD INDUSTRIAL</vt:lpstr>
      <vt:lpstr>EJECUCIÓN ACUMULADA DE GASTOS A ENERO DE 2019  PARTIDA 07. CAPÍTULO 24. PROGRAMA 01: SUBSECRETARÍA DE TURISMO</vt:lpstr>
      <vt:lpstr>EJECUCIÓN ACUMULADA DE GASTOS A ENERO DE 2019  PARTIDA 07. CAPÍTULO 25. PROGRAMA 01: SUPERINTENDENCIA DE INSOLVENCIA Y REEMPRENDIMIENTO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287</cp:revision>
  <cp:lastPrinted>2016-07-04T14:42:46Z</cp:lastPrinted>
  <dcterms:created xsi:type="dcterms:W3CDTF">2016-06-23T13:38:47Z</dcterms:created>
  <dcterms:modified xsi:type="dcterms:W3CDTF">2019-05-30T16:59:28Z</dcterms:modified>
</cp:coreProperties>
</file>