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298" r:id="rId4"/>
    <p:sldId id="316" r:id="rId5"/>
    <p:sldId id="315" r:id="rId6"/>
    <p:sldId id="313" r:id="rId7"/>
    <p:sldId id="300" r:id="rId8"/>
    <p:sldId id="264" r:id="rId9"/>
    <p:sldId id="263" r:id="rId10"/>
    <p:sldId id="265" r:id="rId11"/>
    <p:sldId id="267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276" r:id="rId22"/>
    <p:sldId id="304" r:id="rId23"/>
    <p:sldId id="277" r:id="rId24"/>
    <p:sldId id="278" r:id="rId25"/>
    <p:sldId id="305" r:id="rId26"/>
    <p:sldId id="272" r:id="rId27"/>
    <p:sldId id="280" r:id="rId28"/>
    <p:sldId id="281" r:id="rId29"/>
    <p:sldId id="282" r:id="rId30"/>
    <p:sldId id="302" r:id="rId31"/>
    <p:sldId id="306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4.20\presupuesto\3%20Ejecucion\2019\Planillas\0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07'!$C$29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07'!$D$29:$O$29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1.8842040265903099E-2</c:v>
                </c:pt>
                <c:pt idx="2">
                  <c:v>4.5115084853271453E-2</c:v>
                </c:pt>
                <c:pt idx="3">
                  <c:v>5.7038232167340087E-2</c:v>
                </c:pt>
                <c:pt idx="4">
                  <c:v>8.0589208035544868E-2</c:v>
                </c:pt>
                <c:pt idx="5">
                  <c:v>0.18140328600014641</c:v>
                </c:pt>
                <c:pt idx="6">
                  <c:v>3.6553141861631645E-2</c:v>
                </c:pt>
                <c:pt idx="7">
                  <c:v>4.5421537490410571E-2</c:v>
                </c:pt>
                <c:pt idx="8">
                  <c:v>0.13265330806068348</c:v>
                </c:pt>
                <c:pt idx="9">
                  <c:v>4.6521631274637744E-2</c:v>
                </c:pt>
                <c:pt idx="10">
                  <c:v>7.0491837790479142E-2</c:v>
                </c:pt>
                <c:pt idx="11">
                  <c:v>0.2728243368579063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C-4CC6-9BC2-DD6BFAC35388}"/>
            </c:ext>
          </c:extLst>
        </c:ser>
        <c:ser>
          <c:idx val="0"/>
          <c:order val="1"/>
          <c:tx>
            <c:strRef>
              <c:f>'Partida 07'!$C$30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07'!$D$30:$O$30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0.10647367903545614</c:v>
                </c:pt>
                <c:pt idx="2">
                  <c:v>5.9254018110409562E-2</c:v>
                </c:pt>
                <c:pt idx="3">
                  <c:v>3.3082092549199221E-2</c:v>
                </c:pt>
                <c:pt idx="4">
                  <c:v>3.5207529596278118E-2</c:v>
                </c:pt>
                <c:pt idx="5">
                  <c:v>8.5634191879720267E-2</c:v>
                </c:pt>
                <c:pt idx="6">
                  <c:v>6.9974308243993699E-2</c:v>
                </c:pt>
                <c:pt idx="7">
                  <c:v>8.1589253078578727E-2</c:v>
                </c:pt>
                <c:pt idx="8">
                  <c:v>5.3660191344413813E-2</c:v>
                </c:pt>
                <c:pt idx="9">
                  <c:v>4.4309980321952665E-2</c:v>
                </c:pt>
                <c:pt idx="10">
                  <c:v>4.2190526668830795E-2</c:v>
                </c:pt>
                <c:pt idx="11">
                  <c:v>0.27945923536695166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5C-4CC6-9BC2-DD6BFAC35388}"/>
            </c:ext>
          </c:extLst>
        </c:ser>
        <c:ser>
          <c:idx val="1"/>
          <c:order val="2"/>
          <c:tx>
            <c:strRef>
              <c:f>'Partida 07'!$C$31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07'!$D$31</c:f>
              <c:numCache>
                <c:formatCode>0.0%</c:formatCode>
                <c:ptCount val="1"/>
                <c:pt idx="0">
                  <c:v>1.7686048817839351E-2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5C-4CC6-9BC2-DD6BFAC353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07'!$D$22:$O$22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3.4603932865332268E-2</c:v>
                </c:pt>
                <c:pt idx="2">
                  <c:v>7.9712422329236934E-2</c:v>
                </c:pt>
                <c:pt idx="3">
                  <c:v>0.13675065449657703</c:v>
                </c:pt>
                <c:pt idx="4">
                  <c:v>0.21690653736675874</c:v>
                </c:pt>
                <c:pt idx="5">
                  <c:v>0.3972793057013293</c:v>
                </c:pt>
                <c:pt idx="6">
                  <c:v>0.43382019147367701</c:v>
                </c:pt>
                <c:pt idx="7">
                  <c:v>0.47905376055019966</c:v>
                </c:pt>
                <c:pt idx="8">
                  <c:v>0.61170706861088309</c:v>
                </c:pt>
                <c:pt idx="9">
                  <c:v>0.65106196720523379</c:v>
                </c:pt>
                <c:pt idx="10">
                  <c:v>0.72243422219575593</c:v>
                </c:pt>
                <c:pt idx="11">
                  <c:v>0.95252147924692387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18-4191-A61B-7E78876A31F9}"/>
            </c:ext>
          </c:extLst>
        </c:ser>
        <c:ser>
          <c:idx val="0"/>
          <c:order val="1"/>
          <c:tx>
            <c:strRef>
              <c:f>'Partida 07'!$C$23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07'!$D$23:$O$23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0.12384233707309052</c:v>
                </c:pt>
                <c:pt idx="2">
                  <c:v>0.18300671503413626</c:v>
                </c:pt>
                <c:pt idx="3">
                  <c:v>0.21126977709651512</c:v>
                </c:pt>
                <c:pt idx="4">
                  <c:v>0.24595503334921318</c:v>
                </c:pt>
                <c:pt idx="5">
                  <c:v>0.33103645532626963</c:v>
                </c:pt>
                <c:pt idx="6">
                  <c:v>0.40232997719460029</c:v>
                </c:pt>
                <c:pt idx="7">
                  <c:v>0.48381188187106128</c:v>
                </c:pt>
                <c:pt idx="8">
                  <c:v>0.53747207321547508</c:v>
                </c:pt>
                <c:pt idx="9">
                  <c:v>0.58177864106184618</c:v>
                </c:pt>
                <c:pt idx="10">
                  <c:v>0.62396628269766663</c:v>
                </c:pt>
                <c:pt idx="11">
                  <c:v>0.88754822807363032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18-4191-A61B-7E78876A31F9}"/>
            </c:ext>
          </c:extLst>
        </c:ser>
        <c:ser>
          <c:idx val="1"/>
          <c:order val="2"/>
          <c:tx>
            <c:strRef>
              <c:f>'Partida 07'!$C$24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518-4191-A61B-7E78876A31F9}"/>
              </c:ext>
            </c:extLst>
          </c:dPt>
          <c:dLbls>
            <c:dLbl>
              <c:idx val="0"/>
              <c:layout>
                <c:manualLayout>
                  <c:x val="-5.1295737565514594E-2"/>
                  <c:y val="-1.98736520487866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18-4191-A61B-7E78876A31F9}"/>
                </c:ext>
              </c:extLst>
            </c:dLbl>
            <c:dLbl>
              <c:idx val="1"/>
              <c:layout>
                <c:manualLayout>
                  <c:x val="-0.11838006230529596"/>
                  <c:y val="-2.09973695421305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18-4191-A61B-7E78876A31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07'!$D$24</c:f>
              <c:numCache>
                <c:formatCode>0.0%</c:formatCode>
                <c:ptCount val="1"/>
                <c:pt idx="0">
                  <c:v>1.7686048817839351E-2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18-4191-A61B-7E78876A3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A779A0-60D8-4543-9502-B96D6E824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4527"/>
              </p:ext>
            </p:extLst>
          </p:nvPr>
        </p:nvGraphicFramePr>
        <p:xfrm>
          <a:off x="628650" y="1916833"/>
          <a:ext cx="7886701" cy="432047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8284406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126939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974953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947454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59028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143799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57745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7619761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9041516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35575859"/>
                    </a:ext>
                  </a:extLst>
                </a:gridCol>
              </a:tblGrid>
              <a:tr h="14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041494"/>
                  </a:ext>
                </a:extLst>
              </a:tr>
              <a:tr h="435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5196"/>
                  </a:ext>
                </a:extLst>
              </a:tr>
              <a:tr h="186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730254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154115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5707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8727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50751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54345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6776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07108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28899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9646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56399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09995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101539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Subs. de Agricultura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15275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8203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095749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2193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27870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947463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04683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179146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361381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01904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39868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87249"/>
                  </a:ext>
                </a:extLst>
              </a:tr>
              <a:tr h="142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27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52664AB8-E249-48BD-87A2-6B34EE106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335705"/>
              </p:ext>
            </p:extLst>
          </p:nvPr>
        </p:nvGraphicFramePr>
        <p:xfrm>
          <a:off x="628650" y="1963862"/>
          <a:ext cx="7886700" cy="101449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53235123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8637401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27643749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44689833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627441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07904956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17748842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283906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14193327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35984902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46525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3430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3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914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01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C15E99D-C644-4165-B512-30AB24E50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78681"/>
              </p:ext>
            </p:extLst>
          </p:nvPr>
        </p:nvGraphicFramePr>
        <p:xfrm>
          <a:off x="763945" y="2001827"/>
          <a:ext cx="7886700" cy="14271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38080031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90415001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82450610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22955749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1111221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2738318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2054096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2641814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66225158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5853520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70480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93915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414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19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367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513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6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816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AD1838-7065-4E0B-8015-48CAC3C08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064230"/>
              </p:ext>
            </p:extLst>
          </p:nvPr>
        </p:nvGraphicFramePr>
        <p:xfrm>
          <a:off x="628649" y="1868116"/>
          <a:ext cx="7886701" cy="28570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69950970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006284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3715952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334996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856506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302172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575808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9205678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7989547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169902114"/>
                    </a:ext>
                  </a:extLst>
                </a:gridCol>
              </a:tblGrid>
              <a:tr h="1397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89879"/>
                  </a:ext>
                </a:extLst>
              </a:tr>
              <a:tr h="428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93067"/>
                  </a:ext>
                </a:extLst>
              </a:tr>
              <a:tr h="183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4.392.961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0709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35900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95073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831881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61460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818442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20494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828155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100669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925401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72594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112603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23987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331151"/>
                  </a:ext>
                </a:extLst>
              </a:tr>
              <a:tr h="1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00074"/>
                  </a:ext>
                </a:extLst>
              </a:tr>
              <a:tr h="148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1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637" y="635174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399B117-24BE-4EAF-881F-4983BDF3B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09113"/>
              </p:ext>
            </p:extLst>
          </p:nvPr>
        </p:nvGraphicFramePr>
        <p:xfrm>
          <a:off x="628650" y="1832090"/>
          <a:ext cx="7886700" cy="296505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35840487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85737697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01323909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0052331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8713377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578241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9193553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0246097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950370725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405804527"/>
                    </a:ext>
                  </a:extLst>
                </a:gridCol>
              </a:tblGrid>
              <a:tr h="14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284247"/>
                  </a:ext>
                </a:extLst>
              </a:tr>
              <a:tr h="436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17816"/>
                  </a:ext>
                </a:extLst>
              </a:tr>
              <a:tr h="186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4.392.961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96793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284109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587870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3.929.467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81413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78268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71860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57241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00540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38448"/>
                  </a:ext>
                </a:extLst>
              </a:tr>
              <a:tr h="195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68094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407.141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1766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71581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56864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32286"/>
                  </a:ext>
                </a:extLst>
              </a:tr>
              <a:tr h="14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80040"/>
                  </a:ext>
                </a:extLst>
              </a:tr>
              <a:tr h="151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41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49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E4C304-C14D-488A-A632-3DFC35AE4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03319"/>
              </p:ext>
            </p:extLst>
          </p:nvPr>
        </p:nvGraphicFramePr>
        <p:xfrm>
          <a:off x="628649" y="1867614"/>
          <a:ext cx="7886701" cy="206642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472428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062778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8062961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108457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042271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320651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45869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3407500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470911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708094699"/>
                    </a:ext>
                  </a:extLst>
                </a:gridCol>
              </a:tblGrid>
              <a:tr h="176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065648"/>
                  </a:ext>
                </a:extLst>
              </a:tr>
              <a:tr h="53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80805"/>
                  </a:ext>
                </a:extLst>
              </a:tr>
              <a:tr h="125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25024"/>
                  </a:ext>
                </a:extLst>
              </a:tr>
              <a:tr h="17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37098"/>
                  </a:ext>
                </a:extLst>
              </a:tr>
              <a:tr h="17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986091"/>
                  </a:ext>
                </a:extLst>
              </a:tr>
              <a:tr h="17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76257"/>
                  </a:ext>
                </a:extLst>
              </a:tr>
              <a:tr h="17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70317"/>
                  </a:ext>
                </a:extLst>
              </a:tr>
              <a:tr h="308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0400"/>
                  </a:ext>
                </a:extLst>
              </a:tr>
              <a:tr h="17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93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681ADA5-6961-4E45-AFC7-E1AEF7E34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76034"/>
              </p:ext>
            </p:extLst>
          </p:nvPr>
        </p:nvGraphicFramePr>
        <p:xfrm>
          <a:off x="628650" y="1939145"/>
          <a:ext cx="7886699" cy="3230243"/>
        </p:xfrm>
        <a:graphic>
          <a:graphicData uri="http://schemas.openxmlformats.org/drawingml/2006/table">
            <a:tbl>
              <a:tblPr/>
              <a:tblGrid>
                <a:gridCol w="284103">
                  <a:extLst>
                    <a:ext uri="{9D8B030D-6E8A-4147-A177-3AD203B41FA5}">
                      <a16:colId xmlns:a16="http://schemas.microsoft.com/office/drawing/2014/main" val="3402460143"/>
                    </a:ext>
                  </a:extLst>
                </a:gridCol>
                <a:gridCol w="284103">
                  <a:extLst>
                    <a:ext uri="{9D8B030D-6E8A-4147-A177-3AD203B41FA5}">
                      <a16:colId xmlns:a16="http://schemas.microsoft.com/office/drawing/2014/main" val="1198341583"/>
                    </a:ext>
                  </a:extLst>
                </a:gridCol>
                <a:gridCol w="284103">
                  <a:extLst>
                    <a:ext uri="{9D8B030D-6E8A-4147-A177-3AD203B41FA5}">
                      <a16:colId xmlns:a16="http://schemas.microsoft.com/office/drawing/2014/main" val="1805742636"/>
                    </a:ext>
                  </a:extLst>
                </a:gridCol>
                <a:gridCol w="2613748">
                  <a:extLst>
                    <a:ext uri="{9D8B030D-6E8A-4147-A177-3AD203B41FA5}">
                      <a16:colId xmlns:a16="http://schemas.microsoft.com/office/drawing/2014/main" val="892789966"/>
                    </a:ext>
                  </a:extLst>
                </a:gridCol>
                <a:gridCol w="761396">
                  <a:extLst>
                    <a:ext uri="{9D8B030D-6E8A-4147-A177-3AD203B41FA5}">
                      <a16:colId xmlns:a16="http://schemas.microsoft.com/office/drawing/2014/main" val="1405278229"/>
                    </a:ext>
                  </a:extLst>
                </a:gridCol>
                <a:gridCol w="761396">
                  <a:extLst>
                    <a:ext uri="{9D8B030D-6E8A-4147-A177-3AD203B41FA5}">
                      <a16:colId xmlns:a16="http://schemas.microsoft.com/office/drawing/2014/main" val="2306262475"/>
                    </a:ext>
                  </a:extLst>
                </a:gridCol>
                <a:gridCol w="761396">
                  <a:extLst>
                    <a:ext uri="{9D8B030D-6E8A-4147-A177-3AD203B41FA5}">
                      <a16:colId xmlns:a16="http://schemas.microsoft.com/office/drawing/2014/main" val="2706973556"/>
                    </a:ext>
                  </a:extLst>
                </a:gridCol>
                <a:gridCol w="761396">
                  <a:extLst>
                    <a:ext uri="{9D8B030D-6E8A-4147-A177-3AD203B41FA5}">
                      <a16:colId xmlns:a16="http://schemas.microsoft.com/office/drawing/2014/main" val="3826530829"/>
                    </a:ext>
                  </a:extLst>
                </a:gridCol>
                <a:gridCol w="693211">
                  <a:extLst>
                    <a:ext uri="{9D8B030D-6E8A-4147-A177-3AD203B41FA5}">
                      <a16:colId xmlns:a16="http://schemas.microsoft.com/office/drawing/2014/main" val="972315322"/>
                    </a:ext>
                  </a:extLst>
                </a:gridCol>
                <a:gridCol w="681847">
                  <a:extLst>
                    <a:ext uri="{9D8B030D-6E8A-4147-A177-3AD203B41FA5}">
                      <a16:colId xmlns:a16="http://schemas.microsoft.com/office/drawing/2014/main" val="3275169475"/>
                    </a:ext>
                  </a:extLst>
                </a:gridCol>
              </a:tblGrid>
              <a:tr h="136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70715"/>
                  </a:ext>
                </a:extLst>
              </a:tr>
              <a:tr h="417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68680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1.977.796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276028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20.440.744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20.440.744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1.433.308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71506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155.299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26805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503012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014698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7641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79004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SICEX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9331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18776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075637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293243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40292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69929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35356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84133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783961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31844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83804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55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8E6F62D-4AC1-47EC-9DD7-7943FB631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89091"/>
              </p:ext>
            </p:extLst>
          </p:nvPr>
        </p:nvGraphicFramePr>
        <p:xfrm>
          <a:off x="601896" y="1888245"/>
          <a:ext cx="7886700" cy="379490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33618835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47729602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557088843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24609631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8879349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8681765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183040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7712800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71590285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991482298"/>
                    </a:ext>
                  </a:extLst>
                </a:gridCol>
              </a:tblGrid>
              <a:tr h="13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281986"/>
                  </a:ext>
                </a:extLst>
              </a:tr>
              <a:tr h="412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9816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3.248.616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3421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1.760.860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081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382.732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380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1074800,0%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1074800,0%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621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1074800,0%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1074800,0%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582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6952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712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1245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437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791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6151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4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4780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734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6192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36431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6150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636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397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2277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966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276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Industrias Creativas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49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CC052E4-4268-423E-A6DE-2F3562E70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11687"/>
              </p:ext>
            </p:extLst>
          </p:nvPr>
        </p:nvGraphicFramePr>
        <p:xfrm>
          <a:off x="598376" y="1844824"/>
          <a:ext cx="7934060" cy="3987588"/>
        </p:xfrm>
        <a:graphic>
          <a:graphicData uri="http://schemas.openxmlformats.org/drawingml/2006/table">
            <a:tbl>
              <a:tblPr/>
              <a:tblGrid>
                <a:gridCol w="288197">
                  <a:extLst>
                    <a:ext uri="{9D8B030D-6E8A-4147-A177-3AD203B41FA5}">
                      <a16:colId xmlns:a16="http://schemas.microsoft.com/office/drawing/2014/main" val="3483482690"/>
                    </a:ext>
                  </a:extLst>
                </a:gridCol>
                <a:gridCol w="288197">
                  <a:extLst>
                    <a:ext uri="{9D8B030D-6E8A-4147-A177-3AD203B41FA5}">
                      <a16:colId xmlns:a16="http://schemas.microsoft.com/office/drawing/2014/main" val="3526476430"/>
                    </a:ext>
                  </a:extLst>
                </a:gridCol>
                <a:gridCol w="288197">
                  <a:extLst>
                    <a:ext uri="{9D8B030D-6E8A-4147-A177-3AD203B41FA5}">
                      <a16:colId xmlns:a16="http://schemas.microsoft.com/office/drawing/2014/main" val="343125222"/>
                    </a:ext>
                  </a:extLst>
                </a:gridCol>
                <a:gridCol w="2585127">
                  <a:extLst>
                    <a:ext uri="{9D8B030D-6E8A-4147-A177-3AD203B41FA5}">
                      <a16:colId xmlns:a16="http://schemas.microsoft.com/office/drawing/2014/main" val="3514729136"/>
                    </a:ext>
                  </a:extLst>
                </a:gridCol>
                <a:gridCol w="772367">
                  <a:extLst>
                    <a:ext uri="{9D8B030D-6E8A-4147-A177-3AD203B41FA5}">
                      <a16:colId xmlns:a16="http://schemas.microsoft.com/office/drawing/2014/main" val="2794759693"/>
                    </a:ext>
                  </a:extLst>
                </a:gridCol>
                <a:gridCol w="772367">
                  <a:extLst>
                    <a:ext uri="{9D8B030D-6E8A-4147-A177-3AD203B41FA5}">
                      <a16:colId xmlns:a16="http://schemas.microsoft.com/office/drawing/2014/main" val="2484466311"/>
                    </a:ext>
                  </a:extLst>
                </a:gridCol>
                <a:gridCol w="772367">
                  <a:extLst>
                    <a:ext uri="{9D8B030D-6E8A-4147-A177-3AD203B41FA5}">
                      <a16:colId xmlns:a16="http://schemas.microsoft.com/office/drawing/2014/main" val="734418490"/>
                    </a:ext>
                  </a:extLst>
                </a:gridCol>
                <a:gridCol w="772367">
                  <a:extLst>
                    <a:ext uri="{9D8B030D-6E8A-4147-A177-3AD203B41FA5}">
                      <a16:colId xmlns:a16="http://schemas.microsoft.com/office/drawing/2014/main" val="1506579652"/>
                    </a:ext>
                  </a:extLst>
                </a:gridCol>
                <a:gridCol w="703201">
                  <a:extLst>
                    <a:ext uri="{9D8B030D-6E8A-4147-A177-3AD203B41FA5}">
                      <a16:colId xmlns:a16="http://schemas.microsoft.com/office/drawing/2014/main" val="4250164540"/>
                    </a:ext>
                  </a:extLst>
                </a:gridCol>
                <a:gridCol w="691673">
                  <a:extLst>
                    <a:ext uri="{9D8B030D-6E8A-4147-A177-3AD203B41FA5}">
                      <a16:colId xmlns:a16="http://schemas.microsoft.com/office/drawing/2014/main" val="389907414"/>
                    </a:ext>
                  </a:extLst>
                </a:gridCol>
              </a:tblGrid>
              <a:tr h="129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09" marR="8509" marT="85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09" marR="8509" marT="85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111279"/>
                  </a:ext>
                </a:extLst>
              </a:tr>
              <a:tr h="4028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30946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28113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731329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19114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1182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Minería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777854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204.809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14307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10.859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156691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03645"/>
                  </a:ext>
                </a:extLst>
              </a:tr>
              <a:tr h="19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39602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67.254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01494"/>
                  </a:ext>
                </a:extLst>
              </a:tr>
              <a:tr h="153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26.197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39310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50.621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119735"/>
                  </a:ext>
                </a:extLst>
              </a:tr>
              <a:tr h="153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49896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9495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617082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054931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79125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15.239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75292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2355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9768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94043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709207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145876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14139"/>
                  </a:ext>
                </a:extLst>
              </a:tr>
              <a:tr h="134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9" marR="8509" marT="8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9" marR="8509" marT="85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91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39C9EE-812F-4F64-B0E7-416543976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38849"/>
              </p:ext>
            </p:extLst>
          </p:nvPr>
        </p:nvGraphicFramePr>
        <p:xfrm>
          <a:off x="620809" y="1840972"/>
          <a:ext cx="7848873" cy="4362863"/>
        </p:xfrm>
        <a:graphic>
          <a:graphicData uri="http://schemas.openxmlformats.org/drawingml/2006/table">
            <a:tbl>
              <a:tblPr/>
              <a:tblGrid>
                <a:gridCol w="285103">
                  <a:extLst>
                    <a:ext uri="{9D8B030D-6E8A-4147-A177-3AD203B41FA5}">
                      <a16:colId xmlns:a16="http://schemas.microsoft.com/office/drawing/2014/main" val="2436023475"/>
                    </a:ext>
                  </a:extLst>
                </a:gridCol>
                <a:gridCol w="285103">
                  <a:extLst>
                    <a:ext uri="{9D8B030D-6E8A-4147-A177-3AD203B41FA5}">
                      <a16:colId xmlns:a16="http://schemas.microsoft.com/office/drawing/2014/main" val="449200419"/>
                    </a:ext>
                  </a:extLst>
                </a:gridCol>
                <a:gridCol w="285103">
                  <a:extLst>
                    <a:ext uri="{9D8B030D-6E8A-4147-A177-3AD203B41FA5}">
                      <a16:colId xmlns:a16="http://schemas.microsoft.com/office/drawing/2014/main" val="607689908"/>
                    </a:ext>
                  </a:extLst>
                </a:gridCol>
                <a:gridCol w="2557368">
                  <a:extLst>
                    <a:ext uri="{9D8B030D-6E8A-4147-A177-3AD203B41FA5}">
                      <a16:colId xmlns:a16="http://schemas.microsoft.com/office/drawing/2014/main" val="2251025476"/>
                    </a:ext>
                  </a:extLst>
                </a:gridCol>
                <a:gridCol w="764075">
                  <a:extLst>
                    <a:ext uri="{9D8B030D-6E8A-4147-A177-3AD203B41FA5}">
                      <a16:colId xmlns:a16="http://schemas.microsoft.com/office/drawing/2014/main" val="268271842"/>
                    </a:ext>
                  </a:extLst>
                </a:gridCol>
                <a:gridCol w="764075">
                  <a:extLst>
                    <a:ext uri="{9D8B030D-6E8A-4147-A177-3AD203B41FA5}">
                      <a16:colId xmlns:a16="http://schemas.microsoft.com/office/drawing/2014/main" val="1312565903"/>
                    </a:ext>
                  </a:extLst>
                </a:gridCol>
                <a:gridCol w="764075">
                  <a:extLst>
                    <a:ext uri="{9D8B030D-6E8A-4147-A177-3AD203B41FA5}">
                      <a16:colId xmlns:a16="http://schemas.microsoft.com/office/drawing/2014/main" val="1296864943"/>
                    </a:ext>
                  </a:extLst>
                </a:gridCol>
                <a:gridCol w="764075">
                  <a:extLst>
                    <a:ext uri="{9D8B030D-6E8A-4147-A177-3AD203B41FA5}">
                      <a16:colId xmlns:a16="http://schemas.microsoft.com/office/drawing/2014/main" val="1292568849"/>
                    </a:ext>
                  </a:extLst>
                </a:gridCol>
                <a:gridCol w="695650">
                  <a:extLst>
                    <a:ext uri="{9D8B030D-6E8A-4147-A177-3AD203B41FA5}">
                      <a16:colId xmlns:a16="http://schemas.microsoft.com/office/drawing/2014/main" val="2459066337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522929966"/>
                    </a:ext>
                  </a:extLst>
                </a:gridCol>
              </a:tblGrid>
              <a:tr h="132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51" marR="8251" marT="82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1" marR="8251" marT="82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828345"/>
                  </a:ext>
                </a:extLst>
              </a:tr>
              <a:tr h="40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966295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7.574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37870,0%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37870,0%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182463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815109"/>
                  </a:ext>
                </a:extLst>
              </a:tr>
              <a:tr h="209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7.574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75740,0%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75740,0%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787913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4.197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705562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206385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957325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61221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61735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02642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6571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565811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18721"/>
                  </a:ext>
                </a:extLst>
              </a:tr>
              <a:tr h="26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195279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159623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704.983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08316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704.983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67220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541360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33916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704.983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44015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718114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41540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22384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52601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828782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49618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5443"/>
                  </a:ext>
                </a:extLst>
              </a:tr>
              <a:tr h="13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1" marR="8251" marT="8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1" marR="8251" marT="82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80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propuesta incluida en el proyecto de Ley de Presupuestos contempló un nivel del Gasto de Estado de Operaciones de $611.552 millones, reduciéndose 1,8% ($11.493 millones) respecto de la Ley de Presupuestos 2018 ajustada.  En lo principal, dicha variación es el resultado neto del termino de iniciativas incluidas en la Agenda de Productividad Innovación y Crecimiento (APIC) por un total de $49.887 millones, la inclusión de $13.262 millones en iniciativas asociadas al programa de Gobierno en diversos ámbitos (competitividad, emprendimiento, pesca y turismo, principalmente), un mayor uso para los Fondos de Cobertura - CORFO, y diversas iniciativas que incrementan el gasto tales como los Censos (Agrícola, y Población y Vivienda) y la construcción de dos buques de investigación científica.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De esta manera, para el año 2019 la Partida presentó un presupuesto aprobado de $1.181.324 millones, de los cuales un 66,2% se destina a transferencias corrientes y adquisición de activos financieros, con una participación de un 32,1% y 34,1% respectivamente, recursos que al primer mes de 2019 registraron erogaciones del 1,4% y 0,0% respectivamente sobre el presupuesto vigente.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Ministerio del mes de ENERO ascendió a $20.893 millones, es decir, un 1,8% respecto de la ley inicial que no ha experimentado modificaciones a la fecha, dicho gasto es levemente superior en 0,1 puntos porcentuales al registrado a igual período del año 2018 y de 0,2 puntos porcentuales al registrado en 2017.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F54970-7708-4C48-AC1E-6F58B4EE6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388982"/>
              </p:ext>
            </p:extLst>
          </p:nvPr>
        </p:nvGraphicFramePr>
        <p:xfrm>
          <a:off x="628649" y="1982066"/>
          <a:ext cx="7886701" cy="275351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367829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995160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0032538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2913732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70941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222270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054240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5302759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8874527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46838749"/>
                    </a:ext>
                  </a:extLst>
                </a:gridCol>
              </a:tblGrid>
              <a:tr h="149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670035"/>
                  </a:ext>
                </a:extLst>
              </a:tr>
              <a:tr h="4589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217384"/>
                  </a:ext>
                </a:extLst>
              </a:tr>
              <a:tr h="196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93467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2.281.772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962930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4.714.805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4.714.805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25544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8316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46513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868969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785246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33590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1008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74323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548159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38570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681916"/>
                  </a:ext>
                </a:extLst>
              </a:tr>
              <a:tr h="14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80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EE6167F-08BD-43C7-939F-1F597E871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39044"/>
              </p:ext>
            </p:extLst>
          </p:nvPr>
        </p:nvGraphicFramePr>
        <p:xfrm>
          <a:off x="628650" y="1913545"/>
          <a:ext cx="7886700" cy="2114968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63482047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40141840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66929955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05372402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492455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4011446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2962107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3462214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31294540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22994431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14761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3100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754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0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818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811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2014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092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924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8996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84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580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441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3481C6E-95BC-48A9-9352-C3835EAA8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21773"/>
              </p:ext>
            </p:extLst>
          </p:nvPr>
        </p:nvGraphicFramePr>
        <p:xfrm>
          <a:off x="628650" y="1932414"/>
          <a:ext cx="7886700" cy="14271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09252368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06648980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81467601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9690779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132828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11961606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7807201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35457178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418334113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31715188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42938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5883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441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03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994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66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833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31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0824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09DFADE-27E4-46D9-AD52-C8C3FD8EC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74567"/>
              </p:ext>
            </p:extLst>
          </p:nvPr>
        </p:nvGraphicFramePr>
        <p:xfrm>
          <a:off x="628650" y="1943275"/>
          <a:ext cx="7886700" cy="2527645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28424923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69420475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71953371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95538833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7485650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4510745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18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709957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383405138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25173304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76421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92980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887.151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862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548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395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650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060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202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589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6896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6823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186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1708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8565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9037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063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4833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FBE78AF-7525-4A42-9FDD-B29F94F8B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38904"/>
              </p:ext>
            </p:extLst>
          </p:nvPr>
        </p:nvGraphicFramePr>
        <p:xfrm>
          <a:off x="628650" y="1959619"/>
          <a:ext cx="7886700" cy="156473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99806659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88372699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03498623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9218366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62181944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5786466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1663579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05907729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80467866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99559844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13493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90345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11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9003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5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07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710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4314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9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C84D56D-9A18-4F4D-9508-39C3FCDFE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0511"/>
              </p:ext>
            </p:extLst>
          </p:nvPr>
        </p:nvGraphicFramePr>
        <p:xfrm>
          <a:off x="628650" y="1868116"/>
          <a:ext cx="7886700" cy="3472815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69293352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3698314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63602361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30893809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11817993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7763922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2007324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630986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451453840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87471449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62533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4917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1.393.982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0398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625.395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7476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0567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03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87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986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658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97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6686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21770"/>
                  </a:ext>
                </a:extLst>
              </a:tr>
              <a:tr h="231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3552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406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109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877100"/>
                  </a:ext>
                </a:extLst>
              </a:tr>
              <a:tr h="163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087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026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241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6601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5725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62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045" y="635404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5136997-452A-4BEB-8D59-C12171F07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93012"/>
              </p:ext>
            </p:extLst>
          </p:nvPr>
        </p:nvGraphicFramePr>
        <p:xfrm>
          <a:off x="628650" y="1950086"/>
          <a:ext cx="7886700" cy="197740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1542341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12554472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21206978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56453832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6687192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8924879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344830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72357932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79060904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72169006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83192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4119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783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396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032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099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451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63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791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029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2288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21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933" y="634718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924DC897-7A60-4011-903A-E7B0B059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376708"/>
              </p:ext>
            </p:extLst>
          </p:nvPr>
        </p:nvGraphicFramePr>
        <p:xfrm>
          <a:off x="628650" y="1982345"/>
          <a:ext cx="7886700" cy="169579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64297358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67800944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97876689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55491517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9454032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2584211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2543841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221707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413743052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4108931159"/>
                    </a:ext>
                  </a:extLst>
                </a:gridCol>
              </a:tblGrid>
              <a:tr h="131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5127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1337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1318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76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4331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484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41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376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984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5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635519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B7D55DC-1F67-491D-BEA7-4B8510CBB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70160"/>
              </p:ext>
            </p:extLst>
          </p:nvPr>
        </p:nvGraphicFramePr>
        <p:xfrm>
          <a:off x="628650" y="1988840"/>
          <a:ext cx="7886700" cy="14271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9418514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7601195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6062078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07188055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318604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163149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157655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37452852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011176572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79629683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5783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3401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845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346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8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4942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735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700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327" y="6356349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8329E9-6C99-4B70-83DF-7D74AD65A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123057"/>
              </p:ext>
            </p:extLst>
          </p:nvPr>
        </p:nvGraphicFramePr>
        <p:xfrm>
          <a:off x="628649" y="1988840"/>
          <a:ext cx="7886701" cy="2448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4291552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925251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4165865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588660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574675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315801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141167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114513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1808841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21670904"/>
                    </a:ext>
                  </a:extLst>
                </a:gridCol>
              </a:tblGrid>
              <a:tr h="140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935457"/>
                  </a:ext>
                </a:extLst>
              </a:tr>
              <a:tr h="431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75914"/>
                  </a:ext>
                </a:extLst>
              </a:tr>
              <a:tr h="184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56818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92888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91316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145512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29151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Rally Dakar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01635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85669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600267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39581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365236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472105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27819"/>
                  </a:ext>
                </a:extLst>
              </a:tr>
              <a:tr h="14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28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 los </a:t>
            </a:r>
            <a:r>
              <a:rPr lang="pt-BR" sz="1400" dirty="0"/>
              <a:t>Programas </a:t>
            </a:r>
            <a:r>
              <a:rPr lang="es-CL" sz="1400" dirty="0"/>
              <a:t>Subsecretaría de Economía y Empresas de Menor Tamaño y Subsecretaría de Pesca y Acuicultura que registran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11,2% y 10,7% respectivamente; </a:t>
            </a:r>
            <a:r>
              <a:rPr lang="es-CL" sz="1400" dirty="0"/>
              <a:t>seguidos por el INE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10,3%.  La menor </a:t>
            </a:r>
            <a:r>
              <a:rPr lang="es-CL" sz="1400" dirty="0"/>
              <a:t>tasa corresponde al Programa FIC que presenta un gasto de 0,02%.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subtítulos </a:t>
            </a:r>
            <a:r>
              <a:rPr lang="es-CL" sz="1400" b="1" dirty="0"/>
              <a:t>23</a:t>
            </a:r>
            <a:r>
              <a:rPr lang="es-CL" sz="1400" dirty="0"/>
              <a:t>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388,5%</a:t>
            </a:r>
            <a:r>
              <a:rPr lang="es-CL" sz="1400" dirty="0"/>
              <a:t>,</a:t>
            </a:r>
            <a:r>
              <a:rPr lang="es-CL" sz="1400" b="1" dirty="0"/>
              <a:t> </a:t>
            </a:r>
            <a:r>
              <a:rPr lang="es-CL" sz="1400" dirty="0"/>
              <a:t>como consecuencia de la aplicación de la ley de incentivo al retiro; seguido del subtítulo </a:t>
            </a:r>
            <a:r>
              <a:rPr lang="es-CL" sz="1400" b="1" dirty="0"/>
              <a:t>34</a:t>
            </a:r>
            <a:r>
              <a:rPr lang="es-CL" sz="1400" dirty="0"/>
              <a:t>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erogación de</a:t>
            </a:r>
            <a:r>
              <a:rPr lang="es-CL" sz="1400" b="1" dirty="0"/>
              <a:t> 40,3% ($3.086 millones)</a:t>
            </a:r>
            <a:r>
              <a:rPr lang="es-CL" sz="1400" dirty="0"/>
              <a:t>, de los cuales un 81% ($2.502 millones) corresponden al pago de los compromisos devengados al 31 de diciembre de 2018 (deuda flotante), sin que se verifiquen los respectivos decretos de modificación presupuestaria.</a:t>
            </a:r>
            <a:endParaRPr lang="es-CL" sz="14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547495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446" y="635635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F2C706-829A-4423-B077-D61331590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913248"/>
              </p:ext>
            </p:extLst>
          </p:nvPr>
        </p:nvGraphicFramePr>
        <p:xfrm>
          <a:off x="628649" y="1988840"/>
          <a:ext cx="7886701" cy="276740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2404238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3937924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198350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752139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15847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912971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307810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772496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6927306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3104107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54933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96129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41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352.376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506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70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895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504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273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522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80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0484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00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236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4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233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66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041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6210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74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81D663F-7D0F-4622-AA21-988DAF236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124" y="2204863"/>
            <a:ext cx="4085652" cy="273257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FB50B46-F1F4-459D-98F1-7C85C5264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204863"/>
            <a:ext cx="4057538" cy="273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2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8676"/>
              </p:ext>
            </p:extLst>
          </p:nvPr>
        </p:nvGraphicFramePr>
        <p:xfrm>
          <a:off x="683568" y="1772816"/>
          <a:ext cx="74888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579274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549321"/>
              </p:ext>
            </p:extLst>
          </p:nvPr>
        </p:nvGraphicFramePr>
        <p:xfrm>
          <a:off x="500062" y="1628800"/>
          <a:ext cx="796037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FD245B87-FFAF-41EF-9AA3-6AB30E718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78240"/>
              </p:ext>
            </p:extLst>
          </p:nvPr>
        </p:nvGraphicFramePr>
        <p:xfrm>
          <a:off x="500062" y="1662445"/>
          <a:ext cx="7881937" cy="2738107"/>
        </p:xfrm>
        <a:graphic>
          <a:graphicData uri="http://schemas.openxmlformats.org/drawingml/2006/table">
            <a:tbl>
              <a:tblPr/>
              <a:tblGrid>
                <a:gridCol w="331731">
                  <a:extLst>
                    <a:ext uri="{9D8B030D-6E8A-4147-A177-3AD203B41FA5}">
                      <a16:colId xmlns:a16="http://schemas.microsoft.com/office/drawing/2014/main" val="848073550"/>
                    </a:ext>
                  </a:extLst>
                </a:gridCol>
                <a:gridCol w="2375196">
                  <a:extLst>
                    <a:ext uri="{9D8B030D-6E8A-4147-A177-3AD203B41FA5}">
                      <a16:colId xmlns:a16="http://schemas.microsoft.com/office/drawing/2014/main" val="1375547986"/>
                    </a:ext>
                  </a:extLst>
                </a:gridCol>
                <a:gridCol w="889040">
                  <a:extLst>
                    <a:ext uri="{9D8B030D-6E8A-4147-A177-3AD203B41FA5}">
                      <a16:colId xmlns:a16="http://schemas.microsoft.com/office/drawing/2014/main" val="1006990405"/>
                    </a:ext>
                  </a:extLst>
                </a:gridCol>
                <a:gridCol w="889040">
                  <a:extLst>
                    <a:ext uri="{9D8B030D-6E8A-4147-A177-3AD203B41FA5}">
                      <a16:colId xmlns:a16="http://schemas.microsoft.com/office/drawing/2014/main" val="1077598219"/>
                    </a:ext>
                  </a:extLst>
                </a:gridCol>
                <a:gridCol w="889040">
                  <a:extLst>
                    <a:ext uri="{9D8B030D-6E8A-4147-A177-3AD203B41FA5}">
                      <a16:colId xmlns:a16="http://schemas.microsoft.com/office/drawing/2014/main" val="3456630909"/>
                    </a:ext>
                  </a:extLst>
                </a:gridCol>
                <a:gridCol w="889040">
                  <a:extLst>
                    <a:ext uri="{9D8B030D-6E8A-4147-A177-3AD203B41FA5}">
                      <a16:colId xmlns:a16="http://schemas.microsoft.com/office/drawing/2014/main" val="1194474898"/>
                    </a:ext>
                  </a:extLst>
                </a:gridCol>
                <a:gridCol w="809425">
                  <a:extLst>
                    <a:ext uri="{9D8B030D-6E8A-4147-A177-3AD203B41FA5}">
                      <a16:colId xmlns:a16="http://schemas.microsoft.com/office/drawing/2014/main" val="665407650"/>
                    </a:ext>
                  </a:extLst>
                </a:gridCol>
                <a:gridCol w="809425">
                  <a:extLst>
                    <a:ext uri="{9D8B030D-6E8A-4147-A177-3AD203B41FA5}">
                      <a16:colId xmlns:a16="http://schemas.microsoft.com/office/drawing/2014/main" val="141235592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40861"/>
                  </a:ext>
                </a:extLst>
              </a:tr>
              <a:tr h="5200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18977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1.181.324.343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1.181.324.343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20.892.960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295677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145.260.046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145.260.046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9.912.689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165508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51.734.415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51.734.415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601493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207318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486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799134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130430,0%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130430,0%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06711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16807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71406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23920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58463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06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A1D211-E820-4AAE-8A97-84934E707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69344"/>
              </p:ext>
            </p:extLst>
          </p:nvPr>
        </p:nvGraphicFramePr>
        <p:xfrm>
          <a:off x="628651" y="1700809"/>
          <a:ext cx="7886698" cy="4502823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949084709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999014974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10694796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57060627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85519335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9499217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92776240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535534232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2968835325"/>
                    </a:ext>
                  </a:extLst>
                </a:gridCol>
              </a:tblGrid>
              <a:tr h="142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84190"/>
                  </a:ext>
                </a:extLst>
              </a:tr>
              <a:tr h="436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81013"/>
                  </a:ext>
                </a:extLst>
              </a:tr>
              <a:tr h="18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4.659.346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37292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4.549.272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616430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de Innovación para Competitividad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56690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Ejecutiva Consejo Nacional de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75228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12083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550.182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3677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5.109.791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97329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92506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716.830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920929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1.977.796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714471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3.248.616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685512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44.640.511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44.640.511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3396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4.157.008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07735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Censos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401720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76833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119913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887.151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74614"/>
                  </a:ext>
                </a:extLst>
              </a:tr>
              <a:tr h="14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Internacional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548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1.393.982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30316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59215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102316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474.334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290051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40698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5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0CF8B8-AAEB-40FB-BBCC-FE6CB998F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096335"/>
              </p:ext>
            </p:extLst>
          </p:nvPr>
        </p:nvGraphicFramePr>
        <p:xfrm>
          <a:off x="644476" y="1885964"/>
          <a:ext cx="7855047" cy="4451746"/>
        </p:xfrm>
        <a:graphic>
          <a:graphicData uri="http://schemas.openxmlformats.org/drawingml/2006/table">
            <a:tbl>
              <a:tblPr/>
              <a:tblGrid>
                <a:gridCol w="263239">
                  <a:extLst>
                    <a:ext uri="{9D8B030D-6E8A-4147-A177-3AD203B41FA5}">
                      <a16:colId xmlns:a16="http://schemas.microsoft.com/office/drawing/2014/main" val="1345204772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2622621101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1548413268"/>
                    </a:ext>
                  </a:extLst>
                </a:gridCol>
                <a:gridCol w="2969334">
                  <a:extLst>
                    <a:ext uri="{9D8B030D-6E8A-4147-A177-3AD203B41FA5}">
                      <a16:colId xmlns:a16="http://schemas.microsoft.com/office/drawing/2014/main" val="1977017249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450939757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2415934480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2729919090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2977850962"/>
                    </a:ext>
                  </a:extLst>
                </a:gridCol>
                <a:gridCol w="642303">
                  <a:extLst>
                    <a:ext uri="{9D8B030D-6E8A-4147-A177-3AD203B41FA5}">
                      <a16:colId xmlns:a16="http://schemas.microsoft.com/office/drawing/2014/main" val="3170829879"/>
                    </a:ext>
                  </a:extLst>
                </a:gridCol>
                <a:gridCol w="631773">
                  <a:extLst>
                    <a:ext uri="{9D8B030D-6E8A-4147-A177-3AD203B41FA5}">
                      <a16:colId xmlns:a16="http://schemas.microsoft.com/office/drawing/2014/main" val="4858906"/>
                    </a:ext>
                  </a:extLst>
                </a:gridCol>
              </a:tblGrid>
              <a:tr h="126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97341"/>
                  </a:ext>
                </a:extLst>
              </a:tr>
              <a:tr h="386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1081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4.549.272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1321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8.531.377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8.531.377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590.863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65936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96.797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6247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95185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2640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3.264.447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63804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51669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52679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07306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4959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85585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200.640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6045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SEGPRES-Escritorio Empresa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4176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46518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48.931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17252"/>
                  </a:ext>
                </a:extLst>
              </a:tr>
              <a:tr h="13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Digitales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88901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Gestión de Proyectos Sustentables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8915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Productividad y Emprendimiento Nacional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14315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Economía del Futuro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84301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13.735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0589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18015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658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6533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79480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8111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583.430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3349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766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88788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214.711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1160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962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7087</Words>
  <Application>Microsoft Office PowerPoint</Application>
  <PresentationFormat>Presentación en pantalla (4:3)</PresentationFormat>
  <Paragraphs>4053</Paragraphs>
  <Slides>30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07: MINISTERIO DE ECONOMÍA, FOMENTO Y TURISMO</vt:lpstr>
      <vt:lpstr>EJECUCIÓN ACUMULADA DE GASTOS A ENERO DE 2019  PARTIDA 07 MINISTERIO DE ECONOMÍA, FOMENTO Y TURISMO</vt:lpstr>
      <vt:lpstr>EJECUCIÓN ACUMULADA DE GASTOS A ENERO DE 2019  PARTIDA 07 MINISTERIO DE ECONOMÍA, FOMENTO Y TURISMO</vt:lpstr>
      <vt:lpstr>EJECUCIÓN ACUMULADA DE GASTOS A ENERO DE 2019  PARTIDA 07 MINISTERIO DE ECONOMÍA, FOMENTO Y TURISMO</vt:lpstr>
      <vt:lpstr>Presentación de PowerPoint</vt:lpstr>
      <vt:lpstr>Presentación de PowerPoint</vt:lpstr>
      <vt:lpstr>EJECUCIÓN ACUMULADA DE GASTOS A ENERO DE 2019  PARTIDA 07 MINISTERIO DE ECONOMÍA, FOMENTO Y TURISMO</vt:lpstr>
      <vt:lpstr>EJECUCIÓN ACUMULADA DE GASTOS A ENERO DE 2019  PARTIDA 07 RESUMEN POR CAPÍTULOS</vt:lpstr>
      <vt:lpstr>EJECUCIÓN ACUMULADA DE GASTOS A ENERO DE 2019  PARTIDA 07. CAPÍTULO 01. PROGRAMA 01: SUBSECRETARÍA DE ECONOMÍA Y EMPRESAS DE MENOR TAMAÑO</vt:lpstr>
      <vt:lpstr>EJECUCIÓN ACUMULADA DE GASTOS A ENERO DE 2019  PARTIDA 07. CAPÍTULO 01. PROGRAMA 07: PROGRAMA FONDO DE INNOVACIÓN PARA LA COMPETITIVIDAD</vt:lpstr>
      <vt:lpstr>EJECUCIÓN ACUMULADA DE GASTOS A ENERO DE 2019  PARTIDA 07. CAPÍTULO 01. PROGRAMA 08: SECRETARÍA EJECUTIVA CONSEJO NACIONAL DE INNOVACIÓN</vt:lpstr>
      <vt:lpstr>EJECUCIÓN ACUMULADA DE GASTOS A ENERO DE 2019  PARTIDA 07. CAPÍTULO 01. PROGRAMA 11: PROGRAMA INICIATIVA CIENTÍFICA MILLENIUM</vt:lpstr>
      <vt:lpstr>EJECUCIÓN ACUMULADA DE GASTOS A ENERO DE 2019  PARTIDA 07. CAPÍTULO 02. PROGRAMA 01: SERVICIO NACIONAL DEL CONSUMIDOR</vt:lpstr>
      <vt:lpstr>EJECUCIÓN ACUMULADA DE GASTOS A ENERO DE 2019  PARTIDA 07. CAPÍTULO 03. PROGRAMA 01: SUBSECRETARÍA DE PESCA Y ACUICULTURA</vt:lpstr>
      <vt:lpstr>EJECUCIÓN ACUMULADA DE GASTOS A ENERO DE 2019  PARTIDA 07. CAPÍTULO 03. PROGRAMA 02: FONDO DE ADMINISTRACIÓN PESQUERO</vt:lpstr>
      <vt:lpstr>EJECUCIÓN ACUMULADA DE GASTOS A ENERO DE 2019  PARTIDA 07. CAPÍTULO 04. PROGRAMA 01: SERVICIO NACIONAL DE PESCA Y ACUICULTURA</vt:lpstr>
      <vt:lpstr>EJECUCIÓN ACUMULADA DE GASTOS A ENERO DE 2019  PARTIDA 07. CAPÍTULO 06. PROGRAMA 01: CORPORACIÓN DE FOMENTO DE LA PRODUCCIÓN</vt:lpstr>
      <vt:lpstr>EJECUCIÓN ACUMULADA DE GASTOS A ENERO DE 2019  PARTIDA 07. CAPÍTULO 06. PROGRAMA 01: CORPORACIÓN DE FOMENTO DE LA PRODUCCIÓN</vt:lpstr>
      <vt:lpstr>EJECUCIÓN ACUMULADA DE GASTOS A ENERO DE 2019  PARTIDA 07. CAPÍTULO 06. PROGRAMA 01: CORPORACIÓN DE FOMENTO DE LA PRODUCCIÓN</vt:lpstr>
      <vt:lpstr>EJECUCIÓN ACUMULADA DE GASTOS A ENERO DE 2019  PARTIDA 07. CAPÍTULO 07. PROGRAMA 01: INSTITUTO NACIONAL DE ESTADÍSTICAS</vt:lpstr>
      <vt:lpstr>EJECUCIÓN ACUMULADA DE GASTOS A ENERO DE 2019  PARTIDA 07. CAPÍTULO 07. PROGRAMA 02: PROGRAMA CENSOS</vt:lpstr>
      <vt:lpstr>EJECUCIÓN ACUMULADA DE GASTOS A ENERO DE 2019  PARTIDA 07. CAPÍTULO 07. PROGRAMA 08: FISCALÍA NACIONAL ECONÓMICA</vt:lpstr>
      <vt:lpstr>EJECUCIÓN ACUMULADA DE GASTOS A ENERO DE 2019  PARTIDA 07. CAPÍTULO 09. PROGRAMA 01: SERVICIO NACIONAL DE TURISMO</vt:lpstr>
      <vt:lpstr>EJECUCIÓN ACUMULADA DE GASTOS A ENERO DE 2019  PARTIDA 07. CAPÍTULO 09. PROGRAMA 03: PROGRAMA DE PROMOCIÓN INTERNACIONAL</vt:lpstr>
      <vt:lpstr>EJECUCIÓN ACUMULADA DE GASTOS A ENERO DE 2019  PARTIDA 07. CAPÍTULO 16. PROGRAMA 01: SERVICIO DE COOPERACIÓN TÉCNICA</vt:lpstr>
      <vt:lpstr>EJECUCIÓN ACUMULADA DE GASTOS A ENERO DE 2019  PARTIDA 07. CAPÍTULO 19. PROGRAMA 01: COMITÉ INNOVA CHILE</vt:lpstr>
      <vt:lpstr>EJECUCIÓN ACUMULADA DE GASTOS A ENERO DE 2019  PARTIDA 07. CAPÍTULO 21. PROGRAMA 01: AGENCIA DE PROMOCIÓN DE LA INVERSIÓN EXTRANJERA</vt:lpstr>
      <vt:lpstr>EJECUCIÓN ACUMULADA DE GASTOS A ENERO DE 2019  PARTIDA 07. CAPÍTULO 23. PROGRAMA 01: INSTITUTO NACIONAL DE PROPIEDAD INDUSTRIAL</vt:lpstr>
      <vt:lpstr>EJECUCIÓN ACUMULADA DE GASTOS A ENERO DE 2019  PARTIDA 07. CAPÍTULO 24. PROGRAMA 01: SUBSECRETARÍA DE TURISMO</vt:lpstr>
      <vt:lpstr>EJECUCIÓN ACUMULADA DE GASTOS A ENERO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287</cp:revision>
  <cp:lastPrinted>2016-07-04T14:42:46Z</cp:lastPrinted>
  <dcterms:created xsi:type="dcterms:W3CDTF">2016-06-23T13:38:47Z</dcterms:created>
  <dcterms:modified xsi:type="dcterms:W3CDTF">2019-05-30T16:59:28Z</dcterms:modified>
</cp:coreProperties>
</file>