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notesMasterIdLst>
    <p:notesMasterId r:id="rId27"/>
  </p:notesMasterIdLst>
  <p:handoutMasterIdLst>
    <p:handoutMasterId r:id="rId28"/>
  </p:handoutMasterIdLst>
  <p:sldIdLst>
    <p:sldId id="256" r:id="rId8"/>
    <p:sldId id="298" r:id="rId9"/>
    <p:sldId id="306" r:id="rId10"/>
    <p:sldId id="309" r:id="rId11"/>
    <p:sldId id="314" r:id="rId12"/>
    <p:sldId id="315" r:id="rId13"/>
    <p:sldId id="313" r:id="rId14"/>
    <p:sldId id="312" r:id="rId15"/>
    <p:sldId id="316" r:id="rId16"/>
    <p:sldId id="317" r:id="rId17"/>
    <p:sldId id="264" r:id="rId18"/>
    <p:sldId id="307" r:id="rId19"/>
    <p:sldId id="263" r:id="rId20"/>
    <p:sldId id="265" r:id="rId21"/>
    <p:sldId id="300" r:id="rId22"/>
    <p:sldId id="301" r:id="rId23"/>
    <p:sldId id="302" r:id="rId24"/>
    <p:sldId id="303" r:id="rId25"/>
    <p:sldId id="304" r:id="rId2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5" autoAdjust="0"/>
  </p:normalViewPr>
  <p:slideViewPr>
    <p:cSldViewPr>
      <p:cViewPr varScale="1">
        <p:scale>
          <a:sx n="81" d="100"/>
          <a:sy n="81" d="100"/>
        </p:scale>
        <p:origin x="159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3082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054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9609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8079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766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4002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4506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39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485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5735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9432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512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294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822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3901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669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471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7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1900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3968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7200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370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3330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5443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6526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33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8975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81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337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1794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8960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996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092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3200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16359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67580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26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2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14803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6416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10981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625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8363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1174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3307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3032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28920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355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42030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125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5787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2677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5289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24136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64408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2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05" name="Picture 15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969" y="17463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6462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82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441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486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04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8510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33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77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9534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546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797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07-05-2019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58" name="Picture 7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462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745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7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ENERO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95" name="Picture 1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ENERO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6016203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235ED81-9E65-4852-AFAE-25F75957C0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2051183"/>
            <a:ext cx="6192688" cy="3722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502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789040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BBAB1CA5-6AFE-4D6E-BC1F-64B56F66D9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05004"/>
              </p:ext>
            </p:extLst>
          </p:nvPr>
        </p:nvGraphicFramePr>
        <p:xfrm>
          <a:off x="414337" y="1844824"/>
          <a:ext cx="8193762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8" name="Worksheet" r:id="rId3" imgW="7115243" imgH="1857375" progId="Excel.Sheet.8">
                  <p:embed/>
                </p:oleObj>
              </mc:Choice>
              <mc:Fallback>
                <p:oleObj name="Worksheet" r:id="rId3" imgW="7115243" imgH="1857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7" y="1844824"/>
                        <a:ext cx="8193762" cy="185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2108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2EE4EF67-E2B8-4487-88B4-CED1993580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205230"/>
              </p:ext>
            </p:extLst>
          </p:nvPr>
        </p:nvGraphicFramePr>
        <p:xfrm>
          <a:off x="414337" y="1844824"/>
          <a:ext cx="8193762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4" name="Worksheet" r:id="rId3" imgW="7115243" imgH="2314575" progId="Excel.Sheet.8">
                  <p:embed/>
                </p:oleObj>
              </mc:Choice>
              <mc:Fallback>
                <p:oleObj name="Worksheet" r:id="rId3" imgW="7115243" imgH="23145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7" y="1844824"/>
                        <a:ext cx="8193762" cy="231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8776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42329" y="349592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388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02C358FE-B399-4965-B19F-7F5ACCE948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5838049"/>
              </p:ext>
            </p:extLst>
          </p:nvPr>
        </p:nvGraphicFramePr>
        <p:xfrm>
          <a:off x="405026" y="1685925"/>
          <a:ext cx="8203073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2" name="Worksheet" r:id="rId4" imgW="8410643" imgH="1743075" progId="Excel.Sheet.8">
                  <p:embed/>
                </p:oleObj>
              </mc:Choice>
              <mc:Fallback>
                <p:oleObj name="Worksheet" r:id="rId4" imgW="8410643" imgH="17430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5026" y="1685925"/>
                        <a:ext cx="8203073" cy="174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80526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ED3B0A47-3843-4907-B498-CD8D3F46C4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574914"/>
              </p:ext>
            </p:extLst>
          </p:nvPr>
        </p:nvGraphicFramePr>
        <p:xfrm>
          <a:off x="405026" y="1670273"/>
          <a:ext cx="8210798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7" name="Worksheet" r:id="rId3" imgW="8048557" imgH="3991065" progId="Excel.Sheet.8">
                  <p:embed/>
                </p:oleObj>
              </mc:Choice>
              <mc:Fallback>
                <p:oleObj name="Worksheet" r:id="rId3" imgW="8048557" imgH="39910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5026" y="1670273"/>
                        <a:ext cx="8210798" cy="399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229200"/>
            <a:ext cx="8406135" cy="22110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F94C1710-44CB-403E-90B6-6419614EF1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523950"/>
              </p:ext>
            </p:extLst>
          </p:nvPr>
        </p:nvGraphicFramePr>
        <p:xfrm>
          <a:off x="405026" y="1775817"/>
          <a:ext cx="8210797" cy="338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1" name="Worksheet" r:id="rId3" imgW="7458143" imgH="3381285" progId="Excel.Sheet.8">
                  <p:embed/>
                </p:oleObj>
              </mc:Choice>
              <mc:Fallback>
                <p:oleObj name="Worksheet" r:id="rId3" imgW="7458143" imgH="33812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5026" y="1775817"/>
                        <a:ext cx="8210797" cy="3381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0116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2329" y="4864075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34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57891E27-78EA-4CDA-91ED-EAEF41FE2A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046123"/>
              </p:ext>
            </p:extLst>
          </p:nvPr>
        </p:nvGraphicFramePr>
        <p:xfrm>
          <a:off x="386224" y="1700808"/>
          <a:ext cx="8229600" cy="307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5" name="Worksheet" r:id="rId3" imgW="7410585" imgH="3076665" progId="Excel.Sheet.8">
                  <p:embed/>
                </p:oleObj>
              </mc:Choice>
              <mc:Fallback>
                <p:oleObj name="Worksheet" r:id="rId3" imgW="7410585" imgH="30766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224" y="1700808"/>
                        <a:ext cx="8229600" cy="307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3517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221088"/>
            <a:ext cx="8406135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598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EF05D523-5828-443A-866E-CC8C644EB0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84630"/>
              </p:ext>
            </p:extLst>
          </p:nvPr>
        </p:nvGraphicFramePr>
        <p:xfrm>
          <a:off x="414337" y="1672580"/>
          <a:ext cx="8201487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08" name="Worksheet" r:id="rId3" imgW="7429500" imgH="2476590" progId="Excel.Sheet.8">
                  <p:embed/>
                </p:oleObj>
              </mc:Choice>
              <mc:Fallback>
                <p:oleObj name="Worksheet" r:id="rId3" imgW="7429500" imgH="247659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7" y="1672580"/>
                        <a:ext cx="8201487" cy="247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065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016203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534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A8A534B8-0382-431E-ACEF-2491F7A47C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014997"/>
              </p:ext>
            </p:extLst>
          </p:nvPr>
        </p:nvGraphicFramePr>
        <p:xfrm>
          <a:off x="405026" y="1653505"/>
          <a:ext cx="8210797" cy="429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2" name="Worksheet" r:id="rId3" imgW="7915343" imgH="4295685" progId="Excel.Sheet.8">
                  <p:embed/>
                </p:oleObj>
              </mc:Choice>
              <mc:Fallback>
                <p:oleObj name="Worksheet" r:id="rId3" imgW="7915343" imgH="42956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5026" y="1653505"/>
                        <a:ext cx="8210797" cy="429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4771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999979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35944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95625" y="572014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4B9A61D6-2E8F-4B50-B47B-9BD40C5D7B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9813499"/>
              </p:ext>
            </p:extLst>
          </p:nvPr>
        </p:nvGraphicFramePr>
        <p:xfrm>
          <a:off x="386225" y="1770881"/>
          <a:ext cx="8220198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8" name="Worksheet" r:id="rId3" imgW="7534343" imgH="2162265" progId="Excel.Sheet.8">
                  <p:embed/>
                </p:oleObj>
              </mc:Choice>
              <mc:Fallback>
                <p:oleObj name="Worksheet" r:id="rId3" imgW="7534343" imgH="21622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6225" y="1770881"/>
                        <a:ext cx="8220198" cy="2162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592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/>
              <a:t>La</a:t>
            </a:r>
            <a:r>
              <a:rPr lang="es-CL" sz="1400" b="1" dirty="0"/>
              <a:t> ejecución acumulada en pesos, </a:t>
            </a:r>
            <a:r>
              <a:rPr lang="es-CL" sz="1400" dirty="0"/>
              <a:t>finalizó en $8.198 millones, equivalentes a un 6% del Presupuesto Vigente.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/>
              <a:t>En dólares se observó un 3% de avance presupuestario, con un total gastado de US$7 millones.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b="1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</a:rPr>
              <a:t>Respecto </a:t>
            </a:r>
            <a:r>
              <a:rPr lang="es-CL" sz="1400" dirty="0">
                <a:solidFill>
                  <a:prstClr val="black"/>
                </a:solidFill>
              </a:rPr>
              <a:t>a los recursos destinados a cumplir obligaciones del ejercicio presupuestario anterior (deuda flotante), se observa que la Subsecretaría de relaciones Exteriores dispuso de un gasto de $62 millones y que el INACH, realizó un devengo total de $476 millones. En ambos casos, no se observan los decretos modificatorios que agreguen estos recursos al presupuesto vigente.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>
                <a:latin typeface="+mn-lt"/>
              </a:rPr>
              <a:t>En las transferencias corrientes </a:t>
            </a:r>
            <a:r>
              <a:rPr lang="es-CL" sz="1400" b="1" dirty="0">
                <a:latin typeface="+mn-lt"/>
              </a:rPr>
              <a:t>de la Subsecretaría</a:t>
            </a:r>
            <a:r>
              <a:rPr lang="es-CL" sz="1400" dirty="0">
                <a:latin typeface="+mn-lt"/>
              </a:rPr>
              <a:t>, que incluyen recursos para asignaciones  al sector privado y para Otras Entidades Públicas, no consideraron ejecución presupuestaria. 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400" dirty="0"/>
              <a:t>En la Dirección de Relaciones Económicas, el </a:t>
            </a:r>
            <a:r>
              <a:rPr lang="es-CL" sz="1400" b="1" dirty="0"/>
              <a:t>Programa de Defensa Comercial</a:t>
            </a:r>
            <a:r>
              <a:rPr lang="es-CL" sz="1400" dirty="0"/>
              <a:t>, que tiene por objetivo la defensa de los intereses comerciales nacionales, buscando soluciones a los conflictos dentro de los mecanismos establecidos dentro de los acuerdos internacionales suscritos, finalizó con una ejecución presupuestaria de un 2% del presupuesto vigente.</a:t>
            </a:r>
          </a:p>
          <a:p>
            <a:pPr algn="just"/>
            <a:endParaRPr lang="es-CL" sz="1400" dirty="0">
              <a:latin typeface="+mn-lt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6"/>
            </a:pPr>
            <a:r>
              <a:rPr lang="es-CL" sz="1400" dirty="0">
                <a:latin typeface="+mn-lt"/>
              </a:rPr>
              <a:t>El </a:t>
            </a:r>
            <a:r>
              <a:rPr lang="es-CL" sz="1400" b="1" dirty="0">
                <a:latin typeface="+mn-lt"/>
              </a:rPr>
              <a:t>Programa Certificación de Origen</a:t>
            </a:r>
            <a:r>
              <a:rPr lang="es-CL" sz="1400" dirty="0">
                <a:latin typeface="+mn-lt"/>
              </a:rPr>
              <a:t>, encargado de prestar el servicio de Certificación de Origen a exportadores con productos con destino a la Unión Europea, EFTA y China, alcanzó un 0,4% de gasto total. La asignación para </a:t>
            </a:r>
            <a:r>
              <a:rPr lang="es-CL" sz="1400" b="1" dirty="0">
                <a:latin typeface="+mn-lt"/>
              </a:rPr>
              <a:t>Negociaciones y Administración de Acuerdos</a:t>
            </a:r>
            <a:r>
              <a:rPr lang="es-CL" sz="1400" dirty="0">
                <a:latin typeface="+mn-lt"/>
              </a:rPr>
              <a:t>, con recursos adicionales por $1.094 millones, que totalizan un presupuesto vigente de $63 millones, alcanzó una ejecución de un 5%.</a:t>
            </a:r>
          </a:p>
          <a:p>
            <a:pPr marL="342900" indent="-342900" algn="just">
              <a:buFont typeface="+mj-lt"/>
              <a:buAutoNum type="arabicPeriod" startAt="6"/>
            </a:pPr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6"/>
            </a:pPr>
            <a:r>
              <a:rPr lang="es-CL" sz="1400" dirty="0">
                <a:latin typeface="+mn-lt"/>
              </a:rPr>
              <a:t>Los </a:t>
            </a:r>
            <a:r>
              <a:rPr lang="es-CL" sz="1400" b="1" dirty="0">
                <a:latin typeface="+mn-lt"/>
              </a:rPr>
              <a:t>Proyectos y Actividades de Promoción</a:t>
            </a:r>
            <a:r>
              <a:rPr lang="es-CL" sz="1400" dirty="0">
                <a:latin typeface="+mn-lt"/>
              </a:rPr>
              <a:t>, con recursos autorizados por $7.506 millones, informan un avance de 0,2% del gasto.</a:t>
            </a:r>
          </a:p>
          <a:p>
            <a:pPr marL="342900" indent="-342900" algn="just">
              <a:buFont typeface="+mj-lt"/>
              <a:buAutoNum type="arabicPeriod" startAt="6"/>
            </a:pPr>
            <a:endParaRPr lang="es-CL" sz="14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6"/>
            </a:pPr>
            <a:r>
              <a:rPr lang="es-CL" sz="1400" dirty="0">
                <a:latin typeface="+mn-lt"/>
              </a:rPr>
              <a:t>En la </a:t>
            </a:r>
            <a:r>
              <a:rPr lang="es-CL" sz="1400" b="1" dirty="0">
                <a:latin typeface="+mn-lt"/>
              </a:rPr>
              <a:t>Dirección de Fronteras y Límites de Estado</a:t>
            </a:r>
            <a:r>
              <a:rPr lang="es-CL" sz="1400" dirty="0">
                <a:latin typeface="+mn-lt"/>
              </a:rPr>
              <a:t>, los Programas Especiales de Fronteras y Límites, que incluye actividades relacionadas a la Plataforma Continental Extendida y otras actividades de carácter reservado, ejecutaron un total de $99 millones (2% de avance presupuestario). 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400" dirty="0">
              <a:latin typeface="+mn-lt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 startAt="9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En la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Agencia de Cooperación Internacional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, la transferencia al sector privado para “Cooperación Sur-Sur”, presentó una ejecución de recursos de 0,8%, con un total gastado </a:t>
            </a:r>
            <a:r>
              <a:rPr lang="es-CL" sz="1400">
                <a:solidFill>
                  <a:prstClr val="black"/>
                </a:solidFill>
                <a:ea typeface="+mn-ea"/>
                <a:cs typeface="+mn-cs"/>
              </a:rPr>
              <a:t>de $42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millones. </a:t>
            </a:r>
            <a:endParaRPr lang="es-CL" sz="1400" dirty="0">
              <a:latin typeface="+mn-lt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</p:spTree>
    <p:extLst>
      <p:ext uri="{BB962C8B-B14F-4D97-AF65-F5344CB8AC3E}">
        <p14:creationId xmlns:p14="http://schemas.microsoft.com/office/powerpoint/2010/main" val="1435463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ENERO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porcentajes de gasto, del presupuesto en miles de pesos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877272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F4C2356-FB06-498A-B7E3-AF884CC3F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947543"/>
            <a:ext cx="5832648" cy="376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968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ENERO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millones de pesos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944195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2019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90134AD-061A-401F-AF83-E7466CFA6E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051184"/>
            <a:ext cx="6264695" cy="369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142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ENERO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porcentajes de gasto, del presupuesto en miles de dólares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877272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1F21970-CB2E-4581-ADA5-84BDF10B8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988839"/>
            <a:ext cx="5100606" cy="374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504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ENERO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3679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CBBC771A-9A76-43BA-8515-F12F2BAA1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6016203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7989F8F-EF1F-4EE7-9B80-D1A4AF484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2051183"/>
            <a:ext cx="6192687" cy="3722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153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ENERO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8614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6016203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80E30FE-4F4B-45D7-9C4E-B0AAA873E9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7" y="2051183"/>
            <a:ext cx="6192688" cy="3722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968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ENERO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6016203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74330DD-F2D9-4857-A9B5-02311EF73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3722" y="2051183"/>
            <a:ext cx="6418638" cy="385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21364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1989</TotalTime>
  <Words>882</Words>
  <Application>Microsoft Office PowerPoint</Application>
  <PresentationFormat>Presentación en pantalla (4:3)</PresentationFormat>
  <Paragraphs>92</Paragraphs>
  <Slides>19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32" baseType="lpstr">
      <vt:lpstr>Andalus</vt:lpstr>
      <vt:lpstr>Arial</vt:lpstr>
      <vt:lpstr>Calibri</vt:lpstr>
      <vt:lpstr>Times New Roman</vt:lpstr>
      <vt:lpstr>1_Tema de Office</vt:lpstr>
      <vt:lpstr>Tema de Office</vt:lpstr>
      <vt:lpstr>2_Tema de Office</vt:lpstr>
      <vt:lpstr>3_Tema de Office</vt:lpstr>
      <vt:lpstr>4_Tema de Office</vt:lpstr>
      <vt:lpstr>5_Tema de Office</vt:lpstr>
      <vt:lpstr>6_Tema de Office</vt:lpstr>
      <vt:lpstr>Imagen de mapa de bits</vt:lpstr>
      <vt:lpstr>Worksheet</vt:lpstr>
      <vt:lpstr>EJECUCIÓN ACUMULADA DE GASTOS PRESUPUESTARIOS AL MES DE ENERO DE 2019 PARTIDA 06: MINISTERIO DE RELACIONES EXTERIORES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148</cp:revision>
  <cp:lastPrinted>2016-07-04T14:42:46Z</cp:lastPrinted>
  <dcterms:created xsi:type="dcterms:W3CDTF">2016-06-23T13:38:47Z</dcterms:created>
  <dcterms:modified xsi:type="dcterms:W3CDTF">2019-05-07T14:17:48Z</dcterms:modified>
</cp:coreProperties>
</file>