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98" r:id="rId4"/>
    <p:sldId id="300" r:id="rId5"/>
    <p:sldId id="306" r:id="rId6"/>
    <p:sldId id="305" r:id="rId7"/>
    <p:sldId id="301" r:id="rId8"/>
    <p:sldId id="264" r:id="rId9"/>
    <p:sldId id="263" r:id="rId10"/>
    <p:sldId id="265" r:id="rId11"/>
    <p:sldId id="304" r:id="rId12"/>
    <p:sldId id="269" r:id="rId13"/>
    <p:sldId id="271" r:id="rId14"/>
    <p:sldId id="273" r:id="rId15"/>
    <p:sldId id="274" r:id="rId16"/>
    <p:sldId id="275" r:id="rId17"/>
    <p:sldId id="276" r:id="rId18"/>
    <p:sldId id="278" r:id="rId19"/>
    <p:sldId id="272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7" r:id="rId34"/>
    <p:sldId id="303" r:id="rId35"/>
    <p:sldId id="307" r:id="rId36"/>
    <p:sldId id="295" r:id="rId37"/>
    <p:sldId id="296" r:id="rId3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2017- 2018 - 2019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05'!$C$27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05'!$D$26:$O$26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05'!$D$27:$O$27</c:f>
              <c:numCache>
                <c:formatCode>0.0%</c:formatCode>
                <c:ptCount val="12"/>
                <c:pt idx="0">
                  <c:v>8.3625929048624772E-2</c:v>
                </c:pt>
                <c:pt idx="1">
                  <c:v>8.6311752039396603E-2</c:v>
                </c:pt>
                <c:pt idx="2">
                  <c:v>8.5059682838790659E-2</c:v>
                </c:pt>
                <c:pt idx="3">
                  <c:v>7.3877611672928126E-2</c:v>
                </c:pt>
                <c:pt idx="4">
                  <c:v>7.7132885836225906E-2</c:v>
                </c:pt>
                <c:pt idx="5">
                  <c:v>6.4207478265080997E-2</c:v>
                </c:pt>
                <c:pt idx="6">
                  <c:v>8.6332640996446663E-2</c:v>
                </c:pt>
                <c:pt idx="7">
                  <c:v>7.9256394926447093E-2</c:v>
                </c:pt>
                <c:pt idx="8">
                  <c:v>8.0688359163711948E-2</c:v>
                </c:pt>
                <c:pt idx="9">
                  <c:v>6.7997690907011354E-2</c:v>
                </c:pt>
                <c:pt idx="10">
                  <c:v>7.6189134890419466E-2</c:v>
                </c:pt>
                <c:pt idx="11">
                  <c:v>0.14343504405933497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5-4668-B879-4F0692A4362C}"/>
            </c:ext>
          </c:extLst>
        </c:ser>
        <c:ser>
          <c:idx val="0"/>
          <c:order val="1"/>
          <c:tx>
            <c:strRef>
              <c:f>'Partida 05'!$C$28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05'!$D$26:$O$26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95-4668-B879-4F0692A4362C}"/>
            </c:ext>
          </c:extLst>
        </c:ser>
        <c:ser>
          <c:idx val="1"/>
          <c:order val="2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05'!$D$26:$O$26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</c:f>
              <c:numCache>
                <c:formatCode>0.0%</c:formatCode>
                <c:ptCount val="1"/>
                <c:pt idx="0">
                  <c:v>6.1267467281108844E-2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95-4668-B879-4F0692A436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162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2017 - 2018 - 2019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05'!$C$21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05'!$D$20:$O$20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05'!$D$21:$O$21</c:f>
              <c:numCache>
                <c:formatCode>0.0%</c:formatCode>
                <c:ptCount val="12"/>
                <c:pt idx="0">
                  <c:v>8.3625929048624772E-2</c:v>
                </c:pt>
                <c:pt idx="1">
                  <c:v>0.16955213764310148</c:v>
                </c:pt>
                <c:pt idx="2">
                  <c:v>0.25265092124102051</c:v>
                </c:pt>
                <c:pt idx="3">
                  <c:v>0.32580410625058098</c:v>
                </c:pt>
                <c:pt idx="4">
                  <c:v>0.40280647816448201</c:v>
                </c:pt>
                <c:pt idx="5">
                  <c:v>0.46393633606821116</c:v>
                </c:pt>
                <c:pt idx="6">
                  <c:v>0.5479659223334894</c:v>
                </c:pt>
                <c:pt idx="7">
                  <c:v>0.62690668140832528</c:v>
                </c:pt>
                <c:pt idx="8">
                  <c:v>0.70479946077229305</c:v>
                </c:pt>
                <c:pt idx="9">
                  <c:v>0.77040513570471292</c:v>
                </c:pt>
                <c:pt idx="10">
                  <c:v>0.84342229986828265</c:v>
                </c:pt>
                <c:pt idx="11">
                  <c:v>0.97930119080511158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8-4BAB-9A09-53E1B49CCDE4}"/>
            </c:ext>
          </c:extLst>
        </c:ser>
        <c:ser>
          <c:idx val="0"/>
          <c:order val="1"/>
          <c:tx>
            <c:strRef>
              <c:f>'Partida 05'!$C$22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05'!$D$20:$O$20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C8-4BAB-9A09-53E1B49CCDE4}"/>
            </c:ext>
          </c:extLst>
        </c:ser>
        <c:ser>
          <c:idx val="1"/>
          <c:order val="2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4.7789725209079828E-3"/>
                  <c:y val="3.2619775739041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C8-4BAB-9A09-53E1B49CC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05'!$D$20:$O$20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</c:f>
              <c:numCache>
                <c:formatCode>0.0%</c:formatCode>
                <c:ptCount val="1"/>
                <c:pt idx="0">
                  <c:v>6.1267467281108844E-2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C8-4BAB-9A09-53E1B49CC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/>
              <a:t>% de Ejecución Mensual 2017 - 2018 - 2019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Gores!$D$132:$O$132</c:f>
              <c:numCache>
                <c:formatCode>0.0%</c:formatCode>
                <c:ptCount val="12"/>
                <c:pt idx="0">
                  <c:v>7.6354729499370486E-2</c:v>
                </c:pt>
                <c:pt idx="1">
                  <c:v>7.7587614796940027E-2</c:v>
                </c:pt>
                <c:pt idx="2">
                  <c:v>9.1643853984790316E-2</c:v>
                </c:pt>
                <c:pt idx="3">
                  <c:v>7.2357109472502026E-2</c:v>
                </c:pt>
                <c:pt idx="4">
                  <c:v>7.4557861290060284E-2</c:v>
                </c:pt>
                <c:pt idx="5">
                  <c:v>0.11319495289577478</c:v>
                </c:pt>
                <c:pt idx="6">
                  <c:v>5.6744987745328733E-2</c:v>
                </c:pt>
                <c:pt idx="7">
                  <c:v>6.9054912848336064E-2</c:v>
                </c:pt>
                <c:pt idx="8">
                  <c:v>6.3636461351996423E-2</c:v>
                </c:pt>
                <c:pt idx="9">
                  <c:v>6.7224176551314643E-2</c:v>
                </c:pt>
                <c:pt idx="10">
                  <c:v>7.7830602980574204E-2</c:v>
                </c:pt>
                <c:pt idx="11">
                  <c:v>0.19366438561427707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A-4FED-AD33-87FA57145126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7A-4FED-AD33-87FA57145126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10292569838065E-3"/>
                  <c:y val="-2.736620875589002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A-4FED-AD33-87FA57145126}"/>
                </c:ext>
              </c:extLst>
            </c:dLbl>
            <c:dLbl>
              <c:idx val="1"/>
              <c:layout>
                <c:manualLayout>
                  <c:x val="-2.5462668816039986E-17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A-4FED-AD33-87FA57145126}"/>
                </c:ext>
              </c:extLst>
            </c:dLbl>
            <c:dLbl>
              <c:idx val="4"/>
              <c:layout>
                <c:manualLayout>
                  <c:x val="0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A-4FED-AD33-87FA57145126}"/>
                </c:ext>
              </c:extLst>
            </c:dLbl>
            <c:dLbl>
              <c:idx val="5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7A-4FED-AD33-87FA57145126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7A-4FED-AD33-87FA57145126}"/>
                </c:ext>
              </c:extLst>
            </c:dLbl>
            <c:dLbl>
              <c:idx val="7"/>
              <c:layout>
                <c:manualLayout>
                  <c:x val="0"/>
                  <c:y val="-1.8518518518518563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7A-4FED-AD33-87FA57145126}"/>
                </c:ext>
              </c:extLst>
            </c:dLbl>
            <c:dLbl>
              <c:idx val="8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7A-4FED-AD33-87FA57145126}"/>
                </c:ext>
              </c:extLst>
            </c:dLbl>
            <c:dLbl>
              <c:idx val="10"/>
              <c:layout>
                <c:manualLayout>
                  <c:x val="-1.0185067526415994E-16"/>
                  <c:y val="-6.9444444444444489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7A-4FED-AD33-87FA5714512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</c:f>
              <c:numCache>
                <c:formatCode>0.0%</c:formatCode>
                <c:ptCount val="1"/>
                <c:pt idx="0">
                  <c:v>4.8386941878788024E-2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A-4FED-AD33-87FA57145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64016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de Ejecución Acumulada 2017 - 2018 - 2019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Gores!$C$128</c:f>
              <c:strCache>
                <c:ptCount val="1"/>
                <c:pt idx="0">
                  <c:v>GASTO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Gores!$D$128:$O$128</c:f>
              <c:numCache>
                <c:formatCode>0.0%</c:formatCode>
                <c:ptCount val="12"/>
                <c:pt idx="0">
                  <c:v>7.6354729499370486E-2</c:v>
                </c:pt>
                <c:pt idx="1">
                  <c:v>0.14898654550120394</c:v>
                </c:pt>
                <c:pt idx="2">
                  <c:v>0.23903891706575764</c:v>
                </c:pt>
                <c:pt idx="3">
                  <c:v>0.31564614429837967</c:v>
                </c:pt>
                <c:pt idx="4">
                  <c:v>0.38085519415608082</c:v>
                </c:pt>
                <c:pt idx="5">
                  <c:v>0.49201601832503988</c:v>
                </c:pt>
                <c:pt idx="6">
                  <c:v>0.5399086640380879</c:v>
                </c:pt>
                <c:pt idx="7">
                  <c:v>0.59768284089853596</c:v>
                </c:pt>
                <c:pt idx="8">
                  <c:v>0.6618514242420982</c:v>
                </c:pt>
                <c:pt idx="9">
                  <c:v>0.71743174780696406</c:v>
                </c:pt>
                <c:pt idx="10">
                  <c:v>0.79173379880654315</c:v>
                </c:pt>
                <c:pt idx="11">
                  <c:v>0.98231518299770149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80-4EF8-B0F8-E0A56B5A45D2}"/>
            </c:ext>
          </c:extLst>
        </c:ser>
        <c:ser>
          <c:idx val="1"/>
          <c:order val="1"/>
          <c:tx>
            <c:strRef>
              <c:f>Gores!$C$127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Gores!$D$125:$O$125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Gores!$D$127:$O$127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380-4EF8-B0F8-E0A56B5A45D2}"/>
            </c:ext>
          </c:extLst>
        </c:ser>
        <c:ser>
          <c:idx val="0"/>
          <c:order val="2"/>
          <c:tx>
            <c:strRef>
              <c:f>Gores!$C$126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996443377366793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80-4EF8-B0F8-E0A56B5A4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Gores!$D$125:$O$125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Gores!$D$126</c:f>
              <c:numCache>
                <c:formatCode>0.0%</c:formatCode>
                <c:ptCount val="1"/>
                <c:pt idx="0">
                  <c:v>4.8386941878788024E-2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80-4EF8-B0F8-E0A56B5A4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17-06-2019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17-06-2019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17-06-2019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17-06-2019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17-06-2019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17-06-2019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17-06-2019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6928123"/>
              </p:ext>
            </p:extLst>
          </p:nvPr>
        </p:nvGraphicFramePr>
        <p:xfrm>
          <a:off x="5508104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012161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ENERO DE 2019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37484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02478CD-8628-453B-8900-7A2B20A67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08702"/>
              </p:ext>
            </p:extLst>
          </p:nvPr>
        </p:nvGraphicFramePr>
        <p:xfrm>
          <a:off x="414336" y="1745537"/>
          <a:ext cx="8229600" cy="1465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orksheet" r:id="rId3" imgW="9458435" imgH="1685880" progId="Excel.Sheet.12">
                  <p:embed/>
                </p:oleObj>
              </mc:Choice>
              <mc:Fallback>
                <p:oleObj name="Worksheet" r:id="rId3" imgW="9458435" imgH="168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45537"/>
                        <a:ext cx="8229600" cy="1465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DC8072-9625-405F-84B3-61D5845D7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39175"/>
              </p:ext>
            </p:extLst>
          </p:nvPr>
        </p:nvGraphicFramePr>
        <p:xfrm>
          <a:off x="628650" y="1744948"/>
          <a:ext cx="7886700" cy="313109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10680556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29552015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97961837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60073533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8019233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75102064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49124111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16575895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88597673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453707972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01035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10328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15.872.229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15.872.229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884.613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9271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7.270.007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7.270.007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594.414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34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4.277.882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4.277.882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227.982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863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3.898.747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3.898.747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14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320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204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89798"/>
                  </a:ext>
                </a:extLst>
              </a:tr>
              <a:tr h="1907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225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3.317.315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3.317.315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9497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412.511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412.511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09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2.799.126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2.799.126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301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Riesgos Socionaturales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105.678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9088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425.593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49.644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822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811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2090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198.169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591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217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81.164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2B9ED2-EE5D-479D-825F-183BAE1AF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12033"/>
              </p:ext>
            </p:extLst>
          </p:nvPr>
        </p:nvGraphicFramePr>
        <p:xfrm>
          <a:off x="628650" y="2037556"/>
          <a:ext cx="7886700" cy="3352998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11469666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15351406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501095851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74464961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5462725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21682636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07387187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181994793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566421836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963836377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364800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0413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37.864.811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37.864.811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1.297.781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763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14.034.400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14.034.400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988.209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120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2.803.560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2.803.560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0112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458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198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6541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163.043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12.338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782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62.070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6240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262.483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262.483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046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53.093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159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8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62.954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04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730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109.356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109.356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401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20.539.245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20.539.245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207.269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6934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16.485.127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16.485.127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5435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3.823.061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3.823.061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384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230.057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143.673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98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0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42966C-FC92-4BF7-BD82-E7B37D32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70590"/>
              </p:ext>
            </p:extLst>
          </p:nvPr>
        </p:nvGraphicFramePr>
        <p:xfrm>
          <a:off x="628650" y="2044013"/>
          <a:ext cx="7886700" cy="2513560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76483638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877042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295211632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72952647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56982829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1219430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21015754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725066708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925146038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033602275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230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991733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8.933.157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8.933.157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74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8793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2265"/>
                  </a:ext>
                </a:extLst>
              </a:tr>
              <a:tr h="82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1.615.159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1.615.159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3134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2.792.314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2.792.314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16598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08972"/>
                  </a:ext>
                </a:extLst>
              </a:tr>
              <a:tr h="43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357.585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357.585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733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2.887.574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2.887.574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304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300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621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8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491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25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7E5911A-BE51-49BD-BED7-948A79AD7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32979"/>
              </p:ext>
            </p:extLst>
          </p:nvPr>
        </p:nvGraphicFramePr>
        <p:xfrm>
          <a:off x="628650" y="1744948"/>
          <a:ext cx="7886700" cy="3759370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38915021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24350597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607522381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3026140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5054369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64377061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8190326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110185291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801238985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480856802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77591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25955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190.480.302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190.480.302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3.686.294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240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155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42678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64.312.070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64.312.070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1489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Esterilización y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Sanitaria de Animales de Compañia)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6.964.632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6.964.632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957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879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023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653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3.657.079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161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3.657.079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2706"/>
                  </a:ext>
                </a:extLst>
              </a:tr>
              <a:tr h="275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</a:t>
                      </a:r>
                      <a:b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42.116.134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42.116.134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1.829.320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763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27.030.897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27.030.897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338.207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296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15.222.424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15.222.424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72295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15.311.020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15.311.020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0479"/>
                  </a:ext>
                </a:extLst>
              </a:tr>
              <a:tr h="327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9.077.039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9.077.039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1.489.552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583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116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2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217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     	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E2EB23-3939-4D5F-AE12-D762C5A97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31418"/>
              </p:ext>
            </p:extLst>
          </p:nvPr>
        </p:nvGraphicFramePr>
        <p:xfrm>
          <a:off x="628652" y="1917512"/>
          <a:ext cx="7886696" cy="3660262"/>
        </p:xfrm>
        <a:graphic>
          <a:graphicData uri="http://schemas.openxmlformats.org/drawingml/2006/table">
            <a:tbl>
              <a:tblPr/>
              <a:tblGrid>
                <a:gridCol w="276048">
                  <a:extLst>
                    <a:ext uri="{9D8B030D-6E8A-4147-A177-3AD203B41FA5}">
                      <a16:colId xmlns:a16="http://schemas.microsoft.com/office/drawing/2014/main" val="2220173255"/>
                    </a:ext>
                  </a:extLst>
                </a:gridCol>
                <a:gridCol w="276048">
                  <a:extLst>
                    <a:ext uri="{9D8B030D-6E8A-4147-A177-3AD203B41FA5}">
                      <a16:colId xmlns:a16="http://schemas.microsoft.com/office/drawing/2014/main" val="43267730"/>
                    </a:ext>
                  </a:extLst>
                </a:gridCol>
                <a:gridCol w="276048">
                  <a:extLst>
                    <a:ext uri="{9D8B030D-6E8A-4147-A177-3AD203B41FA5}">
                      <a16:colId xmlns:a16="http://schemas.microsoft.com/office/drawing/2014/main" val="689725665"/>
                    </a:ext>
                  </a:extLst>
                </a:gridCol>
                <a:gridCol w="2641782">
                  <a:extLst>
                    <a:ext uri="{9D8B030D-6E8A-4147-A177-3AD203B41FA5}">
                      <a16:colId xmlns:a16="http://schemas.microsoft.com/office/drawing/2014/main" val="268974876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356073432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2563243891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3524772128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3334778225"/>
                    </a:ext>
                  </a:extLst>
                </a:gridCol>
                <a:gridCol w="684599">
                  <a:extLst>
                    <a:ext uri="{9D8B030D-6E8A-4147-A177-3AD203B41FA5}">
                      <a16:colId xmlns:a16="http://schemas.microsoft.com/office/drawing/2014/main" val="2066623577"/>
                    </a:ext>
                  </a:extLst>
                </a:gridCol>
                <a:gridCol w="772935">
                  <a:extLst>
                    <a:ext uri="{9D8B030D-6E8A-4147-A177-3AD203B41FA5}">
                      <a16:colId xmlns:a16="http://schemas.microsoft.com/office/drawing/2014/main" val="3915587059"/>
                    </a:ext>
                  </a:extLst>
                </a:gridCol>
              </a:tblGrid>
              <a:tr h="1325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284" marR="8284" marT="8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84" marR="8284" marT="8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10461"/>
                  </a:ext>
                </a:extLst>
              </a:tr>
              <a:tr h="4059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579202"/>
                  </a:ext>
                </a:extLst>
              </a:tr>
              <a:tr h="1739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716911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66950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72.418.642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72.418.642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430553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2.828.474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2.828.474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76108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9.739.301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9.739.301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99487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Atacama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5.069.152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5.069.152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21105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Coquimbo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5.548.063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5.548.063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95207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Valparaíso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6.682.356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6.682.356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8953"/>
                  </a:ext>
                </a:extLst>
              </a:tr>
              <a:tr h="265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Bernardo O'Higgins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2.158.333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2.158.333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15263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2.980.232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2.980.232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93031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Biobío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4.031.049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4.031.049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56860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7.122.674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7.122.674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00610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5.509.087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5.509.087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42685"/>
                  </a:ext>
                </a:extLst>
              </a:tr>
              <a:tr h="265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2.556.929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2.556.929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5485"/>
                  </a:ext>
                </a:extLst>
              </a:tr>
              <a:tr h="265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3.629.584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3.629.584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6388"/>
                  </a:ext>
                </a:extLst>
              </a:tr>
              <a:tr h="265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de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3.896.893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3.896.893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0918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5.198.768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5.198.768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28854"/>
                  </a:ext>
                </a:extLst>
              </a:tr>
              <a:tr h="164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592.333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592.333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94089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4.875.414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4.875.414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0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05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628640-5BDE-4BE5-BDE3-3B497D1EA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96279"/>
              </p:ext>
            </p:extLst>
          </p:nvPr>
        </p:nvGraphicFramePr>
        <p:xfrm>
          <a:off x="628651" y="1915892"/>
          <a:ext cx="7886697" cy="1723149"/>
        </p:xfrm>
        <a:graphic>
          <a:graphicData uri="http://schemas.openxmlformats.org/drawingml/2006/table">
            <a:tbl>
              <a:tblPr/>
              <a:tblGrid>
                <a:gridCol w="276048">
                  <a:extLst>
                    <a:ext uri="{9D8B030D-6E8A-4147-A177-3AD203B41FA5}">
                      <a16:colId xmlns:a16="http://schemas.microsoft.com/office/drawing/2014/main" val="3642199140"/>
                    </a:ext>
                  </a:extLst>
                </a:gridCol>
                <a:gridCol w="276048">
                  <a:extLst>
                    <a:ext uri="{9D8B030D-6E8A-4147-A177-3AD203B41FA5}">
                      <a16:colId xmlns:a16="http://schemas.microsoft.com/office/drawing/2014/main" val="634717391"/>
                    </a:ext>
                  </a:extLst>
                </a:gridCol>
                <a:gridCol w="276048">
                  <a:extLst>
                    <a:ext uri="{9D8B030D-6E8A-4147-A177-3AD203B41FA5}">
                      <a16:colId xmlns:a16="http://schemas.microsoft.com/office/drawing/2014/main" val="3664623278"/>
                    </a:ext>
                  </a:extLst>
                </a:gridCol>
                <a:gridCol w="2641782">
                  <a:extLst>
                    <a:ext uri="{9D8B030D-6E8A-4147-A177-3AD203B41FA5}">
                      <a16:colId xmlns:a16="http://schemas.microsoft.com/office/drawing/2014/main" val="2250993630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1683190160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2710438794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275087481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2131886606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148891441"/>
                    </a:ext>
                  </a:extLst>
                </a:gridCol>
                <a:gridCol w="772935">
                  <a:extLst>
                    <a:ext uri="{9D8B030D-6E8A-4147-A177-3AD203B41FA5}">
                      <a16:colId xmlns:a16="http://schemas.microsoft.com/office/drawing/2014/main" val="2920658795"/>
                    </a:ext>
                  </a:extLst>
                </a:gridCol>
              </a:tblGrid>
              <a:tr h="1325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284" marR="8284" marT="8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84" marR="8284" marT="8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116625"/>
                  </a:ext>
                </a:extLst>
              </a:tr>
              <a:tr h="2650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24481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117.431.085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117.431.085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60375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52.231.865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52.231.865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0082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7.962.568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7.962.568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073275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6.188.524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6.188.524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55310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2.512.629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2.512.629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26073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13.087.635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13.087.635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87876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4.931.162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4.931.162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34227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20.720.335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20.720.335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469341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4.401.904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4.401.904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35395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5.394.463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5.394.463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851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0883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703060-809A-4D56-9EF4-CFBEB94A4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696366"/>
              </p:ext>
            </p:extLst>
          </p:nvPr>
        </p:nvGraphicFramePr>
        <p:xfrm>
          <a:off x="628650" y="1744948"/>
          <a:ext cx="7886700" cy="3380092"/>
        </p:xfrm>
        <a:graphic>
          <a:graphicData uri="http://schemas.openxmlformats.org/drawingml/2006/table">
            <a:tbl>
              <a:tblPr/>
              <a:tblGrid>
                <a:gridCol w="283287">
                  <a:extLst>
                    <a:ext uri="{9D8B030D-6E8A-4147-A177-3AD203B41FA5}">
                      <a16:colId xmlns:a16="http://schemas.microsoft.com/office/drawing/2014/main" val="1583256066"/>
                    </a:ext>
                  </a:extLst>
                </a:gridCol>
                <a:gridCol w="283287">
                  <a:extLst>
                    <a:ext uri="{9D8B030D-6E8A-4147-A177-3AD203B41FA5}">
                      <a16:colId xmlns:a16="http://schemas.microsoft.com/office/drawing/2014/main" val="722910539"/>
                    </a:ext>
                  </a:extLst>
                </a:gridCol>
                <a:gridCol w="283287">
                  <a:extLst>
                    <a:ext uri="{9D8B030D-6E8A-4147-A177-3AD203B41FA5}">
                      <a16:colId xmlns:a16="http://schemas.microsoft.com/office/drawing/2014/main" val="21143064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69387316"/>
                    </a:ext>
                  </a:extLst>
                </a:gridCol>
                <a:gridCol w="759208">
                  <a:extLst>
                    <a:ext uri="{9D8B030D-6E8A-4147-A177-3AD203B41FA5}">
                      <a16:colId xmlns:a16="http://schemas.microsoft.com/office/drawing/2014/main" val="91465450"/>
                    </a:ext>
                  </a:extLst>
                </a:gridCol>
                <a:gridCol w="759208">
                  <a:extLst>
                    <a:ext uri="{9D8B030D-6E8A-4147-A177-3AD203B41FA5}">
                      <a16:colId xmlns:a16="http://schemas.microsoft.com/office/drawing/2014/main" val="1662808520"/>
                    </a:ext>
                  </a:extLst>
                </a:gridCol>
                <a:gridCol w="759208">
                  <a:extLst>
                    <a:ext uri="{9D8B030D-6E8A-4147-A177-3AD203B41FA5}">
                      <a16:colId xmlns:a16="http://schemas.microsoft.com/office/drawing/2014/main" val="3713651769"/>
                    </a:ext>
                  </a:extLst>
                </a:gridCol>
                <a:gridCol w="759208">
                  <a:extLst>
                    <a:ext uri="{9D8B030D-6E8A-4147-A177-3AD203B41FA5}">
                      <a16:colId xmlns:a16="http://schemas.microsoft.com/office/drawing/2014/main" val="3056213658"/>
                    </a:ext>
                  </a:extLst>
                </a:gridCol>
                <a:gridCol w="691219">
                  <a:extLst>
                    <a:ext uri="{9D8B030D-6E8A-4147-A177-3AD203B41FA5}">
                      <a16:colId xmlns:a16="http://schemas.microsoft.com/office/drawing/2014/main" val="494582641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740011867"/>
                    </a:ext>
                  </a:extLst>
                </a:gridCol>
              </a:tblGrid>
              <a:tr h="1359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56027"/>
                  </a:ext>
                </a:extLst>
              </a:tr>
              <a:tr h="4164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92503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45840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2499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87.652.146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87.652.146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77124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Atacama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13.954.035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13.954.035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32291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Valparaíso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1.051.013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1.051.013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48736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Biobío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4.077.035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4.077.035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53073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25.547.091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25.547.091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220689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2.092.539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2.092.539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64086"/>
                  </a:ext>
                </a:extLst>
              </a:tr>
              <a:tr h="2719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9.399.659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9.399.659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88239"/>
                  </a:ext>
                </a:extLst>
              </a:tr>
              <a:tr h="2719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4.178.407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4.178.407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36413"/>
                  </a:ext>
                </a:extLst>
              </a:tr>
              <a:tr h="2719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Santiago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19.052.970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19.052.970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22401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266.088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266.088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1866"/>
                  </a:ext>
                </a:extLst>
              </a:tr>
              <a:tr h="201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5.188.384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5.188.384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02984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2.844.925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2.844.925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44772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85.132.740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85.132.740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11169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69.879.374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69.879.374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44946"/>
                  </a:ext>
                </a:extLst>
              </a:tr>
              <a:tr h="1359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15.253.366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15.253.366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86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2935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491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6DCBF4-D088-4B85-A46A-356823015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66448"/>
              </p:ext>
            </p:extLst>
          </p:nvPr>
        </p:nvGraphicFramePr>
        <p:xfrm>
          <a:off x="628650" y="1744948"/>
          <a:ext cx="7886700" cy="1977409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21384748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54652659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14540471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9738176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90597261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00331822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9608182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24254430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729155061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519297164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455032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908109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529.653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571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4.900.640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4.900.640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399.054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96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1.134.817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1.134.817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597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749.711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749.711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439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500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260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923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899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233.986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321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143.356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143.356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9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184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A6E02B-68C9-4583-A8CA-906EF7D94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11367"/>
              </p:ext>
            </p:extLst>
          </p:nvPr>
        </p:nvGraphicFramePr>
        <p:xfrm>
          <a:off x="628650" y="1916832"/>
          <a:ext cx="7886700" cy="3668995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69918126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4430915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03302407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59893787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6035698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54214400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50769182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443469202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4006755368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634817261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7255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32992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671.855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373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8.742.171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8.742.171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594.531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824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2.012.343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2.012.343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26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24.400.188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24.400.188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644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9908"/>
                  </a:ext>
                </a:extLst>
              </a:tr>
              <a:tr h="155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937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23.464.126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23.464.126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89946"/>
                  </a:ext>
                </a:extLst>
              </a:tr>
              <a:tr h="150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Prevención del Delito y Seguridad Ciudadana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11.142.204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11.142.204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27085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3.414.954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3.414.954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4146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3.941.485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3.941.485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84481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las Personas Afectadas por Eventos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Violencia Rural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3.170.340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3.170.340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155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1.795.143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1.795.143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546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282.706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282.706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538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15.965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15.965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3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2.081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2271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77.499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432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187.161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103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347.195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347.195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4369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839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91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Proyecto de Ley de Presupuestos para el año 2019 consideró recursos que se focalizan en el financiamiento de 2 grandes áreas: </a:t>
            </a:r>
            <a:r>
              <a:rPr lang="es-CL" sz="1600" b="1" dirty="0">
                <a:latin typeface="+mn-lt"/>
              </a:rPr>
              <a:t>a) </a:t>
            </a:r>
            <a:r>
              <a:rPr lang="es-CL" sz="1600" b="1" u="sng" dirty="0">
                <a:latin typeface="+mn-lt"/>
              </a:rPr>
              <a:t>Seguridad y Prevención</a:t>
            </a:r>
            <a:r>
              <a:rPr lang="es-CL" sz="1600" dirty="0">
                <a:latin typeface="+mn-lt"/>
              </a:rPr>
              <a:t>, que incluye instituciones tales como Carabineros de Chile, Policía de Investigaciones, Subsecretaría de Prevención del Delito y Bomberos, y </a:t>
            </a:r>
            <a:r>
              <a:rPr lang="es-CL" sz="1600" b="1" dirty="0">
                <a:latin typeface="+mn-lt"/>
              </a:rPr>
              <a:t>b) </a:t>
            </a:r>
            <a:r>
              <a:rPr lang="es-CL" sz="1600" b="1" u="sng" dirty="0">
                <a:latin typeface="+mn-lt"/>
              </a:rPr>
              <a:t>Descentralización</a:t>
            </a:r>
            <a:r>
              <a:rPr lang="es-CL" sz="1600" dirty="0">
                <a:latin typeface="+mn-lt"/>
              </a:rPr>
              <a:t>, que considera, Inversión Regional, con un crecimiento de un 2,5%, incluyendo la incorporación de la nueva Región de Ñuble. La implementación de la Ley N°21.074, que considera para el año 2019 la creación de 3 nuevas Divisiones en cada Gobierno Regional (División de Fomento e Industria, División de Infraestructura y Transportes, y División de Desarrollo Social y Humano), así como los cargos de Administrador Regional y de Jefe de la Unidad de Control.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presenta un presupuesto aprobado de </a:t>
            </a:r>
            <a:r>
              <a:rPr lang="es-CL" sz="1600" b="1" dirty="0">
                <a:latin typeface="+mn-lt"/>
              </a:rPr>
              <a:t>$3.371.745 millones</a:t>
            </a:r>
            <a:r>
              <a:rPr lang="es-CL" sz="1600" dirty="0">
                <a:latin typeface="+mn-lt"/>
              </a:rPr>
              <a:t>, de los cuales un 40,1% se destina a gastos en personal, un 22,6% a iniciativas de inversión, un 17,6% a transferencias de capital, manteniendo la distribución de los años anteriores. 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ENERO ascendió a </a:t>
            </a:r>
            <a:r>
              <a:rPr lang="es-CL" sz="1600" b="1" dirty="0">
                <a:latin typeface="+mn-lt"/>
              </a:rPr>
              <a:t>$206.578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6,1%</a:t>
            </a:r>
            <a:r>
              <a:rPr lang="es-CL" sz="1600" dirty="0">
                <a:latin typeface="+mn-lt"/>
              </a:rPr>
              <a:t> respecto del presupuesto vigente, gasto inferior al registrado en los años 2017 (6,8%) y 2018 (8,4%).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es-CL" sz="1600" dirty="0"/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DD0480-678D-4B22-9407-B09B2791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03293"/>
              </p:ext>
            </p:extLst>
          </p:nvPr>
        </p:nvGraphicFramePr>
        <p:xfrm>
          <a:off x="628650" y="1965548"/>
          <a:ext cx="7886700" cy="170229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62197940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461980586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467958209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96238369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85733388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56129774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0019472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7907863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4070647558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966155208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18520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92222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168.277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6969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2.560.133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2.560.133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807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1.274.155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1.274.155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6057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79.349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577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936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583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383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38.311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4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736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B14D9A-3DDD-4A71-9C39-C8181AE2C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28498"/>
              </p:ext>
            </p:extLst>
          </p:nvPr>
        </p:nvGraphicFramePr>
        <p:xfrm>
          <a:off x="628650" y="1957900"/>
          <a:ext cx="7886700" cy="307788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51433702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08798337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46318351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65229116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66636197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29365498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93979473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88318065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669930244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434228957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8783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67080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2.308.490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611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8.615.103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8.615.103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550.970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512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3.450.943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3.450.943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025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1.640.787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735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1.640.787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6986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44.160.317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44.160.317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974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3.252.393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3.252.393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495.389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8028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1.292.898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1.292.898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85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5.992.803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5.992.803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1.136.041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48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Control Cero Alcohol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843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1.709.388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1.709.388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322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1121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856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891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6644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216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100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6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6997D2-8AB6-412F-A675-4A8E9928F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112789"/>
              </p:ext>
            </p:extLst>
          </p:nvPr>
        </p:nvGraphicFramePr>
        <p:xfrm>
          <a:off x="628650" y="1744948"/>
          <a:ext cx="7886700" cy="376567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69778479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30569895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98416608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24463518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7983974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368979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7469157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431077003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356026272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770180366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68952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57164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31.352.123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31.352.123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8.485.680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308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14.937.334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14.937.334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1.033.061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6385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2.830.083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2.830.083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138.110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045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10.597.981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10.597.981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6.946.258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698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3.396.154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081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2.697.399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2.697.399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432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698.745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698.745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09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206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7.201.827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7.201.827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6.931.377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41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6.593.639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65936390,0%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65936390,0%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57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735.275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735.275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6273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1.170.751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1.170.751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1858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4.162.945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4.162.945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240.695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920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721.127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721.127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32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411.719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411.719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158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31173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825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197.450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197.450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6405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460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45.269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499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6249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70.570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050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50.643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A5E118-2B03-413E-B46D-CBF09E960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14126"/>
              </p:ext>
            </p:extLst>
          </p:nvPr>
        </p:nvGraphicFramePr>
        <p:xfrm>
          <a:off x="628650" y="1755987"/>
          <a:ext cx="7886700" cy="1238030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958078597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28265222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28182851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85958302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08278235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1240085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64975743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350989920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220320467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4081019180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63177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7318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749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788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8873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2.467.901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3642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368.251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946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368.251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93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3C4B79-DFAB-4A0A-BCD4-E54652201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79524"/>
              </p:ext>
            </p:extLst>
          </p:nvPr>
        </p:nvGraphicFramePr>
        <p:xfrm>
          <a:off x="628650" y="1749524"/>
          <a:ext cx="7886700" cy="170229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40294603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86165309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001145732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49763244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28470051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95652762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0201510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335236095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359362438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34378778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741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31003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88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1.363.173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1.363.173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714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5.259.336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5.259.336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811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139.050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5186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77.250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990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090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96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7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BE4E71-D866-47DC-B0E0-76A0E2CD2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29604"/>
              </p:ext>
            </p:extLst>
          </p:nvPr>
        </p:nvGraphicFramePr>
        <p:xfrm>
          <a:off x="628650" y="1744948"/>
          <a:ext cx="7886700" cy="1564732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33569156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3286746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93666663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71416783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01775911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52101524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30450608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375458947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167485369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718930275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76117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24983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26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538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72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367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779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36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9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36C4C15-AA43-495E-AADA-E564BFC72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24281"/>
              </p:ext>
            </p:extLst>
          </p:nvPr>
        </p:nvGraphicFramePr>
        <p:xfrm>
          <a:off x="414336" y="2022910"/>
          <a:ext cx="8229600" cy="28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orksheet" r:id="rId3" imgW="9458435" imgH="3267000" progId="Excel.Sheet.12">
                  <p:embed/>
                </p:oleObj>
              </mc:Choice>
              <mc:Fallback>
                <p:oleObj name="Worksheet" r:id="rId3" imgW="9458435" imgH="3267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22910"/>
                        <a:ext cx="8229600" cy="2841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5F31FA-B7DB-4983-80AF-A05EFA5F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20777"/>
              </p:ext>
            </p:extLst>
          </p:nvPr>
        </p:nvGraphicFramePr>
        <p:xfrm>
          <a:off x="628650" y="1744948"/>
          <a:ext cx="7886700" cy="379477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416106905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366743446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01018131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48472738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1663083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8039334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17285815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201923397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337366047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287815400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33531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5895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99.103.575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3501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905.639.411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905.639.411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90.367.801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249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156.387.570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156.387.570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1.397.020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8153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7.321.523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252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7.321.523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470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3.685.317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3.685.317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240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270.504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8399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99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270.494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270.494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121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3.414.813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3.414.813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56658"/>
                  </a:ext>
                </a:extLst>
              </a:tr>
              <a:tr h="210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459.326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459.326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4843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Bienestar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1.299.895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1.299.895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592924"/>
                  </a:ext>
                </a:extLst>
              </a:tr>
              <a:tr h="222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1.655.592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1.655.592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648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028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1103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7.618.178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7.618.178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484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3.928.388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3.928.388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0454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4633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2.332.162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2.332.162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437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487.323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487.323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932881"/>
                  </a:ext>
                </a:extLst>
              </a:tr>
              <a:tr h="146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496.639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496.639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196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245.238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245.238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0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11451F4-ACF7-4D41-AA03-0FEB1476B9BF}"/>
              </a:ext>
            </a:extLst>
          </p:cNvPr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B32F75F-698C-4E01-8217-A727F5E7DAEF}"/>
              </a:ext>
            </a:extLst>
          </p:cNvPr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FBA2E4-A8CD-46D0-B7F8-C8AD6D889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74702"/>
              </p:ext>
            </p:extLst>
          </p:nvPr>
        </p:nvGraphicFramePr>
        <p:xfrm>
          <a:off x="628650" y="1748253"/>
          <a:ext cx="7886700" cy="1238030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78967042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03754158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020813708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75396505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11300025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47674505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09425173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5412614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284648882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271865212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21456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2797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601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912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-2.049.432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382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-2.049.432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961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-51.900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982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-51.900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1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00416A-49C1-4EF0-9D79-783980AEE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98310"/>
              </p:ext>
            </p:extLst>
          </p:nvPr>
        </p:nvGraphicFramePr>
        <p:xfrm>
          <a:off x="628650" y="1749524"/>
          <a:ext cx="7886700" cy="170229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06291813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56406146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77446452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34718645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0317913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48477887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73057571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400205974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819316766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962743633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59621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6171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63.915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0304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696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40.541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908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525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16.048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626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847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849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2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La Partida al mes de enero no presenta, a nivel consolidado, aumentos y disminuciones al presupuesto inicial, sin embargo, se registran a nivel de los programas de inversiones de los gobiernos regionales reasignaciones por $ 22.882 millones, disminuyendo el subtítulo 31 “iniciativas de inversión”, e incrementando en igual valor el subtítulo 33 “transferencias de capital”.  Por su parte, el subtítulo 34 “servicio de la deuda” presentó una ejecución de $5.022 millones, de los cuales $4.815 millones corresponden al pago de los compromisos devengados al 31 de diciembre de 2018 (deuda flotante), sin que existan a la fecha los respectivos decretos modificatorios.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/>
              <a:t>el 85,3%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Subsecretaría de Desarrollo Regional y Administrativo, Carabineros de Chile </a:t>
            </a:r>
            <a:r>
              <a:rPr lang="es-CL" sz="1600" dirty="0"/>
              <a:t>y </a:t>
            </a:r>
            <a:r>
              <a:rPr lang="es-CL" sz="1600" b="1" dirty="0"/>
              <a:t>los Gobiernos Regionales</a:t>
            </a:r>
            <a:r>
              <a:rPr lang="es-CL" sz="1600" dirty="0"/>
              <a:t> (que representan a su vez el 17%, 31,6% y 32,9% respectivamente), los que al mes de enero alcanzaron niveles de ejecución de </a:t>
            </a:r>
            <a:r>
              <a:rPr lang="es-CL" sz="1600" b="1" dirty="0"/>
              <a:t>0,8%, 8,9% y 4,8% respectivamente</a:t>
            </a:r>
            <a:r>
              <a:rPr lang="es-CL" sz="1600" dirty="0"/>
              <a:t>, todos calculados respecto al presupuesto vigente.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Las mayores tasas de gastos se registraron en la </a:t>
            </a:r>
            <a:r>
              <a:rPr lang="es-CL" sz="1600" b="1" dirty="0"/>
              <a:t>Subsecretaría del Interior (27,1%), seguida de Carabineros de Chile (8,9%)</a:t>
            </a:r>
            <a:r>
              <a:rPr lang="es-CL" sz="1600" dirty="0"/>
              <a:t>.  Mientras que los programas </a:t>
            </a:r>
            <a:r>
              <a:rPr lang="es-CL" sz="1600" b="1" dirty="0"/>
              <a:t>Fondo Social, Transferencias a Gobiernos Regionales y Programas de Convergencia </a:t>
            </a:r>
            <a:r>
              <a:rPr lang="es-CL" sz="1600" dirty="0"/>
              <a:t>presentan la </a:t>
            </a:r>
            <a:r>
              <a:rPr lang="es-CL" sz="1600" b="1" dirty="0"/>
              <a:t>ejecución menor, con 0%</a:t>
            </a:r>
            <a:r>
              <a:rPr lang="es-CL" sz="1600" dirty="0"/>
              <a:t>.</a:t>
            </a:r>
            <a:endParaRPr lang="es-CL" sz="1600" b="1" u="sng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A20A380-4581-49FE-9615-ED188ED8ABDD}"/>
              </a:ext>
            </a:extLst>
          </p:cNvPr>
          <p:cNvSpPr txBox="1">
            <a:spLocks/>
          </p:cNvSpPr>
          <p:nvPr/>
        </p:nvSpPr>
        <p:spPr>
          <a:xfrm>
            <a:off x="414338" y="548680"/>
            <a:ext cx="821079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</a:t>
            </a:r>
            <a:br>
              <a:rPr lang="es-CL" sz="1800" b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0229CA-B2B8-4BC8-AFB2-5BE0B2EE4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74922"/>
              </p:ext>
            </p:extLst>
          </p:nvPr>
        </p:nvGraphicFramePr>
        <p:xfrm>
          <a:off x="628650" y="1657123"/>
          <a:ext cx="7886700" cy="1564732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96942702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65655726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25999360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62084357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19833701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22181904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78771203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389868955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479720218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254297598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537381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49390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1.786.516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242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20.236.722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20.236.722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1.620.271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4116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10.029.692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10.029.692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232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761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4368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555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5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9FFB69-CBFE-40D0-A5AA-02A6F02D0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55925"/>
              </p:ext>
            </p:extLst>
          </p:nvPr>
        </p:nvGraphicFramePr>
        <p:xfrm>
          <a:off x="628650" y="1744948"/>
          <a:ext cx="7886700" cy="2940322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96899926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64782220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046964116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23360874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3140252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3127496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16262841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254183587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332708776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616193010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33026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14524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24.464.737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063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276.316.154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276.316.154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23.771.265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4725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36.737.924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36.737.924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573.834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042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097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001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225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601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2.092.043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2.092.043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701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1839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4.845.593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4.845.593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68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158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279.439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279.439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195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543.283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543.283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549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1.241.871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990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3398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863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0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A3AB274-0E72-4F36-A48E-8EAB580B2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84358"/>
              </p:ext>
            </p:extLst>
          </p:nvPr>
        </p:nvGraphicFramePr>
        <p:xfrm>
          <a:off x="800101" y="1749524"/>
          <a:ext cx="7543798" cy="3219450"/>
        </p:xfrm>
        <a:graphic>
          <a:graphicData uri="http://schemas.openxmlformats.org/drawingml/2006/table">
            <a:tbl>
              <a:tblPr/>
              <a:tblGrid>
                <a:gridCol w="794708">
                  <a:extLst>
                    <a:ext uri="{9D8B030D-6E8A-4147-A177-3AD203B41FA5}">
                      <a16:colId xmlns:a16="http://schemas.microsoft.com/office/drawing/2014/main" val="631145"/>
                    </a:ext>
                  </a:extLst>
                </a:gridCol>
                <a:gridCol w="2123176">
                  <a:extLst>
                    <a:ext uri="{9D8B030D-6E8A-4147-A177-3AD203B41FA5}">
                      <a16:colId xmlns:a16="http://schemas.microsoft.com/office/drawing/2014/main" val="2176122069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733806486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203800048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81756195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1710362601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279860335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2256875353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85774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782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1.160.720.823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1.160.720.823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56.163.731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4658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36.564.083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36.564.083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1.078.211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5976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46.255.519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46.255.519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2.014.398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10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81.413.075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81.413.075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5.116.707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937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67.749.377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67.749.377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733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66.000.370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66.000.370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6.981.625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413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80.419.128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80.419.128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9.306.132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711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127.969.884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127.969.884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4.491.147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6624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69.395.399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69.395.399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2.017.308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111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83.257.064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83.257.064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4.629.751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4441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51.078.875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51.078.875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921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77.250.099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77.250.099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5.505.081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697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121.321.719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121.321.719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4.224.945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238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51.406.507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51.406.507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1.527.132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400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81.301.052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81.301.052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1.652.973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773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58.140.650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58.140.650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934.818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7213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61.198.022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61.198.022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33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879676"/>
              </p:ext>
            </p:extLst>
          </p:nvPr>
        </p:nvGraphicFramePr>
        <p:xfrm>
          <a:off x="1043608" y="1700808"/>
          <a:ext cx="7056784" cy="371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28662"/>
              </p:ext>
            </p:extLst>
          </p:nvPr>
        </p:nvGraphicFramePr>
        <p:xfrm>
          <a:off x="1331640" y="1628800"/>
          <a:ext cx="6480720" cy="357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90F6C4-FBC4-4AA4-8FF0-A68BCCE3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988840"/>
            <a:ext cx="4085656" cy="25202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07901D-236C-4D60-A1C3-AD0A9BCF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85" y="1988841"/>
            <a:ext cx="408147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E446EE-EFFC-4FC4-8A4B-5596E8E1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2081667"/>
            <a:ext cx="4062882" cy="26946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E7FC80-5F42-4977-AB17-63567D8E5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82" y="2078619"/>
            <a:ext cx="4062882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1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984E42-74A2-4DCC-B587-C8E0C8BC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82" y="2163969"/>
            <a:ext cx="4085652" cy="2530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2B4D417-A39F-4751-B6B4-C9562E8E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9" y="2163969"/>
            <a:ext cx="4085652" cy="25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1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531218"/>
              </p:ext>
            </p:extLst>
          </p:nvPr>
        </p:nvGraphicFramePr>
        <p:xfrm>
          <a:off x="1475656" y="1683542"/>
          <a:ext cx="6192688" cy="383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2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774659"/>
              </p:ext>
            </p:extLst>
          </p:nvPr>
        </p:nvGraphicFramePr>
        <p:xfrm>
          <a:off x="1115616" y="1988840"/>
          <a:ext cx="69127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5A0C7B-DCEC-43A0-B3DA-122D44D26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34076"/>
              </p:ext>
            </p:extLst>
          </p:nvPr>
        </p:nvGraphicFramePr>
        <p:xfrm>
          <a:off x="800101" y="2079995"/>
          <a:ext cx="7543798" cy="2457450"/>
        </p:xfrm>
        <a:graphic>
          <a:graphicData uri="http://schemas.openxmlformats.org/drawingml/2006/table">
            <a:tbl>
              <a:tblPr/>
              <a:tblGrid>
                <a:gridCol w="794708">
                  <a:extLst>
                    <a:ext uri="{9D8B030D-6E8A-4147-A177-3AD203B41FA5}">
                      <a16:colId xmlns:a16="http://schemas.microsoft.com/office/drawing/2014/main" val="3049024210"/>
                    </a:ext>
                  </a:extLst>
                </a:gridCol>
                <a:gridCol w="2123176">
                  <a:extLst>
                    <a:ext uri="{9D8B030D-6E8A-4147-A177-3AD203B41FA5}">
                      <a16:colId xmlns:a16="http://schemas.microsoft.com/office/drawing/2014/main" val="546597304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3722523110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1542475823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3044793615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397396267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3318829533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295882786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433296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743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3.371.745.988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3.371.745.988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206.578.337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330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1.353.733.781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1.353.733.781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125.692.656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212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250.172.210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250.172.210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3.741.648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6297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7.885.052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7.885.052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7.475.458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319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300.058.015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300.058.015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13.768.365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519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5.650.149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7855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2865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65.837.795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65.837.795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5.069.856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75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762.027.188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739.145.169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-22.882.019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30.392.999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394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12.546.428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12.546.428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-474.383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1842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592.748.216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615.630.235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22.882.019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15.889.616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6958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21.077.140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21.077.140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5.022.122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3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D2D2D1-9350-4ADD-8ADE-3E3DA0E78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76" y="1700808"/>
            <a:ext cx="80876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9F6389E-67CB-4F1A-A1AE-17EE612AE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47588"/>
              </p:ext>
            </p:extLst>
          </p:nvPr>
        </p:nvGraphicFramePr>
        <p:xfrm>
          <a:off x="443743" y="1744948"/>
          <a:ext cx="8190112" cy="3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Worksheet" r:id="rId3" imgW="9458435" imgH="3886110" progId="Excel.Sheet.12">
                  <p:embed/>
                </p:oleObj>
              </mc:Choice>
              <mc:Fallback>
                <p:oleObj name="Worksheet" r:id="rId3" imgW="9458435" imgH="3886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743" y="1744948"/>
                        <a:ext cx="8190112" cy="3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6243</Words>
  <Application>Microsoft Office PowerPoint</Application>
  <PresentationFormat>Presentación en pantalla (4:3)</PresentationFormat>
  <Paragraphs>3449</Paragraphs>
  <Slides>36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Hoja de cálculo de Microsoft Excel</vt:lpstr>
      <vt:lpstr>EJECUCIÓN ACUMULADA DE GASTOS PRESUPUESTARIOS  AL MES DE ENERO DE 2019 PARTIDA 05: MINISTERIO DEL INTERIOR Y SEGURIDAD PÚBLICA</vt:lpstr>
      <vt:lpstr>EJECUCIÓN ACUMULADA DE GASTOS A ENERO DE 2019 PARTIDA 05 MINISTERIO DEL INTERIOR Y SEGURIDAD PÚBLICA</vt:lpstr>
      <vt:lpstr>Presentación de PowerPoint</vt:lpstr>
      <vt:lpstr>DISTRIBUCIÓN POR SUBTÍTULO DE GASTO Y CÁPITULO MINISTERIO DEL INTERIOR Y SEGURIDAD PÚBLICA</vt:lpstr>
      <vt:lpstr>COMPORTAMIENTO DE LA EJECUCIÓN ACUMULADA DE GASTOS A ENERO MINISTERIO DEL INTERIOR Y SEGURIDAD PÚBLICA</vt:lpstr>
      <vt:lpstr>COMPORTAMIENTO DE LA EJECUCIÓN ACUMULADA DE GASTOS A ENERO PARTIDA 05 MINISTERIO DEL INTERIOR Y SEGURIDAD PÚBLICA</vt:lpstr>
      <vt:lpstr>EJECUCIÓN ACUMULADA DE GASTOS A ENERO DE 2019 MINISTERIO DEL INTERIOR Y SEGURIDAD PÚBLICA</vt:lpstr>
      <vt:lpstr>EJECUCIÓN ACUMULADA DE GASTOS A ENERO DE 2019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197</cp:revision>
  <cp:lastPrinted>2017-06-20T21:34:02Z</cp:lastPrinted>
  <dcterms:created xsi:type="dcterms:W3CDTF">2016-06-23T13:38:47Z</dcterms:created>
  <dcterms:modified xsi:type="dcterms:W3CDTF">2019-06-17T14:25:29Z</dcterms:modified>
</cp:coreProperties>
</file>