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0"/>
  </p:notesMasterIdLst>
  <p:handoutMasterIdLst>
    <p:handoutMasterId r:id="rId11"/>
  </p:handoutMasterIdLst>
  <p:sldIdLst>
    <p:sldId id="256" r:id="rId3"/>
    <p:sldId id="298" r:id="rId4"/>
    <p:sldId id="301" r:id="rId5"/>
    <p:sldId id="299" r:id="rId6"/>
    <p:sldId id="300" r:id="rId7"/>
    <p:sldId id="264" r:id="rId8"/>
    <p:sldId id="265" r:id="rId9"/>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98" y="7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5.5248493243900063E-2"/>
          <c:y val="0.13410295223359095"/>
          <c:w val="0.9436980166346769"/>
          <c:h val="0.63158366141732281"/>
        </c:manualLayout>
      </c:layout>
      <c:barChart>
        <c:barDir val="col"/>
        <c:grouping val="clustered"/>
        <c:varyColors val="0"/>
        <c:ser>
          <c:idx val="0"/>
          <c:order val="0"/>
          <c:tx>
            <c:strRef>
              <c:f>'Partida 04'!$C$32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04'!$D$32:$O$32</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8C06-486E-8E0C-B6EB2A1C4721}"/>
            </c:ext>
          </c:extLst>
        </c:ser>
        <c:ser>
          <c:idx val="1"/>
          <c:order val="1"/>
          <c:tx>
            <c:strRef>
              <c:f>'Partida 04'!$C$33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04'!$D$33:$O$33</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8C06-486E-8E0C-B6EB2A1C4721}"/>
            </c:ext>
          </c:extLst>
        </c:ser>
        <c:ser>
          <c:idx val="2"/>
          <c:order val="2"/>
          <c:tx>
            <c:strRef>
              <c:f>'Partida 04'!$C$34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c:f>
              <c:numCache>
                <c:formatCode>0.0%</c:formatCode>
                <c:ptCount val="1"/>
                <c:pt idx="0">
                  <c:v>9.8465307841019034E-2</c:v>
                </c:pt>
              </c:numCache>
            </c:numRef>
          </c:val>
          <c:extLst>
            <c:ext xmlns:c16="http://schemas.microsoft.com/office/drawing/2014/chart" uri="{C3380CC4-5D6E-409C-BE32-E72D297353CC}">
              <c16:uniqueId val="{00000002-8C06-486E-8E0C-B6EB2A1C4721}"/>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04'!$C$28</c:f>
              <c:strCache>
                <c:ptCount val="1"/>
                <c:pt idx="0">
                  <c:v>% Ejecución Ppto. Vigente 2017</c:v>
                </c:pt>
              </c:strCache>
            </c:strRef>
          </c:tx>
          <c:spPr>
            <a:ln>
              <a:solidFill>
                <a:srgbClr val="9BBB59"/>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04'!$D$28:$O$28</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9AB2-4A87-948D-820486AD090F}"/>
            </c:ext>
          </c:extLst>
        </c:ser>
        <c:ser>
          <c:idx val="1"/>
          <c:order val="1"/>
          <c:tx>
            <c:strRef>
              <c:f>'Partida 04'!$C$29</c:f>
              <c:strCache>
                <c:ptCount val="1"/>
                <c:pt idx="0">
                  <c:v>% Ejecución Ppto. Vigente 2018</c:v>
                </c:pt>
              </c:strCache>
            </c:strRef>
          </c:tx>
          <c:spPr>
            <a:ln>
              <a:solidFill>
                <a:srgbClr val="0070C0"/>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04'!$D$29:$O$29</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9AB2-4A87-948D-820486AD090F}"/>
            </c:ext>
          </c:extLst>
        </c:ser>
        <c:ser>
          <c:idx val="2"/>
          <c:order val="2"/>
          <c:tx>
            <c:strRef>
              <c:f>'Partida 04'!$C$30</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c:f>
              <c:numCache>
                <c:formatCode>0.0%</c:formatCode>
                <c:ptCount val="1"/>
                <c:pt idx="0">
                  <c:v>9.8465307841019034E-2</c:v>
                </c:pt>
              </c:numCache>
            </c:numRef>
          </c:val>
          <c:smooth val="0"/>
          <c:extLst>
            <c:ext xmlns:c16="http://schemas.microsoft.com/office/drawing/2014/chart" uri="{C3380CC4-5D6E-409C-BE32-E72D297353CC}">
              <c16:uniqueId val="{00000002-9AB2-4A87-948D-820486AD090F}"/>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26-04-2019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26-04-2019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4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ENERO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marzo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600" dirty="0"/>
              <a:t>El Presupuesto 2019 de Contraloría asciende a $80.313 millones. La ejecución en el mes de enero fue de $7.908 millones, equivalente a un 9,8%, inferior al registrado en igual fecha del año anterior (11,2%). </a:t>
            </a:r>
          </a:p>
          <a:p>
            <a:pPr marL="342900" indent="-342900" algn="just">
              <a:spcBef>
                <a:spcPts val="600"/>
              </a:spcBef>
              <a:spcAft>
                <a:spcPts val="600"/>
              </a:spcAft>
              <a:buFont typeface="+mj-lt"/>
              <a:buAutoNum type="arabicPeriod"/>
            </a:pPr>
            <a:r>
              <a:rPr lang="es-CL" sz="1600" dirty="0"/>
              <a:t>Esta ejecución se ve afectada por la aplicación de una deuda flotante, correspondiente a operaciones del año anterior, por $2.441 millones, que debieran suplementar el presupuesto vigente del Servicio de la Deuda, y que sin embargo a la fecha no presenta modificaciones. Este monto incrementa la ejecución del mes ya que considera un monto ejecutado por vía de la deuda flotante que no está contemplada en el presupuesto. Si se hiciese el ejercicio de considerar solo la ejecución de los gastos autorizados en la ley de presupuestos, sin considerar la </a:t>
            </a:r>
            <a:r>
              <a:rPr lang="es-CL" sz="1600"/>
              <a:t>deuda flotante, la </a:t>
            </a:r>
            <a:r>
              <a:rPr lang="es-CL" sz="1600" dirty="0"/>
              <a:t>ejecución de enero habría alcanzado a </a:t>
            </a:r>
            <a:r>
              <a:rPr lang="es-CL" sz="1600"/>
              <a:t>5,4%.</a:t>
            </a:r>
            <a:endParaRPr lang="es-CL" sz="1600" dirty="0"/>
          </a:p>
          <a:p>
            <a:pPr marL="342900" indent="-342900" algn="just">
              <a:spcBef>
                <a:spcPts val="600"/>
              </a:spcBef>
              <a:spcAft>
                <a:spcPts val="600"/>
              </a:spcAft>
              <a:buFont typeface="+mj-lt"/>
              <a:buAutoNum type="arabicPeriod"/>
            </a:pPr>
            <a:r>
              <a:rPr lang="es-MX" sz="1600" dirty="0"/>
              <a:t>Prácticamente el 80% del presupuesto 2019 de Contraloría se destina a Gastos en Personal. Este Subtítulo considera para el presente año un incremento de dotación de 64 profesionales para fortalecer la función de fiscalización.</a:t>
            </a:r>
          </a:p>
          <a:p>
            <a:pPr marL="365125" indent="-365125" algn="just" defTabSz="984250">
              <a:spcBef>
                <a:spcPts val="600"/>
              </a:spcBef>
              <a:spcAft>
                <a:spcPts val="600"/>
              </a:spcAft>
              <a:buAutoNum type="arabicPeriod" startAt="3"/>
              <a:tabLst>
                <a:tab pos="0" algn="l"/>
                <a:tab pos="7891463" algn="l"/>
              </a:tabLst>
            </a:pPr>
            <a:r>
              <a:rPr lang="es-MX" sz="1600" dirty="0"/>
              <a:t>La gestión administrativa de Contraloría considera su sede central más 16 sedes regionales.</a:t>
            </a:r>
          </a:p>
          <a:p>
            <a:pPr marL="365125" indent="-365125" algn="just" defTabSz="984250">
              <a:spcBef>
                <a:spcPts val="600"/>
              </a:spcBef>
              <a:spcAft>
                <a:spcPts val="600"/>
              </a:spcAft>
              <a:buAutoNum type="arabicPeriod" startAt="3"/>
              <a:tabLst>
                <a:tab pos="0" algn="l"/>
                <a:tab pos="7891463" algn="l"/>
              </a:tabLst>
            </a:pPr>
            <a:r>
              <a:rPr lang="es-MX" sz="1600" dirty="0"/>
              <a:t>Iniciativas de Inversión por $3.097 millones contempla inversiones menores en oficinas en Santiago y gastos de arrastre del proyecto Sede Regional de Tarapacá, por $2.524 millones.</a:t>
            </a:r>
          </a:p>
          <a:p>
            <a:pPr marL="342900" indent="-342900" algn="just">
              <a:spcBef>
                <a:spcPts val="600"/>
              </a:spcBef>
              <a:spcAft>
                <a:spcPts val="600"/>
              </a:spcAft>
              <a:buFont typeface="+mj-lt"/>
              <a:buAutoNum type="arabicPeriod" startAt="3"/>
            </a:pPr>
            <a:endParaRPr lang="es-CL" sz="1600" dirty="0"/>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1B860190-2D7F-4F55-9A05-CD18C89CB877}"/>
              </a:ext>
            </a:extLst>
          </p:cNvPr>
          <p:cNvPicPr>
            <a:picLocks noGrp="1" noChangeAspect="1"/>
          </p:cNvPicPr>
          <p:nvPr>
            <p:ph idx="1"/>
          </p:nvPr>
        </p:nvPicPr>
        <p:blipFill>
          <a:blip r:embed="rId2"/>
          <a:stretch>
            <a:fillRect/>
          </a:stretch>
        </p:blipFill>
        <p:spPr>
          <a:xfrm>
            <a:off x="1103508" y="2076898"/>
            <a:ext cx="6936984" cy="4097235"/>
          </a:xfrm>
          <a:prstGeom prst="rect">
            <a:avLst/>
          </a:prstGeom>
        </p:spPr>
      </p:pic>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65178" y="683867"/>
            <a:ext cx="8229600" cy="1143000"/>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67544" y="651465"/>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ENERO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noGrp="1"/>
          </p:cNvGraphicFramePr>
          <p:nvPr>
            <p:ph idx="1"/>
            <p:extLst>
              <p:ext uri="{D42A27DB-BD31-4B8C-83A1-F6EECF244321}">
                <p14:modId xmlns:p14="http://schemas.microsoft.com/office/powerpoint/2010/main" val="15116489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638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ENERO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ENERO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BFD50E19-5F20-4D73-B07E-B7F293F9090E}"/>
              </a:ext>
            </a:extLst>
          </p:cNvPr>
          <p:cNvGraphicFramePr>
            <a:graphicFrameLocks noGrp="1"/>
          </p:cNvGraphicFramePr>
          <p:nvPr/>
        </p:nvGraphicFramePr>
        <p:xfrm>
          <a:off x="800101" y="2924969"/>
          <a:ext cx="7543798" cy="2152650"/>
        </p:xfrm>
        <a:graphic>
          <a:graphicData uri="http://schemas.openxmlformats.org/drawingml/2006/table">
            <a:tbl>
              <a:tblPr/>
              <a:tblGrid>
                <a:gridCol w="794708">
                  <a:extLst>
                    <a:ext uri="{9D8B030D-6E8A-4147-A177-3AD203B41FA5}">
                      <a16:colId xmlns:a16="http://schemas.microsoft.com/office/drawing/2014/main" val="3075351189"/>
                    </a:ext>
                  </a:extLst>
                </a:gridCol>
                <a:gridCol w="2123176">
                  <a:extLst>
                    <a:ext uri="{9D8B030D-6E8A-4147-A177-3AD203B41FA5}">
                      <a16:colId xmlns:a16="http://schemas.microsoft.com/office/drawing/2014/main" val="1906305097"/>
                    </a:ext>
                  </a:extLst>
                </a:gridCol>
                <a:gridCol w="794708">
                  <a:extLst>
                    <a:ext uri="{9D8B030D-6E8A-4147-A177-3AD203B41FA5}">
                      <a16:colId xmlns:a16="http://schemas.microsoft.com/office/drawing/2014/main" val="2906249693"/>
                    </a:ext>
                  </a:extLst>
                </a:gridCol>
                <a:gridCol w="794708">
                  <a:extLst>
                    <a:ext uri="{9D8B030D-6E8A-4147-A177-3AD203B41FA5}">
                      <a16:colId xmlns:a16="http://schemas.microsoft.com/office/drawing/2014/main" val="4085175111"/>
                    </a:ext>
                  </a:extLst>
                </a:gridCol>
                <a:gridCol w="794708">
                  <a:extLst>
                    <a:ext uri="{9D8B030D-6E8A-4147-A177-3AD203B41FA5}">
                      <a16:colId xmlns:a16="http://schemas.microsoft.com/office/drawing/2014/main" val="3768513452"/>
                    </a:ext>
                  </a:extLst>
                </a:gridCol>
                <a:gridCol w="794708">
                  <a:extLst>
                    <a:ext uri="{9D8B030D-6E8A-4147-A177-3AD203B41FA5}">
                      <a16:colId xmlns:a16="http://schemas.microsoft.com/office/drawing/2014/main" val="1309848691"/>
                    </a:ext>
                  </a:extLst>
                </a:gridCol>
                <a:gridCol w="723541">
                  <a:extLst>
                    <a:ext uri="{9D8B030D-6E8A-4147-A177-3AD203B41FA5}">
                      <a16:colId xmlns:a16="http://schemas.microsoft.com/office/drawing/2014/main" val="622261835"/>
                    </a:ext>
                  </a:extLst>
                </a:gridCol>
                <a:gridCol w="723541">
                  <a:extLst>
                    <a:ext uri="{9D8B030D-6E8A-4147-A177-3AD203B41FA5}">
                      <a16:colId xmlns:a16="http://schemas.microsoft.com/office/drawing/2014/main" val="829874841"/>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25248034"/>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62456336"/>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80.313.566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80.313.566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7.908.100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3106300"/>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63.373.687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63.373.687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4.832.836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6172504"/>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9.858.126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9.858.126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604.144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717157"/>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187.742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187.742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7.565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817687"/>
                  </a:ext>
                </a:extLst>
              </a:tr>
              <a:tr h="190500">
                <a:tc>
                  <a:txBody>
                    <a:bodyPr/>
                    <a:lstStyle/>
                    <a:p>
                      <a:pPr algn="ct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5.383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5.383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8177932"/>
                  </a:ext>
                </a:extLst>
              </a:tr>
              <a:tr h="1905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2.950.700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2.950.700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22.006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3298939"/>
                  </a:ext>
                </a:extLst>
              </a:tr>
              <a:tr h="190500">
                <a:tc>
                  <a:txBody>
                    <a:bodyPr/>
                    <a:lstStyle/>
                    <a:p>
                      <a:pPr algn="ct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INICIATIVAS DE INVERSIÓN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3.097.649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3.097.649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0522189"/>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840.279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840.279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2.441.549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290,6%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290,6%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36079469"/>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ENERO</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577C61FD-F51E-42A7-8259-C2D7E8B4A7D8}"/>
              </a:ext>
            </a:extLst>
          </p:cNvPr>
          <p:cNvGraphicFramePr>
            <a:graphicFrameLocks noGrp="1"/>
          </p:cNvGraphicFramePr>
          <p:nvPr/>
        </p:nvGraphicFramePr>
        <p:xfrm>
          <a:off x="628650" y="1894930"/>
          <a:ext cx="7886700" cy="4212728"/>
        </p:xfrm>
        <a:graphic>
          <a:graphicData uri="http://schemas.openxmlformats.org/drawingml/2006/table">
            <a:tbl>
              <a:tblPr/>
              <a:tblGrid>
                <a:gridCol w="724096">
                  <a:extLst>
                    <a:ext uri="{9D8B030D-6E8A-4147-A177-3AD203B41FA5}">
                      <a16:colId xmlns:a16="http://schemas.microsoft.com/office/drawing/2014/main" val="2422187640"/>
                    </a:ext>
                  </a:extLst>
                </a:gridCol>
                <a:gridCol w="267483">
                  <a:extLst>
                    <a:ext uri="{9D8B030D-6E8A-4147-A177-3AD203B41FA5}">
                      <a16:colId xmlns:a16="http://schemas.microsoft.com/office/drawing/2014/main" val="2650412753"/>
                    </a:ext>
                  </a:extLst>
                </a:gridCol>
                <a:gridCol w="267483">
                  <a:extLst>
                    <a:ext uri="{9D8B030D-6E8A-4147-A177-3AD203B41FA5}">
                      <a16:colId xmlns:a16="http://schemas.microsoft.com/office/drawing/2014/main" val="801129841"/>
                    </a:ext>
                  </a:extLst>
                </a:gridCol>
                <a:gridCol w="2423559">
                  <a:extLst>
                    <a:ext uri="{9D8B030D-6E8A-4147-A177-3AD203B41FA5}">
                      <a16:colId xmlns:a16="http://schemas.microsoft.com/office/drawing/2014/main" val="65472999"/>
                    </a:ext>
                  </a:extLst>
                </a:gridCol>
                <a:gridCol w="724096">
                  <a:extLst>
                    <a:ext uri="{9D8B030D-6E8A-4147-A177-3AD203B41FA5}">
                      <a16:colId xmlns:a16="http://schemas.microsoft.com/office/drawing/2014/main" val="1014092028"/>
                    </a:ext>
                  </a:extLst>
                </a:gridCol>
                <a:gridCol w="724096">
                  <a:extLst>
                    <a:ext uri="{9D8B030D-6E8A-4147-A177-3AD203B41FA5}">
                      <a16:colId xmlns:a16="http://schemas.microsoft.com/office/drawing/2014/main" val="1876046530"/>
                    </a:ext>
                  </a:extLst>
                </a:gridCol>
                <a:gridCol w="724096">
                  <a:extLst>
                    <a:ext uri="{9D8B030D-6E8A-4147-A177-3AD203B41FA5}">
                      <a16:colId xmlns:a16="http://schemas.microsoft.com/office/drawing/2014/main" val="3519140052"/>
                    </a:ext>
                  </a:extLst>
                </a:gridCol>
                <a:gridCol w="724096">
                  <a:extLst>
                    <a:ext uri="{9D8B030D-6E8A-4147-A177-3AD203B41FA5}">
                      <a16:colId xmlns:a16="http://schemas.microsoft.com/office/drawing/2014/main" val="2627897295"/>
                    </a:ext>
                  </a:extLst>
                </a:gridCol>
                <a:gridCol w="659251">
                  <a:extLst>
                    <a:ext uri="{9D8B030D-6E8A-4147-A177-3AD203B41FA5}">
                      <a16:colId xmlns:a16="http://schemas.microsoft.com/office/drawing/2014/main" val="3131027375"/>
                    </a:ext>
                  </a:extLst>
                </a:gridCol>
                <a:gridCol w="648444">
                  <a:extLst>
                    <a:ext uri="{9D8B030D-6E8A-4147-A177-3AD203B41FA5}">
                      <a16:colId xmlns:a16="http://schemas.microsoft.com/office/drawing/2014/main" val="2146458515"/>
                    </a:ext>
                  </a:extLst>
                </a:gridCol>
              </a:tblGrid>
              <a:tr h="171948">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265291543"/>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46545824"/>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80.313.566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7.908.100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1996615"/>
                  </a:ext>
                </a:extLst>
              </a:tr>
              <a:tr h="171948">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63.373.687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4.832.836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8830990"/>
                  </a:ext>
                </a:extLst>
              </a:tr>
              <a:tr h="171948">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604.144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8317522"/>
                  </a:ext>
                </a:extLst>
              </a:tr>
              <a:tr h="171948">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7.565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0354915"/>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14.697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14.697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9533394"/>
                  </a:ext>
                </a:extLst>
              </a:tr>
              <a:tr h="171948">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Transferencias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14.697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14.697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06605982"/>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173.045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173.045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7.565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1735366"/>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173.045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173.045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7.565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1345470"/>
                  </a:ext>
                </a:extLst>
              </a:tr>
              <a:tr h="171948">
                <a:tc>
                  <a:txBody>
                    <a:bodyPr/>
                    <a:lstStyle/>
                    <a:p>
                      <a:pPr algn="ctr" fontAlgn="ctr"/>
                      <a:r>
                        <a:rPr lang="es-CL" sz="800" b="1" i="0" u="none" strike="noStrike">
                          <a:solidFill>
                            <a:srgbClr val="000000"/>
                          </a:solidFill>
                          <a:effectLst/>
                          <a:latin typeface="Calibri" panose="020F0502020204030204" pitchFamily="34" charset="0"/>
                        </a:rPr>
                        <a:t>25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1287834"/>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6780013"/>
                  </a:ext>
                </a:extLst>
              </a:tr>
              <a:tr h="171948">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2.950.700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22.006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3733202"/>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71.516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71.516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3535899"/>
                  </a:ext>
                </a:extLst>
              </a:tr>
              <a:tr h="171948">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29.870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29.870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0172354"/>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977.667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977.667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7473511"/>
                  </a:ext>
                </a:extLst>
              </a:tr>
              <a:tr h="171948">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1.871.647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1.871.647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20.632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8488488"/>
                  </a:ext>
                </a:extLst>
              </a:tr>
              <a:tr h="171948">
                <a:tc>
                  <a:txBody>
                    <a:bodyPr/>
                    <a:lstStyle/>
                    <a:p>
                      <a:pPr algn="ctr" fontAlgn="ctr"/>
                      <a:r>
                        <a:rPr lang="es-CL" sz="800" b="1" i="0" u="none" strike="noStrike">
                          <a:solidFill>
                            <a:srgbClr val="000000"/>
                          </a:solidFill>
                          <a:effectLst/>
                          <a:latin typeface="Calibri" panose="020F0502020204030204" pitchFamily="34" charset="0"/>
                        </a:rPr>
                        <a:t>31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3.097.649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1902043"/>
                  </a:ext>
                </a:extLst>
              </a:tr>
              <a:tr h="171948">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3.097.649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3.097.649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1515798"/>
                  </a:ext>
                </a:extLst>
              </a:tr>
              <a:tr h="171948">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840.279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2.441.549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3719070"/>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665.681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665.681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9483530"/>
                  </a:ext>
                </a:extLst>
              </a:tr>
              <a:tr h="171948">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174.598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174.598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0306459"/>
                  </a:ext>
                </a:extLst>
              </a:tr>
              <a:tr h="171948">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2.441.549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191186956"/>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3425</TotalTime>
  <Words>776</Words>
  <Application>Microsoft Office PowerPoint</Application>
  <PresentationFormat>Presentación en pantalla (4:3)</PresentationFormat>
  <Paragraphs>318</Paragraphs>
  <Slides>7</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7</vt:i4>
      </vt:variant>
    </vt:vector>
  </HeadingPairs>
  <TitlesOfParts>
    <vt:vector size="14" baseType="lpstr">
      <vt:lpstr>Andalus</vt:lpstr>
      <vt:lpstr>Arial</vt:lpstr>
      <vt:lpstr>Calibri</vt:lpstr>
      <vt:lpstr>Times New Roman</vt:lpstr>
      <vt:lpstr>1_Tema de Office</vt:lpstr>
      <vt:lpstr>Tema de Office</vt:lpstr>
      <vt:lpstr>Imagen de mapa de bits</vt:lpstr>
      <vt:lpstr>EJECUCIÓN PRESUPUESTARIA DE GASTOS ACUMULADA AL MES DE ENERO DE 2019 PARTIDA 04: CONTRALORÍA GENERAL DE LA REPÚBLICA</vt:lpstr>
      <vt:lpstr>EJECUCIÓN ACUMULADA DE GASTOS A ENERO DE 2019  PARTIDA 04 CONTRALORÍA GENERAL DE LA REPÚBLICA</vt:lpstr>
      <vt:lpstr>EJECUCIÓN ACUMULADA DE GASTOS A ENERO DE 2019  PARTIDA 04 CONTRALORÍA GENERAL DE LA REPÚBLICA</vt:lpstr>
      <vt:lpstr>EJECUCIÓN ACUMULADA DE GASTOS A ENERO DE 2019  PARTIDA 04 CONTRALORÍA GENERAL DE LA REPÚBLICA</vt:lpstr>
      <vt:lpstr>EJECUCION ACUMULADA DE GASTOS A ENERO DE 2019  PARTIDA 04 CONTRALORÍA GENERAL DE LA REPÚBLICA</vt:lpstr>
      <vt:lpstr>EJECUCIÓN ACUMULADA DE GASTOS A ENERO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218</cp:revision>
  <cp:lastPrinted>2016-10-11T11:56:42Z</cp:lastPrinted>
  <dcterms:created xsi:type="dcterms:W3CDTF">2016-06-23T13:38:47Z</dcterms:created>
  <dcterms:modified xsi:type="dcterms:W3CDTF">2019-04-26T14:47:18Z</dcterms:modified>
</cp:coreProperties>
</file>