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0"/>
  </p:notesMasterIdLst>
  <p:handoutMasterIdLst>
    <p:handoutMasterId r:id="rId11"/>
  </p:handoutMasterIdLst>
  <p:sldIdLst>
    <p:sldId id="256" r:id="rId3"/>
    <p:sldId id="298" r:id="rId4"/>
    <p:sldId id="301" r:id="rId5"/>
    <p:sldId id="299" r:id="rId6"/>
    <p:sldId id="300" r:id="rId7"/>
    <p:sldId id="264" r:id="rId8"/>
    <p:sldId id="265" r:id="rId9"/>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498" y="72"/>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49"/>
        <p:guide pos="22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Mensual 2017 - 2018 - 2019</a:t>
            </a:r>
          </a:p>
        </c:rich>
      </c:tx>
      <c:overlay val="0"/>
    </c:title>
    <c:autoTitleDeleted val="0"/>
    <c:plotArea>
      <c:layout>
        <c:manualLayout>
          <c:layoutTarget val="inner"/>
          <c:xMode val="edge"/>
          <c:yMode val="edge"/>
          <c:x val="5.5248493243900063E-2"/>
          <c:y val="0.13410295223359095"/>
          <c:w val="0.9436980166346769"/>
          <c:h val="0.63158366141732281"/>
        </c:manualLayout>
      </c:layout>
      <c:barChart>
        <c:barDir val="col"/>
        <c:grouping val="clustered"/>
        <c:varyColors val="0"/>
        <c:ser>
          <c:idx val="0"/>
          <c:order val="0"/>
          <c:tx>
            <c:strRef>
              <c:f>'Partida 04'!$C$32</c:f>
              <c:strCache>
                <c:ptCount val="1"/>
                <c:pt idx="0">
                  <c:v>% Ejecución Ppto. Vigente 2017</c:v>
                </c:pt>
              </c:strCache>
            </c:strRef>
          </c:tx>
          <c:spPr>
            <a:solidFill>
              <a:srgbClr val="9BBB59"/>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04'!$D$32:$O$32</c:f>
              <c:numCache>
                <c:formatCode>0.0%</c:formatCode>
                <c:ptCount val="12"/>
                <c:pt idx="0">
                  <c:v>8.8999999999999996E-2</c:v>
                </c:pt>
                <c:pt idx="1">
                  <c:v>6.6000000000000003E-2</c:v>
                </c:pt>
                <c:pt idx="2">
                  <c:v>8.5999999999999993E-2</c:v>
                </c:pt>
                <c:pt idx="3">
                  <c:v>9.6000000000000002E-2</c:v>
                </c:pt>
                <c:pt idx="4">
                  <c:v>7.1999999999999995E-2</c:v>
                </c:pt>
                <c:pt idx="5">
                  <c:v>0.107</c:v>
                </c:pt>
                <c:pt idx="6">
                  <c:v>6.4000000000000001E-2</c:v>
                </c:pt>
                <c:pt idx="7">
                  <c:v>7.4999999999999997E-2</c:v>
                </c:pt>
                <c:pt idx="8">
                  <c:v>0.1</c:v>
                </c:pt>
                <c:pt idx="9">
                  <c:v>6.3E-2</c:v>
                </c:pt>
                <c:pt idx="10">
                  <c:v>7.6999999999999999E-2</c:v>
                </c:pt>
                <c:pt idx="11">
                  <c:v>0.152</c:v>
                </c:pt>
              </c:numCache>
            </c:numRef>
          </c:val>
          <c:extLst>
            <c:ext xmlns:c16="http://schemas.microsoft.com/office/drawing/2014/chart" uri="{C3380CC4-5D6E-409C-BE32-E72D297353CC}">
              <c16:uniqueId val="{00000000-8C06-486E-8E0C-B6EB2A1C4721}"/>
            </c:ext>
          </c:extLst>
        </c:ser>
        <c:ser>
          <c:idx val="1"/>
          <c:order val="1"/>
          <c:tx>
            <c:strRef>
              <c:f>'Partida 04'!$C$33</c:f>
              <c:strCache>
                <c:ptCount val="1"/>
                <c:pt idx="0">
                  <c:v>% Ejecución Ppto. Vigente 2018</c:v>
                </c:pt>
              </c:strCache>
            </c:strRef>
          </c:tx>
          <c:spPr>
            <a:solidFill>
              <a:srgbClr val="0070C0"/>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04'!$D$33:$O$33</c:f>
              <c:numCache>
                <c:formatCode>0.0%</c:formatCode>
                <c:ptCount val="12"/>
                <c:pt idx="0">
                  <c:v>0.112</c:v>
                </c:pt>
                <c:pt idx="1">
                  <c:v>6.8000000000000005E-2</c:v>
                </c:pt>
                <c:pt idx="2">
                  <c:v>9.1999999999999998E-2</c:v>
                </c:pt>
                <c:pt idx="3">
                  <c:v>9.6000000000000002E-2</c:v>
                </c:pt>
                <c:pt idx="4">
                  <c:v>6.7000000000000004E-2</c:v>
                </c:pt>
                <c:pt idx="5">
                  <c:v>0.108</c:v>
                </c:pt>
                <c:pt idx="6">
                  <c:v>7.2999999999999995E-2</c:v>
                </c:pt>
                <c:pt idx="7">
                  <c:v>7.2999999999999995E-2</c:v>
                </c:pt>
                <c:pt idx="8">
                  <c:v>0.106</c:v>
                </c:pt>
                <c:pt idx="9">
                  <c:v>5.8999999999999997E-2</c:v>
                </c:pt>
                <c:pt idx="10">
                  <c:v>8.7999999999999995E-2</c:v>
                </c:pt>
                <c:pt idx="11">
                  <c:v>0.13800000000000001</c:v>
                </c:pt>
              </c:numCache>
            </c:numRef>
          </c:val>
          <c:extLst>
            <c:ext xmlns:c16="http://schemas.microsoft.com/office/drawing/2014/chart" uri="{C3380CC4-5D6E-409C-BE32-E72D297353CC}">
              <c16:uniqueId val="{00000001-8C06-486E-8E0C-B6EB2A1C4721}"/>
            </c:ext>
          </c:extLst>
        </c:ser>
        <c:ser>
          <c:idx val="2"/>
          <c:order val="2"/>
          <c:tx>
            <c:strRef>
              <c:f>'Partida 04'!$C$34</c:f>
              <c:strCache>
                <c:ptCount val="1"/>
                <c:pt idx="0">
                  <c:v>% Ejecución Ppto. Vigente 2019</c:v>
                </c:pt>
              </c:strCache>
            </c:strRef>
          </c:tx>
          <c:spPr>
            <a:solidFill>
              <a:srgbClr val="C0504D"/>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04'!$D$34</c:f>
              <c:numCache>
                <c:formatCode>0.0%</c:formatCode>
                <c:ptCount val="1"/>
                <c:pt idx="0">
                  <c:v>9.8465307841019034E-2</c:v>
                </c:pt>
              </c:numCache>
            </c:numRef>
          </c:val>
          <c:extLst>
            <c:ext xmlns:c16="http://schemas.microsoft.com/office/drawing/2014/chart" uri="{C3380CC4-5D6E-409C-BE32-E72D297353CC}">
              <c16:uniqueId val="{00000002-8C06-486E-8E0C-B6EB2A1C4721}"/>
            </c:ext>
          </c:extLst>
        </c:ser>
        <c:dLbls>
          <c:showLegendKey val="0"/>
          <c:showVal val="0"/>
          <c:showCatName val="0"/>
          <c:showSerName val="0"/>
          <c:showPercent val="0"/>
          <c:showBubbleSize val="0"/>
        </c:dLbls>
        <c:gapWidth val="150"/>
        <c:overlap val="-49"/>
        <c:axId val="123764096"/>
        <c:axId val="123778176"/>
      </c:barChart>
      <c:catAx>
        <c:axId val="123764096"/>
        <c:scaling>
          <c:orientation val="minMax"/>
        </c:scaling>
        <c:delete val="0"/>
        <c:axPos val="b"/>
        <c:numFmt formatCode="General" sourceLinked="1"/>
        <c:majorTickMark val="none"/>
        <c:minorTickMark val="none"/>
        <c:tickLblPos val="nextTo"/>
        <c:txPr>
          <a:bodyPr rot="-2160000" vert="horz" anchor="ctr" anchorCtr="0"/>
          <a:lstStyle/>
          <a:p>
            <a:pPr>
              <a:defRPr sz="800" b="0" i="0" u="none" strike="noStrike" baseline="0">
                <a:solidFill>
                  <a:srgbClr val="000000"/>
                </a:solidFill>
                <a:latin typeface="Calibri"/>
                <a:ea typeface="Calibri"/>
                <a:cs typeface="Calibri"/>
              </a:defRPr>
            </a:pPr>
            <a:endParaRPr lang="es-CL"/>
          </a:p>
        </c:txPr>
        <c:crossAx val="123778176"/>
        <c:crosses val="autoZero"/>
        <c:auto val="0"/>
        <c:lblAlgn val="ctr"/>
        <c:lblOffset val="100"/>
        <c:noMultiLvlLbl val="0"/>
      </c:catAx>
      <c:valAx>
        <c:axId val="123778176"/>
        <c:scaling>
          <c:orientation val="minMax"/>
        </c:scaling>
        <c:delete val="0"/>
        <c:axPos val="l"/>
        <c:numFmt formatCode="0.0%" sourceLinked="1"/>
        <c:majorTickMark val="out"/>
        <c:minorTickMark val="none"/>
        <c:tickLblPos val="nextTo"/>
        <c:txPr>
          <a:bodyPr/>
          <a:lstStyle/>
          <a:p>
            <a:pPr>
              <a:defRPr sz="800"/>
            </a:pPr>
            <a:endParaRPr lang="es-CL"/>
          </a:p>
        </c:txPr>
        <c:crossAx val="123764096"/>
        <c:crosses val="autoZero"/>
        <c:crossBetween val="between"/>
      </c:valAx>
    </c:plotArea>
    <c:legend>
      <c:legendPos val="b"/>
      <c:overlay val="0"/>
      <c:txPr>
        <a:bodyPr/>
        <a:lstStyle/>
        <a:p>
          <a:pPr>
            <a:defRPr sz="800"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Acumulada 2017 - 2018 - 2019</a:t>
            </a:r>
          </a:p>
        </c:rich>
      </c:tx>
      <c:overlay val="0"/>
    </c:title>
    <c:autoTitleDeleted val="0"/>
    <c:plotArea>
      <c:layout/>
      <c:lineChart>
        <c:grouping val="standard"/>
        <c:varyColors val="0"/>
        <c:ser>
          <c:idx val="0"/>
          <c:order val="0"/>
          <c:tx>
            <c:strRef>
              <c:f>'Partida 04'!$C$28</c:f>
              <c:strCache>
                <c:ptCount val="1"/>
                <c:pt idx="0">
                  <c:v>% Ejecución Ppto. Vigente 2017</c:v>
                </c:pt>
              </c:strCache>
            </c:strRef>
          </c:tx>
          <c:spPr>
            <a:ln>
              <a:solidFill>
                <a:srgbClr val="9BBB59"/>
              </a:solidFill>
            </a:ln>
          </c:spPr>
          <c:marker>
            <c:symbol val="none"/>
          </c:marker>
          <c:cat>
            <c:strRef>
              <c:f>'Partida 04'!$D$27:$O$27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04'!$D$28:$O$28</c:f>
              <c:numCache>
                <c:formatCode>0.0%</c:formatCode>
                <c:ptCount val="12"/>
                <c:pt idx="0">
                  <c:v>8.8999999999999996E-2</c:v>
                </c:pt>
                <c:pt idx="1">
                  <c:v>0.155</c:v>
                </c:pt>
                <c:pt idx="2">
                  <c:v>0.23799999999999999</c:v>
                </c:pt>
                <c:pt idx="3">
                  <c:v>0.33300000000000002</c:v>
                </c:pt>
                <c:pt idx="4">
                  <c:v>0.40600000000000003</c:v>
                </c:pt>
                <c:pt idx="5">
                  <c:v>0.504</c:v>
                </c:pt>
                <c:pt idx="6">
                  <c:v>0.51500000000000001</c:v>
                </c:pt>
                <c:pt idx="7">
                  <c:v>0.59</c:v>
                </c:pt>
                <c:pt idx="8">
                  <c:v>0.68899999999999995</c:v>
                </c:pt>
                <c:pt idx="9">
                  <c:v>0.74299999999999999</c:v>
                </c:pt>
                <c:pt idx="10">
                  <c:v>0.83799999999999997</c:v>
                </c:pt>
                <c:pt idx="11">
                  <c:v>0.98799999999999999</c:v>
                </c:pt>
              </c:numCache>
            </c:numRef>
          </c:val>
          <c:smooth val="0"/>
          <c:extLst>
            <c:ext xmlns:c16="http://schemas.microsoft.com/office/drawing/2014/chart" uri="{C3380CC4-5D6E-409C-BE32-E72D297353CC}">
              <c16:uniqueId val="{00000000-9AB2-4A87-948D-820486AD090F}"/>
            </c:ext>
          </c:extLst>
        </c:ser>
        <c:ser>
          <c:idx val="1"/>
          <c:order val="1"/>
          <c:tx>
            <c:strRef>
              <c:f>'Partida 04'!$C$29</c:f>
              <c:strCache>
                <c:ptCount val="1"/>
                <c:pt idx="0">
                  <c:v>% Ejecución Ppto. Vigente 2018</c:v>
                </c:pt>
              </c:strCache>
            </c:strRef>
          </c:tx>
          <c:spPr>
            <a:ln>
              <a:solidFill>
                <a:srgbClr val="0070C0"/>
              </a:solidFill>
            </a:ln>
          </c:spPr>
          <c:marker>
            <c:symbol val="none"/>
          </c:marker>
          <c:cat>
            <c:strRef>
              <c:f>'Partida 04'!$D$27:$O$27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04'!$D$29:$O$29</c:f>
              <c:numCache>
                <c:formatCode>0.0%</c:formatCode>
                <c:ptCount val="12"/>
                <c:pt idx="0">
                  <c:v>0.112</c:v>
                </c:pt>
                <c:pt idx="1">
                  <c:v>0.18</c:v>
                </c:pt>
                <c:pt idx="2">
                  <c:v>0.27200000000000002</c:v>
                </c:pt>
                <c:pt idx="3">
                  <c:v>0.35499999999999998</c:v>
                </c:pt>
                <c:pt idx="4">
                  <c:v>0.42199999999999999</c:v>
                </c:pt>
                <c:pt idx="5">
                  <c:v>0.53100000000000003</c:v>
                </c:pt>
                <c:pt idx="6">
                  <c:v>0.60899999999999999</c:v>
                </c:pt>
                <c:pt idx="7">
                  <c:v>0.622</c:v>
                </c:pt>
                <c:pt idx="8">
                  <c:v>0.72799999999999998</c:v>
                </c:pt>
                <c:pt idx="9">
                  <c:v>0.78500000000000003</c:v>
                </c:pt>
                <c:pt idx="10">
                  <c:v>0.873</c:v>
                </c:pt>
                <c:pt idx="11">
                  <c:v>0.98399999999999999</c:v>
                </c:pt>
              </c:numCache>
            </c:numRef>
          </c:val>
          <c:smooth val="0"/>
          <c:extLst>
            <c:ext xmlns:c16="http://schemas.microsoft.com/office/drawing/2014/chart" uri="{C3380CC4-5D6E-409C-BE32-E72D297353CC}">
              <c16:uniqueId val="{00000001-9AB2-4A87-948D-820486AD090F}"/>
            </c:ext>
          </c:extLst>
        </c:ser>
        <c:ser>
          <c:idx val="2"/>
          <c:order val="2"/>
          <c:tx>
            <c:strRef>
              <c:f>'Partida 04'!$C$30</c:f>
              <c:strCache>
                <c:ptCount val="1"/>
                <c:pt idx="0">
                  <c:v>% Ejecución Ppto. Vigente 2019</c:v>
                </c:pt>
              </c:strCache>
            </c:strRef>
          </c:tx>
          <c:spPr>
            <a:ln>
              <a:solidFill>
                <a:srgbClr val="C00000"/>
              </a:solidFill>
            </a:ln>
          </c:spPr>
          <c:marker>
            <c:symbol val="none"/>
          </c:marker>
          <c:dLbls>
            <c:spPr>
              <a:noFill/>
              <a:ln>
                <a:noFill/>
              </a:ln>
              <a:effectLst/>
            </c:spPr>
            <c:txPr>
              <a:bodyPr/>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04'!$D$30</c:f>
              <c:numCache>
                <c:formatCode>0.0%</c:formatCode>
                <c:ptCount val="1"/>
                <c:pt idx="0">
                  <c:v>9.8465307841019034E-2</c:v>
                </c:pt>
              </c:numCache>
            </c:numRef>
          </c:val>
          <c:smooth val="0"/>
          <c:extLst>
            <c:ext xmlns:c16="http://schemas.microsoft.com/office/drawing/2014/chart" uri="{C3380CC4-5D6E-409C-BE32-E72D297353CC}">
              <c16:uniqueId val="{00000002-9AB2-4A87-948D-820486AD090F}"/>
            </c:ext>
          </c:extLst>
        </c:ser>
        <c:dLbls>
          <c:showLegendKey val="0"/>
          <c:showVal val="0"/>
          <c:showCatName val="0"/>
          <c:showSerName val="0"/>
          <c:showPercent val="0"/>
          <c:showBubbleSize val="0"/>
        </c:dLbls>
        <c:smooth val="0"/>
        <c:axId val="66230528"/>
        <c:axId val="66236416"/>
      </c:lineChart>
      <c:catAx>
        <c:axId val="66230528"/>
        <c:scaling>
          <c:orientation val="minMax"/>
        </c:scaling>
        <c:delete val="0"/>
        <c:axPos val="b"/>
        <c:numFmt formatCode="General" sourceLinked="1"/>
        <c:majorTickMark val="none"/>
        <c:minorTickMark val="none"/>
        <c:tickLblPos val="low"/>
        <c:txPr>
          <a:bodyPr rot="-1620000" vert="horz"/>
          <a:lstStyle/>
          <a:p>
            <a:pPr>
              <a:defRPr sz="800" b="0" i="0" u="none" strike="noStrike" baseline="0">
                <a:ln>
                  <a:noFill/>
                  <a:headEnd type="none"/>
                </a:ln>
                <a:solidFill>
                  <a:srgbClr val="000000">
                    <a:alpha val="90000"/>
                  </a:srgbClr>
                </a:solidFill>
                <a:latin typeface="Calibri"/>
                <a:ea typeface="Calibri"/>
                <a:cs typeface="Calibri"/>
              </a:defRPr>
            </a:pPr>
            <a:endParaRPr lang="es-CL"/>
          </a:p>
        </c:txPr>
        <c:crossAx val="66236416"/>
        <c:crosses val="autoZero"/>
        <c:auto val="1"/>
        <c:lblAlgn val="ctr"/>
        <c:lblOffset val="100"/>
        <c:tickLblSkip val="1"/>
        <c:noMultiLvlLbl val="0"/>
      </c:catAx>
      <c:valAx>
        <c:axId val="66236416"/>
        <c:scaling>
          <c:orientation val="minMax"/>
        </c:scaling>
        <c:delete val="0"/>
        <c:axPos val="l"/>
        <c:majorGridlines/>
        <c:numFmt formatCode="0.0%" sourceLinked="1"/>
        <c:majorTickMark val="none"/>
        <c:minorTickMark val="none"/>
        <c:tickLblPos val="nextTo"/>
        <c:txPr>
          <a:bodyPr rot="0" vert="horz"/>
          <a:lstStyle/>
          <a:p>
            <a:pPr>
              <a:defRPr sz="800" b="0" i="0" u="none" strike="noStrike" baseline="0">
                <a:solidFill>
                  <a:srgbClr val="000000"/>
                </a:solidFill>
                <a:latin typeface="Calibri"/>
                <a:ea typeface="Calibri"/>
                <a:cs typeface="Calibri"/>
              </a:defRPr>
            </a:pPr>
            <a:endParaRPr lang="es-CL"/>
          </a:p>
        </c:txPr>
        <c:crossAx val="66230528"/>
        <c:crosses val="autoZero"/>
        <c:crossBetween val="between"/>
      </c:valAx>
    </c:plotArea>
    <c:legend>
      <c:legendPos val="b"/>
      <c:overlay val="0"/>
      <c:txPr>
        <a:bodyPr/>
        <a:lstStyle/>
        <a:p>
          <a:pPr>
            <a:defRPr sz="800"/>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sz="quarter" idx="1"/>
          </p:nvPr>
        </p:nvSpPr>
        <p:spPr>
          <a:xfrm>
            <a:off x="4008709" y="0"/>
            <a:ext cx="3066733" cy="468154"/>
          </a:xfrm>
          <a:prstGeom prst="rect">
            <a:avLst/>
          </a:prstGeom>
        </p:spPr>
        <p:txBody>
          <a:bodyPr vert="horz" lIns="92855" tIns="46427" rIns="92855" bIns="46427" rtlCol="0"/>
          <a:lstStyle>
            <a:lvl1pPr algn="r">
              <a:defRPr sz="1200"/>
            </a:lvl1pPr>
          </a:lstStyle>
          <a:p>
            <a:fld id="{616FA1BA-8A8E-4023-9C91-FC56F051C6FA}" type="datetimeFigureOut">
              <a:rPr lang="es-CL" smtClean="0"/>
              <a:t>26-04-2019</a:t>
            </a:fld>
            <a:endParaRPr lang="es-CL"/>
          </a:p>
        </p:txBody>
      </p:sp>
      <p:sp>
        <p:nvSpPr>
          <p:cNvPr id="4" name="3 Marcador de pie de página"/>
          <p:cNvSpPr>
            <a:spLocks noGrp="1"/>
          </p:cNvSpPr>
          <p:nvPr>
            <p:ph type="ftr" sz="quarter" idx="2"/>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08709" y="8893296"/>
            <a:ext cx="3066733" cy="468154"/>
          </a:xfrm>
          <a:prstGeom prst="rect">
            <a:avLst/>
          </a:prstGeom>
        </p:spPr>
        <p:txBody>
          <a:bodyPr vert="horz" lIns="92855" tIns="46427" rIns="92855" bIns="46427"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idx="1"/>
          </p:nvPr>
        </p:nvSpPr>
        <p:spPr>
          <a:xfrm>
            <a:off x="4008709" y="0"/>
            <a:ext cx="3066733" cy="468154"/>
          </a:xfrm>
          <a:prstGeom prst="rect">
            <a:avLst/>
          </a:prstGeom>
        </p:spPr>
        <p:txBody>
          <a:bodyPr vert="horz" lIns="92855" tIns="46427" rIns="92855" bIns="46427" rtlCol="0"/>
          <a:lstStyle>
            <a:lvl1pPr algn="r">
              <a:defRPr sz="1200"/>
            </a:lvl1pPr>
          </a:lstStyle>
          <a:p>
            <a:fld id="{E2B5B10E-871D-42A9-AFA9-7078BA467708}" type="datetimeFigureOut">
              <a:rPr lang="es-CL" smtClean="0"/>
              <a:t>26-04-2019</a:t>
            </a:fld>
            <a:endParaRPr lang="es-CL"/>
          </a:p>
        </p:txBody>
      </p:sp>
      <p:sp>
        <p:nvSpPr>
          <p:cNvPr id="4" name="3 Marcador de imagen de diapositiva"/>
          <p:cNvSpPr>
            <a:spLocks noGrp="1" noRot="1" noChangeAspect="1"/>
          </p:cNvSpPr>
          <p:nvPr>
            <p:ph type="sldImg" idx="2"/>
          </p:nvPr>
        </p:nvSpPr>
        <p:spPr>
          <a:xfrm>
            <a:off x="1198563" y="701675"/>
            <a:ext cx="4679950" cy="3511550"/>
          </a:xfrm>
          <a:prstGeom prst="rect">
            <a:avLst/>
          </a:prstGeom>
          <a:noFill/>
          <a:ln w="12700">
            <a:solidFill>
              <a:prstClr val="black"/>
            </a:solidFill>
          </a:ln>
        </p:spPr>
        <p:txBody>
          <a:bodyPr vert="horz" lIns="92855" tIns="46427" rIns="92855" bIns="46427"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2855" tIns="46427" rIns="92855" bIns="46427"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09" y="8893296"/>
            <a:ext cx="3066733" cy="468154"/>
          </a:xfrm>
          <a:prstGeom prst="rect">
            <a:avLst/>
          </a:prstGeom>
        </p:spPr>
        <p:txBody>
          <a:bodyPr vert="horz" lIns="92855" tIns="46427" rIns="92855" bIns="46427"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26-04-2019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26-04-2019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26-04-2019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26-04-2019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26-04-2019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26-04-2019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26-04-2019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26-04-2019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26-04-2019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26-04-2019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26-04-2019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26-04-2019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26-04-2019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26-04-2019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26-04-2019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26-04-2019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26-04-2019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26-04-2019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26-04-2019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26-04-2019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26-04-2019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26-04-2019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26-04-2019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46"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26-04-2019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pic>
        <p:nvPicPr>
          <p:cNvPr id="2232" name="Picture 18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19750" y="2679"/>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latin typeface="+mn-lt"/>
              </a:rPr>
              <a:t>EJECUCIÓN PRESUPUESTARIA DE GASTOS ACUMULADA</a:t>
            </a:r>
            <a:br>
              <a:rPr lang="es-CL" sz="2000" b="1" dirty="0">
                <a:latin typeface="+mn-lt"/>
              </a:rPr>
            </a:br>
            <a:r>
              <a:rPr lang="es-CL" sz="2000" b="1" dirty="0">
                <a:latin typeface="+mn-lt"/>
              </a:rPr>
              <a:t>AL MES DE ENERO DE 2019</a:t>
            </a:r>
            <a:br>
              <a:rPr lang="es-CL" sz="2000" b="1" dirty="0">
                <a:latin typeface="+mn-lt"/>
              </a:rPr>
            </a:br>
            <a:r>
              <a:rPr lang="es-CL" sz="2000" b="1" dirty="0">
                <a:latin typeface="+mn-lt"/>
              </a:rPr>
              <a:t>PARTIDA 04:</a:t>
            </a:r>
            <a:br>
              <a:rPr lang="es-CL" sz="2000" b="1" dirty="0">
                <a:latin typeface="+mn-lt"/>
              </a:rPr>
            </a:br>
            <a:r>
              <a:rPr lang="es-CL" sz="2000" b="1" dirty="0">
                <a:latin typeface="+mn-lt"/>
              </a:rPr>
              <a:t>CONTRALORÍA GENERAL DE LA REPÚBLICA</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marzo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321" name="Picture 15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199" y="545351"/>
            <a:ext cx="4805395" cy="939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28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340768"/>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600"/>
              </a:spcBef>
              <a:spcAft>
                <a:spcPts val="600"/>
              </a:spcAft>
            </a:pPr>
            <a:r>
              <a:rPr lang="es-CL" sz="1600" b="1" dirty="0">
                <a:latin typeface="+mn-lt"/>
                <a:ea typeface="Verdana" pitchFamily="34" charset="0"/>
                <a:cs typeface="Verdana" pitchFamily="34" charset="0"/>
              </a:rPr>
              <a:t>Principales hallazgos</a:t>
            </a:r>
          </a:p>
          <a:p>
            <a:pPr marL="342900" indent="-342900" algn="just">
              <a:spcBef>
                <a:spcPts val="600"/>
              </a:spcBef>
              <a:spcAft>
                <a:spcPts val="600"/>
              </a:spcAft>
              <a:buFont typeface="+mj-lt"/>
              <a:buAutoNum type="arabicPeriod"/>
            </a:pPr>
            <a:r>
              <a:rPr lang="es-CL" sz="1600" dirty="0"/>
              <a:t>El Presupuesto 2019 de Contraloría asciende a $80.313 millones. La ejecución en el mes de enero fue de $7.908 millones, equivalente a un 9,8%, inferior al registrado en igual fecha del año anterior (11,2%). </a:t>
            </a:r>
          </a:p>
          <a:p>
            <a:pPr marL="342900" indent="-342900" algn="just">
              <a:spcBef>
                <a:spcPts val="600"/>
              </a:spcBef>
              <a:spcAft>
                <a:spcPts val="600"/>
              </a:spcAft>
              <a:buFont typeface="+mj-lt"/>
              <a:buAutoNum type="arabicPeriod"/>
            </a:pPr>
            <a:r>
              <a:rPr lang="es-CL" sz="1600" dirty="0"/>
              <a:t>Esta ejecución se ve afectada por la aplicación de una deuda flotante, correspondiente a operaciones del año anterior, por $2.441 millones, que debieran suplementar el presupuesto vigente del Servicio de la Deuda, y que sin embargo a la fecha no presenta modificaciones. Este monto incrementa la ejecución del mes ya que considera un monto ejecutado por vía de la deuda flotante que no está contemplada en el presupuesto. Si se hiciese el ejercicio de considerar solo la ejecución de los gastos autorizados en la ley de presupuestos, sin considerar la </a:t>
            </a:r>
            <a:r>
              <a:rPr lang="es-CL" sz="1600"/>
              <a:t>deuda flotante, la </a:t>
            </a:r>
            <a:r>
              <a:rPr lang="es-CL" sz="1600" dirty="0"/>
              <a:t>ejecución de enero habría alcanzado a </a:t>
            </a:r>
            <a:r>
              <a:rPr lang="es-CL" sz="1600"/>
              <a:t>5,4%.</a:t>
            </a:r>
            <a:endParaRPr lang="es-CL" sz="1600" dirty="0"/>
          </a:p>
          <a:p>
            <a:pPr marL="342900" indent="-342900" algn="just">
              <a:spcBef>
                <a:spcPts val="600"/>
              </a:spcBef>
              <a:spcAft>
                <a:spcPts val="600"/>
              </a:spcAft>
              <a:buFont typeface="+mj-lt"/>
              <a:buAutoNum type="arabicPeriod"/>
            </a:pPr>
            <a:r>
              <a:rPr lang="es-MX" sz="1600" dirty="0"/>
              <a:t>Prácticamente el 80% del presupuesto 2019 de Contraloría se destina a Gastos en Personal. Este Subtítulo considera para el presente año un incremento de dotación de 64 profesionales para fortalecer la función de fiscalización.</a:t>
            </a:r>
          </a:p>
          <a:p>
            <a:pPr marL="365125" indent="-365125" algn="just" defTabSz="984250">
              <a:spcBef>
                <a:spcPts val="600"/>
              </a:spcBef>
              <a:spcAft>
                <a:spcPts val="600"/>
              </a:spcAft>
              <a:buAutoNum type="arabicPeriod" startAt="3"/>
              <a:tabLst>
                <a:tab pos="0" algn="l"/>
                <a:tab pos="7891463" algn="l"/>
              </a:tabLst>
            </a:pPr>
            <a:r>
              <a:rPr lang="es-MX" sz="1600" dirty="0"/>
              <a:t>La gestión administrativa de Contraloría considera su sede central más 16 sedes regionales.</a:t>
            </a:r>
          </a:p>
          <a:p>
            <a:pPr marL="365125" indent="-365125" algn="just" defTabSz="984250">
              <a:spcBef>
                <a:spcPts val="600"/>
              </a:spcBef>
              <a:spcAft>
                <a:spcPts val="600"/>
              </a:spcAft>
              <a:buAutoNum type="arabicPeriod" startAt="3"/>
              <a:tabLst>
                <a:tab pos="0" algn="l"/>
                <a:tab pos="7891463" algn="l"/>
              </a:tabLst>
            </a:pPr>
            <a:r>
              <a:rPr lang="es-MX" sz="1600" dirty="0"/>
              <a:t>Iniciativas de Inversión por $3.097 millones contempla inversiones menores en oficinas en Santiago y gastos de arrastre del proyecto Sede Regional de Tarapacá, por $2.524 millones.</a:t>
            </a:r>
          </a:p>
          <a:p>
            <a:pPr marL="342900" indent="-342900" algn="just">
              <a:spcBef>
                <a:spcPts val="600"/>
              </a:spcBef>
              <a:spcAft>
                <a:spcPts val="600"/>
              </a:spcAft>
              <a:buFont typeface="+mj-lt"/>
              <a:buAutoNum type="arabicPeriod" startAt="3"/>
            </a:pPr>
            <a:endParaRPr lang="es-CL" sz="1600" dirty="0"/>
          </a:p>
        </p:txBody>
      </p:sp>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Marcador de contenido 6">
            <a:extLst>
              <a:ext uri="{FF2B5EF4-FFF2-40B4-BE49-F238E27FC236}">
                <a16:creationId xmlns:a16="http://schemas.microsoft.com/office/drawing/2014/main" id="{1B860190-2D7F-4F55-9A05-CD18C89CB877}"/>
              </a:ext>
            </a:extLst>
          </p:cNvPr>
          <p:cNvPicPr>
            <a:picLocks noGrp="1" noChangeAspect="1"/>
          </p:cNvPicPr>
          <p:nvPr>
            <p:ph idx="1"/>
          </p:nvPr>
        </p:nvPicPr>
        <p:blipFill>
          <a:blip r:embed="rId2"/>
          <a:stretch>
            <a:fillRect/>
          </a:stretch>
        </p:blipFill>
        <p:spPr>
          <a:xfrm>
            <a:off x="1103508" y="2076898"/>
            <a:ext cx="6936984" cy="4097235"/>
          </a:xfrm>
          <a:prstGeom prst="rect">
            <a:avLst/>
          </a:prstGeom>
        </p:spPr>
      </p:pic>
      <p:sp>
        <p:nvSpPr>
          <p:cNvPr id="5" name="Marcador de número de diapositiva 4">
            <a:extLst>
              <a:ext uri="{FF2B5EF4-FFF2-40B4-BE49-F238E27FC236}">
                <a16:creationId xmlns:a16="http://schemas.microsoft.com/office/drawing/2014/main" id="{612B46E8-5FCA-4B05-A798-3F9F146A3383}"/>
              </a:ext>
            </a:extLst>
          </p:cNvPr>
          <p:cNvSpPr>
            <a:spLocks noGrp="1"/>
          </p:cNvSpPr>
          <p:nvPr>
            <p:ph type="sldNum" sz="quarter" idx="12"/>
          </p:nvPr>
        </p:nvSpPr>
        <p:spPr/>
        <p:txBody>
          <a:bodyPr/>
          <a:lstStyle/>
          <a:p>
            <a:fld id="{66452F03-F775-4AB4-A3E9-A5A78C748C69}" type="slidenum">
              <a:rPr lang="es-CL" smtClean="0"/>
              <a:t>3</a:t>
            </a:fld>
            <a:endParaRPr lang="es-CL"/>
          </a:p>
        </p:txBody>
      </p:sp>
      <p:sp>
        <p:nvSpPr>
          <p:cNvPr id="6" name="1 Título">
            <a:extLst>
              <a:ext uri="{FF2B5EF4-FFF2-40B4-BE49-F238E27FC236}">
                <a16:creationId xmlns:a16="http://schemas.microsoft.com/office/drawing/2014/main" id="{64D91F17-ADA1-4D69-AAA1-674592434E9B}"/>
              </a:ext>
            </a:extLst>
          </p:cNvPr>
          <p:cNvSpPr>
            <a:spLocks noGrp="1"/>
          </p:cNvSpPr>
          <p:nvPr>
            <p:ph type="title"/>
          </p:nvPr>
        </p:nvSpPr>
        <p:spPr>
          <a:xfrm>
            <a:off x="465178" y="683867"/>
            <a:ext cx="8229600" cy="1143000"/>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Tree>
    <p:extLst>
      <p:ext uri="{BB962C8B-B14F-4D97-AF65-F5344CB8AC3E}">
        <p14:creationId xmlns:p14="http://schemas.microsoft.com/office/powerpoint/2010/main" val="3997332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a:t>
            </a:fld>
            <a:endParaRPr lang="es-CL"/>
          </a:p>
        </p:txBody>
      </p:sp>
      <p:sp>
        <p:nvSpPr>
          <p:cNvPr id="6" name="1 Título"/>
          <p:cNvSpPr>
            <a:spLocks noGrp="1"/>
          </p:cNvSpPr>
          <p:nvPr>
            <p:ph type="title"/>
          </p:nvPr>
        </p:nvSpPr>
        <p:spPr>
          <a:xfrm>
            <a:off x="467544" y="651465"/>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ENERO</a:t>
            </a:r>
            <a:r>
              <a:rPr lang="es-CL" sz="1600" b="1" dirty="0">
                <a:solidFill>
                  <a:schemeClr val="tx1"/>
                </a:solidFill>
                <a:ea typeface="Verdana" pitchFamily="34" charset="0"/>
                <a:cs typeface="Verdana" pitchFamily="34" charset="0"/>
              </a:rPr>
              <a:t> DE 2019</a:t>
            </a:r>
            <a:r>
              <a:rPr lang="es-CL" sz="1600" b="1" dirty="0">
                <a:solidFill>
                  <a:prstClr val="black"/>
                </a:solidFill>
                <a:ea typeface="Verdana" pitchFamily="34" charset="0"/>
                <a:cs typeface="Verdana" pitchFamily="34" charset="0"/>
              </a:rPr>
              <a:t>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graphicFrame>
        <p:nvGraphicFramePr>
          <p:cNvPr id="7" name="2 Gráfico">
            <a:extLst>
              <a:ext uri="{FF2B5EF4-FFF2-40B4-BE49-F238E27FC236}">
                <a16:creationId xmlns:a16="http://schemas.microsoft.com/office/drawing/2014/main" id="{07E64580-E7A6-4D61-803A-558CCE8D2DC5}"/>
              </a:ext>
            </a:extLst>
          </p:cNvPr>
          <p:cNvGraphicFramePr>
            <a:graphicFrameLocks noGrp="1"/>
          </p:cNvGraphicFramePr>
          <p:nvPr>
            <p:ph idx="1"/>
            <p:extLst>
              <p:ext uri="{D42A27DB-BD31-4B8C-83A1-F6EECF244321}">
                <p14:modId xmlns:p14="http://schemas.microsoft.com/office/powerpoint/2010/main" val="151164898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36381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5</a:t>
            </a:fld>
            <a:endParaRPr lang="es-CL"/>
          </a:p>
        </p:txBody>
      </p:sp>
      <p:sp>
        <p:nvSpPr>
          <p:cNvPr id="7" name="1 Título"/>
          <p:cNvSpPr>
            <a:spLocks noGrp="1"/>
          </p:cNvSpPr>
          <p:nvPr>
            <p:ph type="title"/>
          </p:nvPr>
        </p:nvSpPr>
        <p:spPr>
          <a:xfrm>
            <a:off x="467544" y="579457"/>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EJECUCION ACUMULADA DE GASTOS A </a:t>
            </a:r>
            <a:r>
              <a:rPr lang="es-CL" sz="1600" b="1" dirty="0">
                <a:solidFill>
                  <a:prstClr val="black"/>
                </a:solidFill>
                <a:ea typeface="Verdana" pitchFamily="34" charset="0"/>
                <a:cs typeface="Verdana" pitchFamily="34" charset="0"/>
              </a:rPr>
              <a:t>ENERO</a:t>
            </a:r>
            <a:r>
              <a:rPr lang="es-CL" sz="1600" b="1" dirty="0">
                <a:solidFill>
                  <a:schemeClr val="tx1"/>
                </a:solidFill>
                <a:ea typeface="Verdana" pitchFamily="34" charset="0"/>
                <a:cs typeface="Verdana" pitchFamily="34" charset="0"/>
              </a:rPr>
              <a:t> DE 2019</a:t>
            </a:r>
            <a:r>
              <a:rPr lang="es-CL" sz="1600" b="1" dirty="0">
                <a:solidFill>
                  <a:prstClr val="black"/>
                </a:solidFill>
                <a:ea typeface="Verdana" pitchFamily="34" charset="0"/>
                <a:cs typeface="Verdana" pitchFamily="34" charset="0"/>
              </a:rPr>
              <a:t>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graphicFrame>
        <p:nvGraphicFramePr>
          <p:cNvPr id="6" name="1 Gráfico">
            <a:extLst>
              <a:ext uri="{FF2B5EF4-FFF2-40B4-BE49-F238E27FC236}">
                <a16:creationId xmlns:a16="http://schemas.microsoft.com/office/drawing/2014/main" id="{5DEE9E19-4B2C-479D-89DB-FF54FBE7F2B2}"/>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40912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836712"/>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ENERO</a:t>
            </a:r>
            <a:r>
              <a:rPr lang="es-CL" sz="1600" b="1" dirty="0">
                <a:solidFill>
                  <a:schemeClr val="tx1"/>
                </a:solidFill>
                <a:ea typeface="Verdana" pitchFamily="34" charset="0"/>
                <a:cs typeface="Verdana" pitchFamily="34" charset="0"/>
              </a:rPr>
              <a:t> DE 2019</a:t>
            </a:r>
            <a:r>
              <a:rPr lang="es-CL" sz="1600" b="1" dirty="0">
                <a:solidFill>
                  <a:prstClr val="black"/>
                </a:solidFill>
                <a:ea typeface="Verdana" pitchFamily="34" charset="0"/>
                <a:cs typeface="Verdana" pitchFamily="34" charset="0"/>
              </a:rPr>
              <a:t>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6</a:t>
            </a:fld>
            <a:endParaRPr lang="es-CL"/>
          </a:p>
        </p:txBody>
      </p:sp>
      <p:sp>
        <p:nvSpPr>
          <p:cNvPr id="6" name="1 Título"/>
          <p:cNvSpPr txBox="1">
            <a:spLocks/>
          </p:cNvSpPr>
          <p:nvPr/>
        </p:nvSpPr>
        <p:spPr>
          <a:xfrm>
            <a:off x="467544" y="1932697"/>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7" name="3 Marcador de pie de página"/>
          <p:cNvSpPr>
            <a:spLocks noGrp="1"/>
          </p:cNvSpPr>
          <p:nvPr>
            <p:ph type="ftr" sz="quarter" idx="11"/>
          </p:nvPr>
        </p:nvSpPr>
        <p:spPr>
          <a:xfrm>
            <a:off x="693912" y="5085184"/>
            <a:ext cx="7776864" cy="365125"/>
          </a:xfrm>
        </p:spPr>
        <p:txBody>
          <a:bodyPr/>
          <a:lstStyle/>
          <a:p>
            <a:r>
              <a:rPr lang="es-CL" sz="1050" b="1" dirty="0"/>
              <a:t>Fuente</a:t>
            </a:r>
            <a:r>
              <a:rPr lang="es-CL" sz="1050" dirty="0"/>
              <a:t>: Elaboración propia en base  a Informes de ejecución presupuestaria mensual de DIPRES</a:t>
            </a:r>
          </a:p>
        </p:txBody>
      </p:sp>
      <p:graphicFrame>
        <p:nvGraphicFramePr>
          <p:cNvPr id="3" name="Tabla 2">
            <a:extLst>
              <a:ext uri="{FF2B5EF4-FFF2-40B4-BE49-F238E27FC236}">
                <a16:creationId xmlns:a16="http://schemas.microsoft.com/office/drawing/2014/main" id="{BFD50E19-5F20-4D73-B07E-B7F293F9090E}"/>
              </a:ext>
            </a:extLst>
          </p:cNvPr>
          <p:cNvGraphicFramePr>
            <a:graphicFrameLocks noGrp="1"/>
          </p:cNvGraphicFramePr>
          <p:nvPr/>
        </p:nvGraphicFramePr>
        <p:xfrm>
          <a:off x="800101" y="2924969"/>
          <a:ext cx="7543798" cy="2152650"/>
        </p:xfrm>
        <a:graphic>
          <a:graphicData uri="http://schemas.openxmlformats.org/drawingml/2006/table">
            <a:tbl>
              <a:tblPr/>
              <a:tblGrid>
                <a:gridCol w="794708">
                  <a:extLst>
                    <a:ext uri="{9D8B030D-6E8A-4147-A177-3AD203B41FA5}">
                      <a16:colId xmlns:a16="http://schemas.microsoft.com/office/drawing/2014/main" val="3075351189"/>
                    </a:ext>
                  </a:extLst>
                </a:gridCol>
                <a:gridCol w="2123176">
                  <a:extLst>
                    <a:ext uri="{9D8B030D-6E8A-4147-A177-3AD203B41FA5}">
                      <a16:colId xmlns:a16="http://schemas.microsoft.com/office/drawing/2014/main" val="1906305097"/>
                    </a:ext>
                  </a:extLst>
                </a:gridCol>
                <a:gridCol w="794708">
                  <a:extLst>
                    <a:ext uri="{9D8B030D-6E8A-4147-A177-3AD203B41FA5}">
                      <a16:colId xmlns:a16="http://schemas.microsoft.com/office/drawing/2014/main" val="2906249693"/>
                    </a:ext>
                  </a:extLst>
                </a:gridCol>
                <a:gridCol w="794708">
                  <a:extLst>
                    <a:ext uri="{9D8B030D-6E8A-4147-A177-3AD203B41FA5}">
                      <a16:colId xmlns:a16="http://schemas.microsoft.com/office/drawing/2014/main" val="4085175111"/>
                    </a:ext>
                  </a:extLst>
                </a:gridCol>
                <a:gridCol w="794708">
                  <a:extLst>
                    <a:ext uri="{9D8B030D-6E8A-4147-A177-3AD203B41FA5}">
                      <a16:colId xmlns:a16="http://schemas.microsoft.com/office/drawing/2014/main" val="3768513452"/>
                    </a:ext>
                  </a:extLst>
                </a:gridCol>
                <a:gridCol w="794708">
                  <a:extLst>
                    <a:ext uri="{9D8B030D-6E8A-4147-A177-3AD203B41FA5}">
                      <a16:colId xmlns:a16="http://schemas.microsoft.com/office/drawing/2014/main" val="1309848691"/>
                    </a:ext>
                  </a:extLst>
                </a:gridCol>
                <a:gridCol w="723541">
                  <a:extLst>
                    <a:ext uri="{9D8B030D-6E8A-4147-A177-3AD203B41FA5}">
                      <a16:colId xmlns:a16="http://schemas.microsoft.com/office/drawing/2014/main" val="622261835"/>
                    </a:ext>
                  </a:extLst>
                </a:gridCol>
                <a:gridCol w="723541">
                  <a:extLst>
                    <a:ext uri="{9D8B030D-6E8A-4147-A177-3AD203B41FA5}">
                      <a16:colId xmlns:a16="http://schemas.microsoft.com/office/drawing/2014/main" val="829874841"/>
                    </a:ext>
                  </a:extLst>
                </a:gridCol>
              </a:tblGrid>
              <a:tr h="152400">
                <a:tc rowSpan="2" gridSpan="2">
                  <a:txBody>
                    <a:bodyPr/>
                    <a:lstStyle/>
                    <a:p>
                      <a:pPr algn="ctr" fontAlgn="ctr"/>
                      <a:r>
                        <a:rPr lang="es-CL" sz="900" b="1" i="0" u="none" strike="noStrike">
                          <a:solidFill>
                            <a:srgbClr val="FFFFFF"/>
                          </a:solidFill>
                          <a:effectLst/>
                          <a:latin typeface="Calibri" panose="020F0502020204030204" pitchFamily="34" charset="0"/>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125248034"/>
                  </a:ext>
                </a:extLst>
              </a:tr>
              <a:tr h="466725">
                <a:tc gridSpan="2"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762456336"/>
                  </a:ext>
                </a:extLst>
              </a:tr>
              <a:tr h="200025">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80.313.566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80.313.566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7.908.100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9,8%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9,8%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23106300"/>
                  </a:ext>
                </a:extLst>
              </a:tr>
              <a:tr h="190500">
                <a:tc>
                  <a:txBody>
                    <a:bodyPr/>
                    <a:lstStyle/>
                    <a:p>
                      <a:pPr algn="ctr" fontAlgn="ctr"/>
                      <a:r>
                        <a:rPr lang="es-CL" sz="900" b="0"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GASTOS EN PERSONAL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63.373.687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63.373.687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4.832.836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7,6%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7,6%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36172504"/>
                  </a:ext>
                </a:extLst>
              </a:tr>
              <a:tr h="190500">
                <a:tc>
                  <a:txBody>
                    <a:bodyPr/>
                    <a:lstStyle/>
                    <a:p>
                      <a:pPr algn="ctr" fontAlgn="ctr"/>
                      <a:r>
                        <a:rPr lang="es-CL" sz="900" b="0"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BIENES Y SERVICIOS DE CONSUMO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9.858.126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9.858.126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604.144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0717157"/>
                  </a:ext>
                </a:extLst>
              </a:tr>
              <a:tr h="190500">
                <a:tc>
                  <a:txBody>
                    <a:bodyPr/>
                    <a:lstStyle/>
                    <a:p>
                      <a:pPr algn="ctr" fontAlgn="ctr"/>
                      <a:r>
                        <a:rPr lang="es-CL" sz="900" b="0"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TRANSFERENCIAS CORRIENTES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187.742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187.742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7.565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1817687"/>
                  </a:ext>
                </a:extLst>
              </a:tr>
              <a:tr h="190500">
                <a:tc>
                  <a:txBody>
                    <a:bodyPr/>
                    <a:lstStyle/>
                    <a:p>
                      <a:pPr algn="ctr" fontAlgn="ctr"/>
                      <a:r>
                        <a:rPr lang="es-CL" sz="900" b="0" i="0" u="none" strike="noStrike">
                          <a:solidFill>
                            <a:srgbClr val="000000"/>
                          </a:solidFill>
                          <a:effectLst/>
                          <a:latin typeface="Calibri" panose="020F0502020204030204" pitchFamily="34"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INTEGROS AL FISCO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5.383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5.383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28177932"/>
                  </a:ext>
                </a:extLst>
              </a:tr>
              <a:tr h="190500">
                <a:tc>
                  <a:txBody>
                    <a:bodyPr/>
                    <a:lstStyle/>
                    <a:p>
                      <a:pPr algn="ctr" fontAlgn="ctr"/>
                      <a:r>
                        <a:rPr lang="es-CL" sz="900" b="0"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ADQUISICIÓN DE ACTIVOS NO FINANCIEROS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2.950.700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2.950.700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22.006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03298939"/>
                  </a:ext>
                </a:extLst>
              </a:tr>
              <a:tr h="190500">
                <a:tc>
                  <a:txBody>
                    <a:bodyPr/>
                    <a:lstStyle/>
                    <a:p>
                      <a:pPr algn="ctr" fontAlgn="ctr"/>
                      <a:r>
                        <a:rPr lang="es-CL" sz="900" b="0"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INICIATIVAS DE INVERSIÓN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3.097.649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3.097.649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70522189"/>
                  </a:ext>
                </a:extLst>
              </a:tr>
              <a:tr h="190500">
                <a:tc>
                  <a:txBody>
                    <a:bodyPr/>
                    <a:lstStyle/>
                    <a:p>
                      <a:pPr algn="ctr" fontAlgn="ctr"/>
                      <a:r>
                        <a:rPr lang="es-CL" sz="900" b="0"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SERVICIO DE LA DEUDA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840.279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840.279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2.441.549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290,6%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panose="020F0502020204030204" pitchFamily="34" charset="0"/>
                        </a:rPr>
                        <a:t>290,6%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536079469"/>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21792" y="6093296"/>
            <a:ext cx="7714167" cy="322391"/>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a:p>
        </p:txBody>
      </p:sp>
      <p:sp>
        <p:nvSpPr>
          <p:cNvPr id="7" name="1 Título"/>
          <p:cNvSpPr txBox="1">
            <a:spLocks/>
          </p:cNvSpPr>
          <p:nvPr/>
        </p:nvSpPr>
        <p:spPr>
          <a:xfrm>
            <a:off x="391216" y="620688"/>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ENERO</a:t>
            </a:r>
            <a:r>
              <a:rPr lang="es-CL" sz="1600" b="1" dirty="0">
                <a:solidFill>
                  <a:schemeClr val="tx1"/>
                </a:solidFill>
                <a:ea typeface="Verdana" pitchFamily="34" charset="0"/>
                <a:cs typeface="Verdana" pitchFamily="34" charset="0"/>
              </a:rPr>
              <a:t> DE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CAPÍTULO 01. PROGRAMA 01: CONTRALORÍA GENERAL DE LA REPÚBLICA</a:t>
            </a:r>
          </a:p>
        </p:txBody>
      </p:sp>
      <p:sp>
        <p:nvSpPr>
          <p:cNvPr id="9" name="1 Título"/>
          <p:cNvSpPr txBox="1">
            <a:spLocks/>
          </p:cNvSpPr>
          <p:nvPr/>
        </p:nvSpPr>
        <p:spPr>
          <a:xfrm>
            <a:off x="539552" y="1329445"/>
            <a:ext cx="7716232"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577C61FD-F51E-42A7-8259-C2D7E8B4A7D8}"/>
              </a:ext>
            </a:extLst>
          </p:cNvPr>
          <p:cNvGraphicFramePr>
            <a:graphicFrameLocks noGrp="1"/>
          </p:cNvGraphicFramePr>
          <p:nvPr/>
        </p:nvGraphicFramePr>
        <p:xfrm>
          <a:off x="628650" y="1894930"/>
          <a:ext cx="7886700" cy="4212728"/>
        </p:xfrm>
        <a:graphic>
          <a:graphicData uri="http://schemas.openxmlformats.org/drawingml/2006/table">
            <a:tbl>
              <a:tblPr/>
              <a:tblGrid>
                <a:gridCol w="724096">
                  <a:extLst>
                    <a:ext uri="{9D8B030D-6E8A-4147-A177-3AD203B41FA5}">
                      <a16:colId xmlns:a16="http://schemas.microsoft.com/office/drawing/2014/main" val="2422187640"/>
                    </a:ext>
                  </a:extLst>
                </a:gridCol>
                <a:gridCol w="267483">
                  <a:extLst>
                    <a:ext uri="{9D8B030D-6E8A-4147-A177-3AD203B41FA5}">
                      <a16:colId xmlns:a16="http://schemas.microsoft.com/office/drawing/2014/main" val="2650412753"/>
                    </a:ext>
                  </a:extLst>
                </a:gridCol>
                <a:gridCol w="267483">
                  <a:extLst>
                    <a:ext uri="{9D8B030D-6E8A-4147-A177-3AD203B41FA5}">
                      <a16:colId xmlns:a16="http://schemas.microsoft.com/office/drawing/2014/main" val="801129841"/>
                    </a:ext>
                  </a:extLst>
                </a:gridCol>
                <a:gridCol w="2423559">
                  <a:extLst>
                    <a:ext uri="{9D8B030D-6E8A-4147-A177-3AD203B41FA5}">
                      <a16:colId xmlns:a16="http://schemas.microsoft.com/office/drawing/2014/main" val="65472999"/>
                    </a:ext>
                  </a:extLst>
                </a:gridCol>
                <a:gridCol w="724096">
                  <a:extLst>
                    <a:ext uri="{9D8B030D-6E8A-4147-A177-3AD203B41FA5}">
                      <a16:colId xmlns:a16="http://schemas.microsoft.com/office/drawing/2014/main" val="1014092028"/>
                    </a:ext>
                  </a:extLst>
                </a:gridCol>
                <a:gridCol w="724096">
                  <a:extLst>
                    <a:ext uri="{9D8B030D-6E8A-4147-A177-3AD203B41FA5}">
                      <a16:colId xmlns:a16="http://schemas.microsoft.com/office/drawing/2014/main" val="1876046530"/>
                    </a:ext>
                  </a:extLst>
                </a:gridCol>
                <a:gridCol w="724096">
                  <a:extLst>
                    <a:ext uri="{9D8B030D-6E8A-4147-A177-3AD203B41FA5}">
                      <a16:colId xmlns:a16="http://schemas.microsoft.com/office/drawing/2014/main" val="3519140052"/>
                    </a:ext>
                  </a:extLst>
                </a:gridCol>
                <a:gridCol w="724096">
                  <a:extLst>
                    <a:ext uri="{9D8B030D-6E8A-4147-A177-3AD203B41FA5}">
                      <a16:colId xmlns:a16="http://schemas.microsoft.com/office/drawing/2014/main" val="2627897295"/>
                    </a:ext>
                  </a:extLst>
                </a:gridCol>
                <a:gridCol w="659251">
                  <a:extLst>
                    <a:ext uri="{9D8B030D-6E8A-4147-A177-3AD203B41FA5}">
                      <a16:colId xmlns:a16="http://schemas.microsoft.com/office/drawing/2014/main" val="3131027375"/>
                    </a:ext>
                  </a:extLst>
                </a:gridCol>
                <a:gridCol w="648444">
                  <a:extLst>
                    <a:ext uri="{9D8B030D-6E8A-4147-A177-3AD203B41FA5}">
                      <a16:colId xmlns:a16="http://schemas.microsoft.com/office/drawing/2014/main" val="2146458515"/>
                    </a:ext>
                  </a:extLst>
                </a:gridCol>
              </a:tblGrid>
              <a:tr h="171948">
                <a:tc rowSpan="2" gridSpan="4">
                  <a:txBody>
                    <a:bodyPr/>
                    <a:lstStyle/>
                    <a:p>
                      <a:pPr algn="ctr" fontAlgn="ctr"/>
                      <a:r>
                        <a:rPr lang="es-CL" sz="800" b="1" i="0" u="none" strike="noStrike">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265291543"/>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4246545824"/>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80.313.566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80.313.566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7.908.100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9,8%</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9,8%</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91996615"/>
                  </a:ext>
                </a:extLst>
              </a:tr>
              <a:tr h="171948">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63.373.687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63.373.687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4.832.836</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7,6%</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18830990"/>
                  </a:ext>
                </a:extLst>
              </a:tr>
              <a:tr h="171948">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9.858.126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9.858.126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604.144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18317522"/>
                  </a:ext>
                </a:extLst>
              </a:tr>
              <a:tr h="171948">
                <a:tc>
                  <a:txBody>
                    <a:bodyPr/>
                    <a:lstStyle/>
                    <a:p>
                      <a:pPr algn="ctr" fontAlgn="ctr"/>
                      <a:r>
                        <a:rPr lang="es-CL" sz="800" b="1" i="0" u="none" strike="noStrike">
                          <a:solidFill>
                            <a:srgbClr val="000000"/>
                          </a:solidFill>
                          <a:effectLst/>
                          <a:latin typeface="Calibri" panose="020F0502020204030204" pitchFamily="34" charset="0"/>
                        </a:rPr>
                        <a:t>24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187.742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187.742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7.565</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10354915"/>
                  </a:ext>
                </a:extLst>
              </a:tr>
              <a:tr h="171948">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14.697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14.697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79533394"/>
                  </a:ext>
                </a:extLst>
              </a:tr>
              <a:tr h="171948">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Otras Transferencias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14.697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14.697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06605982"/>
                  </a:ext>
                </a:extLst>
              </a:tr>
              <a:tr h="171948">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Organismos Internacionales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173.045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173.045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7.565</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51735366"/>
                  </a:ext>
                </a:extLst>
              </a:tr>
              <a:tr h="171948">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Organismos Internacionales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173.045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173.045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7.565</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01345470"/>
                  </a:ext>
                </a:extLst>
              </a:tr>
              <a:tr h="171948">
                <a:tc>
                  <a:txBody>
                    <a:bodyPr/>
                    <a:lstStyle/>
                    <a:p>
                      <a:pPr algn="ctr" fontAlgn="ctr"/>
                      <a:r>
                        <a:rPr lang="es-CL" sz="800" b="1" i="0" u="none" strike="noStrike">
                          <a:solidFill>
                            <a:srgbClr val="000000"/>
                          </a:solidFill>
                          <a:effectLst/>
                          <a:latin typeface="Calibri" panose="020F0502020204030204" pitchFamily="34" charset="0"/>
                        </a:rPr>
                        <a:t>25</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INTEGROS AL FISCO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5.383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5.383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11287834"/>
                  </a:ext>
                </a:extLst>
              </a:tr>
              <a:tr h="171948">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Impuestos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5.383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5.383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76780013"/>
                  </a:ext>
                </a:extLst>
              </a:tr>
              <a:tr h="171948">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2.950.700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2.950.700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22.006</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0,7%</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03733202"/>
                  </a:ext>
                </a:extLst>
              </a:tr>
              <a:tr h="171948">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71.516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71.516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637</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0,9%</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0,9%</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33535899"/>
                  </a:ext>
                </a:extLst>
              </a:tr>
              <a:tr h="171948">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29.870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29.870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683</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10172354"/>
                  </a:ext>
                </a:extLst>
              </a:tr>
              <a:tr h="171948">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977.667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977.667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97473511"/>
                  </a:ext>
                </a:extLst>
              </a:tr>
              <a:tr h="171948">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1.871.647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1.871.647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20.632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88488488"/>
                  </a:ext>
                </a:extLst>
              </a:tr>
              <a:tr h="171948">
                <a:tc>
                  <a:txBody>
                    <a:bodyPr/>
                    <a:lstStyle/>
                    <a:p>
                      <a:pPr algn="ctr" fontAlgn="ctr"/>
                      <a:r>
                        <a:rPr lang="es-CL" sz="800" b="1" i="0" u="none" strike="noStrike">
                          <a:solidFill>
                            <a:srgbClr val="000000"/>
                          </a:solidFill>
                          <a:effectLst/>
                          <a:latin typeface="Calibri" panose="020F0502020204030204" pitchFamily="34" charset="0"/>
                        </a:rPr>
                        <a:t>31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3.097.649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3.097.649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61902043"/>
                  </a:ext>
                </a:extLst>
              </a:tr>
              <a:tr h="171948">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3.097.649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3.097.649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11515798"/>
                  </a:ext>
                </a:extLst>
              </a:tr>
              <a:tr h="171948">
                <a:tc>
                  <a:txBody>
                    <a:bodyPr/>
                    <a:lstStyle/>
                    <a:p>
                      <a:pPr algn="ctr" fontAlgn="ctr"/>
                      <a:r>
                        <a:rPr lang="es-CL" sz="800" b="1" i="0" u="none" strike="noStrike">
                          <a:solidFill>
                            <a:srgbClr val="000000"/>
                          </a:solidFill>
                          <a:effectLst/>
                          <a:latin typeface="Calibri" panose="020F0502020204030204" pitchFamily="34" charset="0"/>
                        </a:rPr>
                        <a:t>34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840.279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840.279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2.441.549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290,6%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290,6%</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13719070"/>
                  </a:ext>
                </a:extLst>
              </a:tr>
              <a:tr h="171948">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Amortización Deuda Externa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665.681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665.681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29483530"/>
                  </a:ext>
                </a:extLst>
              </a:tr>
              <a:tr h="171948">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Intereses Deuda Externa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174.598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174.598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70306459"/>
                  </a:ext>
                </a:extLst>
              </a:tr>
              <a:tr h="171948">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2.441.549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191186956"/>
                  </a:ext>
                </a:extLst>
              </a:tr>
            </a:tbl>
          </a:graphicData>
        </a:graphic>
      </p:graphicFrame>
    </p:spTree>
    <p:extLst>
      <p:ext uri="{BB962C8B-B14F-4D97-AF65-F5344CB8AC3E}">
        <p14:creationId xmlns:p14="http://schemas.microsoft.com/office/powerpoint/2010/main" val="827320115"/>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3425</TotalTime>
  <Words>776</Words>
  <Application>Microsoft Office PowerPoint</Application>
  <PresentationFormat>Presentación en pantalla (4:3)</PresentationFormat>
  <Paragraphs>318</Paragraphs>
  <Slides>7</Slides>
  <Notes>0</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7</vt:i4>
      </vt:variant>
    </vt:vector>
  </HeadingPairs>
  <TitlesOfParts>
    <vt:vector size="14" baseType="lpstr">
      <vt:lpstr>Andalus</vt:lpstr>
      <vt:lpstr>Arial</vt:lpstr>
      <vt:lpstr>Calibri</vt:lpstr>
      <vt:lpstr>Times New Roman</vt:lpstr>
      <vt:lpstr>1_Tema de Office</vt:lpstr>
      <vt:lpstr>Tema de Office</vt:lpstr>
      <vt:lpstr>Imagen de mapa de bits</vt:lpstr>
      <vt:lpstr>EJECUCIÓN PRESUPUESTARIA DE GASTOS ACUMULADA AL MES DE ENERO DE 2019 PARTIDA 04: CONTRALORÍA GENERAL DE LA REPÚBLICA</vt:lpstr>
      <vt:lpstr>EJECUCIÓN ACUMULADA DE GASTOS A ENERO DE 2019  PARTIDA 04 CONTRALORÍA GENERAL DE LA REPÚBLICA</vt:lpstr>
      <vt:lpstr>EJECUCIÓN ACUMULADA DE GASTOS A ENERO DE 2019  PARTIDA 04 CONTRALORÍA GENERAL DE LA REPÚBLICA</vt:lpstr>
      <vt:lpstr>EJECUCIÓN ACUMULADA DE GASTOS A ENERO DE 2019  PARTIDA 04 CONTRALORÍA GENERAL DE LA REPÚBLICA</vt:lpstr>
      <vt:lpstr>EJECUCION ACUMULADA DE GASTOS A ENERO DE 2019  PARTIDA 04 CONTRALORÍA GENERAL DE LA REPÚBLICA</vt:lpstr>
      <vt:lpstr>EJECUCIÓN ACUMULADA DE GASTOS A ENERO DE 2019  PARTIDA 04 CONTRALORÍA GENERAL DE LA REPÚBLICA</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RCATALAN</cp:lastModifiedBy>
  <cp:revision>218</cp:revision>
  <cp:lastPrinted>2016-10-11T11:56:42Z</cp:lastPrinted>
  <dcterms:created xsi:type="dcterms:W3CDTF">2016-06-23T13:38:47Z</dcterms:created>
  <dcterms:modified xsi:type="dcterms:W3CDTF">2019-04-26T14:47:18Z</dcterms:modified>
</cp:coreProperties>
</file>