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299" r:id="rId5"/>
    <p:sldId id="308" r:id="rId6"/>
    <p:sldId id="307" r:id="rId7"/>
    <p:sldId id="300" r:id="rId8"/>
    <p:sldId id="264" r:id="rId9"/>
    <p:sldId id="263" r:id="rId10"/>
    <p:sldId id="281" r:id="rId11"/>
    <p:sldId id="282" r:id="rId12"/>
    <p:sldId id="302" r:id="rId13"/>
    <p:sldId id="306" r:id="rId1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2017- 2018 - 2019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7.5784931642368367E-2</c:v>
                </c:pt>
                <c:pt idx="1">
                  <c:v>6.4653359257075368E-2</c:v>
                </c:pt>
                <c:pt idx="2">
                  <c:v>9.7022246641158674E-2</c:v>
                </c:pt>
                <c:pt idx="3">
                  <c:v>7.2832657262913658E-2</c:v>
                </c:pt>
                <c:pt idx="4">
                  <c:v>7.6194578781905761E-2</c:v>
                </c:pt>
                <c:pt idx="5">
                  <c:v>9.3355676925974365E-2</c:v>
                </c:pt>
                <c:pt idx="6">
                  <c:v>7.8821095861704923E-2</c:v>
                </c:pt>
                <c:pt idx="7">
                  <c:v>7.684606529068333E-2</c:v>
                </c:pt>
                <c:pt idx="8">
                  <c:v>9.2754170523964757E-2</c:v>
                </c:pt>
                <c:pt idx="9">
                  <c:v>7.4759087418532544E-2</c:v>
                </c:pt>
                <c:pt idx="10">
                  <c:v>7.5051536192567367E-2</c:v>
                </c:pt>
                <c:pt idx="11">
                  <c:v>0.11251075438348085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C5-4E9F-97BE-C3599CEBB6FB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C5-4E9F-97BE-C3599CEBB6FB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C5-4E9F-97BE-C3599CEBB6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</c:f>
              <c:numCache>
                <c:formatCode>0.0%</c:formatCode>
                <c:ptCount val="1"/>
                <c:pt idx="0">
                  <c:v>7.8770762277669992E-2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C5-4E9F-97BE-C3599CEBB6F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 dirty="0">
                <a:effectLst/>
              </a:rPr>
              <a:t>% Ejecución Acumulada  2017 - 2019 - 2019</a:t>
            </a:r>
            <a:endParaRPr lang="es-CL" sz="1200" dirty="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7.5784931642368367E-2</c:v>
                </c:pt>
                <c:pt idx="1">
                  <c:v>0.14043829089944374</c:v>
                </c:pt>
                <c:pt idx="2">
                  <c:v>0.2374605375406024</c:v>
                </c:pt>
                <c:pt idx="3">
                  <c:v>0.31029319480351608</c:v>
                </c:pt>
                <c:pt idx="4">
                  <c:v>0.38648777358542186</c:v>
                </c:pt>
                <c:pt idx="5">
                  <c:v>0.47325334026541749</c:v>
                </c:pt>
                <c:pt idx="6">
                  <c:v>0.55207443612712237</c:v>
                </c:pt>
                <c:pt idx="7">
                  <c:v>0.62892050141780576</c:v>
                </c:pt>
                <c:pt idx="8">
                  <c:v>0.72167467194177048</c:v>
                </c:pt>
                <c:pt idx="9">
                  <c:v>0.79643375936030303</c:v>
                </c:pt>
                <c:pt idx="10">
                  <c:v>0.86035754193724956</c:v>
                </c:pt>
                <c:pt idx="11">
                  <c:v>0.96867884635706358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BB-4DE3-A116-C98197364B50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BB-4DE3-A116-C98197364B50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4.7789725209079828E-3"/>
                  <c:y val="3.2619775739041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BB-4DE3-A116-C98197364B50}"/>
                </c:ext>
              </c:extLst>
            </c:dLbl>
            <c:dLbl>
              <c:idx val="1"/>
              <c:layout>
                <c:manualLayout>
                  <c:x val="-7.0414524600906858E-2"/>
                  <c:y val="-4.7165512668553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BB-4DE3-A116-C98197364B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</c:f>
              <c:numCache>
                <c:formatCode>0.0%</c:formatCode>
                <c:ptCount val="1"/>
                <c:pt idx="0">
                  <c:v>7.8770762277669992E-2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DBB-4DE3-A116-C98197364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21-06-2019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21-06-2019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21-06-2019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D06F859-CB47-449D-87C8-059294D5D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1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5890114" cy="792088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51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DCDAD7C-F5F3-4AAF-9CFA-5DD48B922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683796"/>
              </p:ext>
            </p:extLst>
          </p:nvPr>
        </p:nvGraphicFramePr>
        <p:xfrm>
          <a:off x="628650" y="1693365"/>
          <a:ext cx="7886700" cy="3628117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3297146743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011170835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94170635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30973330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39559918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28819135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14845654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173669917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282124144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403456783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02045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513280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5.512.197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194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40.431.847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40.431.847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2.830.754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7864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6.964.581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6.964.581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555.778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750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8442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503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21.913.439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21.913.439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1.876.479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4176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21.829.227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21.829.227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1.876.479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4897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8.452.737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8.452.737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965.109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6651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3.242.309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3.242.309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6355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8.205.727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8.205.727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666.162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6918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1.334.642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1.334.642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157.027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8405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6326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561.389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561.389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0626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28910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1297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438.439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438.439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9065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7789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5608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256.062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256.062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3693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324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8314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104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47E4507-4C8E-4C10-B358-EDAC11A06E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632944"/>
              </p:ext>
            </p:extLst>
          </p:nvPr>
        </p:nvGraphicFramePr>
        <p:xfrm>
          <a:off x="628650" y="1693365"/>
          <a:ext cx="7886700" cy="3215440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722327850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576399363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91619334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148901294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54527523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47367183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51049164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723311438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470335467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2384313684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805550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52987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910.094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5121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10.317.858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10.317.858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655.122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5641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1.526.404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1.526.404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064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71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0414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609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9289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9275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232.992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232.992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6887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9273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2841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5150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9376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8005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5902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6669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633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0716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426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02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414336" y="1451139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BF603E4-A214-4B43-AD7E-274D92C1C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804126"/>
              </p:ext>
            </p:extLst>
          </p:nvPr>
        </p:nvGraphicFramePr>
        <p:xfrm>
          <a:off x="628650" y="1909969"/>
          <a:ext cx="7886700" cy="1014496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3670585213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993298475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905821350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91279168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4561713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70518218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11092581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17822937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2844625801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2704390107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374258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66728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6272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1.202.808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1593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83.805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271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50736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El proyecto de Ley de Presupuesto consideró un Gasto de Estado de Operaciones de $125.276 millones, lo que representa un incremento del 0,9% respecto del año 2018 (lo que equivale a $ 1.145 millones).  Dicha propuesta consideró el financiamiento de las dietas de los nuevos cupos de parlamentarios que se incorporaron a partir de marzo de 2018, conforme la Ley </a:t>
            </a:r>
            <a:r>
              <a:rPr lang="es-CL" sz="1400" dirty="0" err="1">
                <a:latin typeface="+mn-lt"/>
              </a:rPr>
              <a:t>N°</a:t>
            </a:r>
            <a:r>
              <a:rPr lang="es-CL" sz="1400" dirty="0">
                <a:latin typeface="+mn-lt"/>
              </a:rPr>
              <a:t> 20.840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Para el año 2019 la Partida presenta un presupuesto aprobado de $125.428 millones, de dichos recursos  un 59,5% se destina a gastos en personal, presupuesto que experimenta un crecimiento de 0,7 puntos porcentuales respecto del registrado en la Ley de Presupuestos de 2018; el resto de los recursos se dividen en un 27,4% para transferencias corrientes; y, un 11,1% a bienes y servicios de consumo.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distribución del presupuesto a nivel de instituciones del Congreso Nacional, fue la siguiente: la Cámara de Diputados concentró el 56%; el Senado un 33,1%; la Biblioteca un 9,9% y el Consejo Resolutivo de Asignaciones Parlamentarias un 1%, manteniendo los niveles de gastos autorizados el año 2018.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Congreso al mes de ENERO ascendió a $9.880 millones, es decir, un 7,9% respecto del presupuesto vigente, gasto levemente superior de 0,3 puntos porcentuales al registrado a igual mes de los años 2018 y 2017.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121F664-6976-45F0-A2A4-452E6491855E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Respecto al presupuesto inicial, la Partida no presentó al mes de ENERO modificaciones.  Sin embargo, el subtítulo 34 “servicio de la deuda” presentó una ejecución de $534 millones que corresponden al pago de los compromisos devengados al 31 de diciembre de 2018 (deuda flotante), sin que existan los decretos modificatorios respectivos.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Finalmente, las tasas de ejecución por institución del Congreso Nacional fueron: 8,1% para el caso del Senado, 7,9% en la Cámara de Diputados, 7,3% para la Biblioteca del Congreso y 7,7% en el Consejo Resolutivo de Asignaciones Parlamentarias.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0D7C3C8-68A3-452A-8D19-88CEA65D5C7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5720AF3-96A6-42DB-98AE-2F7A19DBE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720" y="1992280"/>
            <a:ext cx="4080360" cy="252406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C942C14-53B2-4576-B017-B82282A0E0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8" y="1992280"/>
            <a:ext cx="4084943" cy="252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030136"/>
              </p:ext>
            </p:extLst>
          </p:nvPr>
        </p:nvGraphicFramePr>
        <p:xfrm>
          <a:off x="1367644" y="1729254"/>
          <a:ext cx="6408712" cy="398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284010"/>
              </p:ext>
            </p:extLst>
          </p:nvPr>
        </p:nvGraphicFramePr>
        <p:xfrm>
          <a:off x="1259632" y="1678780"/>
          <a:ext cx="6624736" cy="4054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6" y="60565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1557659-1EC0-40B9-ADAF-B4875F0B1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976407"/>
              </p:ext>
            </p:extLst>
          </p:nvPr>
        </p:nvGraphicFramePr>
        <p:xfrm>
          <a:off x="800101" y="1667163"/>
          <a:ext cx="7543798" cy="16954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3025472065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4108400342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69309636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433569167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355489725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990598041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1343374687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503483084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047444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22026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9.880.065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3975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74.687.164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74.687.164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5.399.442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2731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13.867.406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13.867.406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351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0881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34.756.964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34.756.964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2.753.269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7326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7624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277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CF90D55-C820-4EF6-9F4C-9FBB12A799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588991"/>
              </p:ext>
            </p:extLst>
          </p:nvPr>
        </p:nvGraphicFramePr>
        <p:xfrm>
          <a:off x="628649" y="1693365"/>
          <a:ext cx="7886701" cy="1494306"/>
        </p:xfrm>
        <a:graphic>
          <a:graphicData uri="http://schemas.openxmlformats.org/drawingml/2006/table">
            <a:tbl>
              <a:tblPr/>
              <a:tblGrid>
                <a:gridCol w="297275">
                  <a:extLst>
                    <a:ext uri="{9D8B030D-6E8A-4147-A177-3AD203B41FA5}">
                      <a16:colId xmlns:a16="http://schemas.microsoft.com/office/drawing/2014/main" val="3478507644"/>
                    </a:ext>
                  </a:extLst>
                </a:gridCol>
                <a:gridCol w="297275">
                  <a:extLst>
                    <a:ext uri="{9D8B030D-6E8A-4147-A177-3AD203B41FA5}">
                      <a16:colId xmlns:a16="http://schemas.microsoft.com/office/drawing/2014/main" val="3438429879"/>
                    </a:ext>
                  </a:extLst>
                </a:gridCol>
                <a:gridCol w="2666556">
                  <a:extLst>
                    <a:ext uri="{9D8B030D-6E8A-4147-A177-3AD203B41FA5}">
                      <a16:colId xmlns:a16="http://schemas.microsoft.com/office/drawing/2014/main" val="3246428323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165752580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1940473641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3665872184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277296846"/>
                    </a:ext>
                  </a:extLst>
                </a:gridCol>
                <a:gridCol w="725351">
                  <a:extLst>
                    <a:ext uri="{9D8B030D-6E8A-4147-A177-3AD203B41FA5}">
                      <a16:colId xmlns:a16="http://schemas.microsoft.com/office/drawing/2014/main" val="3137638673"/>
                    </a:ext>
                  </a:extLst>
                </a:gridCol>
                <a:gridCol w="713460">
                  <a:extLst>
                    <a:ext uri="{9D8B030D-6E8A-4147-A177-3AD203B41FA5}">
                      <a16:colId xmlns:a16="http://schemas.microsoft.com/office/drawing/2014/main" val="370944618"/>
                    </a:ext>
                  </a:extLst>
                </a:gridCol>
              </a:tblGrid>
              <a:tr h="14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422521"/>
                  </a:ext>
                </a:extLst>
              </a:tr>
              <a:tr h="437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649608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9.880.065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099755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3.359.270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27462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5.512.197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790531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910.094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677201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98.504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856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EB6A3D3-1B49-4BD3-9C63-1EFC4C62C3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352497"/>
              </p:ext>
            </p:extLst>
          </p:nvPr>
        </p:nvGraphicFramePr>
        <p:xfrm>
          <a:off x="628650" y="1693365"/>
          <a:ext cx="7886700" cy="4049391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816424923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897388869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607782782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65401272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26268787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32044722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27602237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681264460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983483699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2728255823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863984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723143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3.359.270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9540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22.734.651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22.734.651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1.818.934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3423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5.292.616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5.292.616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309.762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3501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3729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6389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12.738.055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12.738.055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876.790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1185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3343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2395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11.964.138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11.964.138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778.261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7174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3.950.924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3.950.924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335.969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2761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1.545.730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1.545.730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235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4.295.448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4.295.448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304.206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6873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471.328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471.328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9791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441.222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441.222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663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005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1.248.038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1.248.038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1002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556327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2626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618.642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618.642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3592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6495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335.059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335.059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2029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5994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8232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6269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143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3496</TotalTime>
  <Words>1900</Words>
  <Application>Microsoft Office PowerPoint</Application>
  <PresentationFormat>Presentación en pantalla (4:3)</PresentationFormat>
  <Paragraphs>930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 AL MES DE ENERO DE 2019 PARTIDA 02: CONGRESO NACIONAL</vt:lpstr>
      <vt:lpstr>EJECUCIÓN ACUMULADA DE GASTOS A ENERO DE 2019 PARTIDA 02 CONGRESO NACIONAL</vt:lpstr>
      <vt:lpstr>EJECUCIÓN ACUMULADA DE GASTOS A ENERO DE 2019 PARTIDA 02 CONGRESO NACIONAL</vt:lpstr>
      <vt:lpstr>DISTRIBUCIÓN POR SUBTÍTULO DE GASTO Y CÁPITULO  PARTIDA 02 CONGRESO NACIONAL</vt:lpstr>
      <vt:lpstr>COMPORTAMIENTO DE LA EJECUCIÓN ACUMULADA DE GASTOS A ENERO DE 2019 PARTIDA 02 CONGRESO NACIONAL</vt:lpstr>
      <vt:lpstr>COMPORTAMIENTO DE LA EJECUCIÓN ACUMULADA DE GASTOS A ENERO DE 2019 PARTIDA 02 CONGRESO NACIONAL</vt:lpstr>
      <vt:lpstr>EJECUCIÓN ACUMULADA DE GASTOS A ENERO DE 2019 PARTIDA 02 CONGRESO NACIONAL</vt:lpstr>
      <vt:lpstr>EJECUCIÓN ACUMULADA DE GASTOS A ENERO DE 2019 PARTIDA 02 RESUMEN POR CAPÍTULOS</vt:lpstr>
      <vt:lpstr>EJECUCIÓN ACUMULADA DE GASTOS A ENERO DE 2019 PARTIDA 02. CAPÍTULO 01. PROGRAMA 01: SENADO</vt:lpstr>
      <vt:lpstr>EJECUCIÓN ACUMULADA DE GASTOS A ENERO DE 2019 PARTIDA 02. CAPÍTULO 02. PROGRAMA 01: CAMARA DE DIPUTADOS</vt:lpstr>
      <vt:lpstr>EJECUCIÓN ACUMULADA DE GASTOS A ENERO DE 2019 PARTIDA 02. CAPÍTULO 03. PROGRAMA 01: BIBLIOTECA DEL CONGRESO NACIONAL</vt:lpstr>
      <vt:lpstr>EJECUCIÓN ACUMULADA DE GASTOS A ENERO DE 2019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215</cp:revision>
  <cp:lastPrinted>2016-07-04T14:42:46Z</cp:lastPrinted>
  <dcterms:created xsi:type="dcterms:W3CDTF">2016-06-23T13:38:47Z</dcterms:created>
  <dcterms:modified xsi:type="dcterms:W3CDTF">2019-06-21T14:47:44Z</dcterms:modified>
</cp:coreProperties>
</file>