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23"/>
  </p:notesMasterIdLst>
  <p:handoutMasterIdLst>
    <p:handoutMasterId r:id="rId24"/>
  </p:handoutMasterIdLst>
  <p:sldIdLst>
    <p:sldId id="256" r:id="rId3"/>
    <p:sldId id="264" r:id="rId4"/>
    <p:sldId id="263" r:id="rId5"/>
    <p:sldId id="265" r:id="rId6"/>
    <p:sldId id="267" r:id="rId7"/>
    <p:sldId id="301" r:id="rId8"/>
    <p:sldId id="302" r:id="rId9"/>
    <p:sldId id="303" r:id="rId10"/>
    <p:sldId id="268" r:id="rId11"/>
    <p:sldId id="310" r:id="rId12"/>
    <p:sldId id="311" r:id="rId13"/>
    <p:sldId id="309" r:id="rId14"/>
    <p:sldId id="306" r:id="rId15"/>
    <p:sldId id="312" r:id="rId16"/>
    <p:sldId id="307" r:id="rId17"/>
    <p:sldId id="271" r:id="rId18"/>
    <p:sldId id="273" r:id="rId19"/>
    <p:sldId id="274" r:id="rId20"/>
    <p:sldId id="276" r:id="rId21"/>
    <p:sldId id="275" r:id="rId22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3250" autoAdjust="0"/>
  </p:normalViewPr>
  <p:slideViewPr>
    <p:cSldViewPr>
      <p:cViewPr varScale="1">
        <p:scale>
          <a:sx n="111" d="100"/>
          <a:sy n="111" d="100"/>
        </p:scale>
        <p:origin x="1926" y="102"/>
      </p:cViewPr>
      <p:guideLst>
        <p:guide orient="horz" pos="211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07-11-2019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8" y="0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07-11-2019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3263"/>
            <a:ext cx="469265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5" tIns="46567" rIns="93135" bIns="4656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5" tIns="46567" rIns="93135" bIns="4656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8" y="8917422"/>
            <a:ext cx="3077739" cy="469424"/>
          </a:xfrm>
          <a:prstGeom prst="rect">
            <a:avLst/>
          </a:prstGeom>
        </p:spPr>
        <p:txBody>
          <a:bodyPr vert="horz" lIns="93135" tIns="46567" rIns="93135" bIns="4656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07-11-2019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07-11-2019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07-11-2019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07-11-2019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07-11-2019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07-11-2019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07-11-2019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07-11-2019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07-11-2019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07-11-2019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07-11-2019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9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07-11-2019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56176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616925590"/>
              </p:ext>
            </p:extLst>
          </p:nvPr>
        </p:nvGraphicFramePr>
        <p:xfrm>
          <a:off x="5519167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19167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44624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SEPTIEMBRE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50: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TESORO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1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52565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8741" y="1199592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2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401" y="1575793"/>
            <a:ext cx="7651992" cy="4767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4459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1406319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3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1741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41" y="1976439"/>
            <a:ext cx="8215196" cy="242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7190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631305" y="1412776"/>
            <a:ext cx="7776864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1844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741" y="2452689"/>
            <a:ext cx="8215195" cy="165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879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1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71664"/>
            <a:ext cx="8064896" cy="2560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697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407259"/>
            <a:ext cx="797255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600" b="1" i="1" dirty="0">
                <a:ea typeface="Verdana" pitchFamily="34" charset="0"/>
                <a:cs typeface="Verdana" pitchFamily="34" charset="0"/>
              </a:rPr>
              <a:t> 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… 2 de 2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396175" y="64194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2048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70" y="1819275"/>
            <a:ext cx="8196864" cy="2689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01945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13111" y="4581128"/>
            <a:ext cx="8212023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521282" y="1266140"/>
            <a:ext cx="77048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05:  APORTE FISCAL LIBRE</a:t>
            </a:r>
          </a:p>
        </p:txBody>
      </p:sp>
      <p:pic>
        <p:nvPicPr>
          <p:cNvPr id="2151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11" y="2019300"/>
            <a:ext cx="8212023" cy="2387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954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580017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501008"/>
            <a:ext cx="796036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691680" y="1414016"/>
            <a:ext cx="576064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SEPTIEMBRE 2019 de Fondo FRP en millones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06:  FONDO DE RESERVA DE PENSIONES</a:t>
            </a: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05064"/>
            <a:ext cx="8176392" cy="16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9D131930-3E2A-4C40-A801-566853B4A3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46600"/>
              </p:ext>
            </p:extLst>
          </p:nvPr>
        </p:nvGraphicFramePr>
        <p:xfrm>
          <a:off x="2051720" y="1935448"/>
          <a:ext cx="4432300" cy="13716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1845189499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1081497655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Septiembre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7281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9.477,13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82208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-1.415,51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2456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1.851,53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7192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619,99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260666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-34,72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39858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10.498,42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1864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62422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17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1475656" y="1484784"/>
            <a:ext cx="5832648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a SEPTIEMBRE 2019 de Fondo FEES en millones de dólares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3429000"/>
            <a:ext cx="7817594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07:  FONDO DE ESTABILIZACIÓN ECONÓMICA Y SOCIAL</a:t>
            </a:r>
          </a:p>
        </p:txBody>
      </p:sp>
      <p:pic>
        <p:nvPicPr>
          <p:cNvPr id="2356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87801"/>
            <a:ext cx="8105626" cy="1974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F0BD6E08-455B-4BC0-A0BB-9BC395DAA1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752706"/>
              </p:ext>
            </p:extLst>
          </p:nvPr>
        </p:nvGraphicFramePr>
        <p:xfrm>
          <a:off x="2267744" y="1936365"/>
          <a:ext cx="4520406" cy="1371600"/>
        </p:xfrm>
        <a:graphic>
          <a:graphicData uri="http://schemas.openxmlformats.org/drawingml/2006/table">
            <a:tbl>
              <a:tblPr/>
              <a:tblGrid>
                <a:gridCol w="3652592">
                  <a:extLst>
                    <a:ext uri="{9D8B030D-6E8A-4147-A177-3AD203B41FA5}">
                      <a16:colId xmlns:a16="http://schemas.microsoft.com/office/drawing/2014/main" val="2894872039"/>
                    </a:ext>
                  </a:extLst>
                </a:gridCol>
                <a:gridCol w="867814">
                  <a:extLst>
                    <a:ext uri="{9D8B030D-6E8A-4147-A177-3AD203B41FA5}">
                      <a16:colId xmlns:a16="http://schemas.microsoft.com/office/drawing/2014/main" val="1605794307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septiembre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5044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21.765,7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20250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-11.958,3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6095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3.175,1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26328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650995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Costo de Administración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-25,6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70529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14.163,6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570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2495" y="363993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45838" y="1484783"/>
            <a:ext cx="7969985" cy="37781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3 Marcador de pie de página"/>
          <p:cNvSpPr txBox="1">
            <a:spLocks/>
          </p:cNvSpPr>
          <p:nvPr/>
        </p:nvSpPr>
        <p:spPr>
          <a:xfrm>
            <a:off x="432495" y="629185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0" name="1 Título"/>
          <p:cNvSpPr txBox="1">
            <a:spLocks/>
          </p:cNvSpPr>
          <p:nvPr/>
        </p:nvSpPr>
        <p:spPr>
          <a:xfrm>
            <a:off x="827583" y="4136050"/>
            <a:ext cx="7834511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08:  FONDO PARA LA EDUCACIÓN</a:t>
            </a:r>
          </a:p>
        </p:txBody>
      </p:sp>
      <p:pic>
        <p:nvPicPr>
          <p:cNvPr id="24590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95" y="2060848"/>
            <a:ext cx="8229599" cy="1487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91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301" y="4568892"/>
            <a:ext cx="7969985" cy="1693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017" y="61737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11560" y="1505430"/>
            <a:ext cx="8013576" cy="31038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71166" y="64633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09:  FONDO DE APOYO REGIONAL</a:t>
            </a:r>
          </a:p>
        </p:txBody>
      </p:sp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348" y="2204864"/>
            <a:ext cx="8230385" cy="3616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549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755576" y="4130494"/>
            <a:ext cx="756084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755576" y="1340768"/>
            <a:ext cx="7632848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755576" y="6359411"/>
            <a:ext cx="734481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755576" y="4365104"/>
            <a:ext cx="7848872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3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TESORO PÚBLICO</a:t>
            </a:r>
          </a:p>
        </p:txBody>
      </p:sp>
      <p:pic>
        <p:nvPicPr>
          <p:cNvPr id="8208" name="Picture 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9"/>
            <a:ext cx="8116205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210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84598"/>
            <a:ext cx="8116205" cy="1705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6628" y="60387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20</a:t>
            </a:fld>
            <a:endParaRPr lang="es-CL" dirty="0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683568" y="386104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1475656" y="1531243"/>
            <a:ext cx="6840760" cy="358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Saldo Fondo en millones de $ (información trimestral)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71166" y="52322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10:  FONDO PARA DIAGNÓSTICOS Y TRATAMIENTOS DE ALTO COSTO</a:t>
            </a:r>
          </a:p>
        </p:txBody>
      </p:sp>
      <p:pic>
        <p:nvPicPr>
          <p:cNvPr id="26637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221089"/>
            <a:ext cx="7932256" cy="1449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F8B0416-42D0-4D92-8BAC-7EC0CBC75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989826"/>
              </p:ext>
            </p:extLst>
          </p:nvPr>
        </p:nvGraphicFramePr>
        <p:xfrm>
          <a:off x="2355850" y="2105015"/>
          <a:ext cx="4432300" cy="13716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493464708"/>
                    </a:ext>
                  </a:extLst>
                </a:gridCol>
                <a:gridCol w="850900">
                  <a:extLst>
                    <a:ext uri="{9D8B030D-6E8A-4147-A177-3AD203B41FA5}">
                      <a16:colId xmlns:a16="http://schemas.microsoft.com/office/drawing/2014/main" val="354680348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Movimientos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Desde Inicios a septiembre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23983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Inicial al 30 de junio de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7814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8736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Retiros del trimestre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5857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Interés Devengado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55743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Ganancias (pérdidas)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620726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Valor de Mercado Final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215.848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869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683568" y="3418823"/>
            <a:ext cx="8003232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83568" y="1340768"/>
            <a:ext cx="7932256" cy="3600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683568" y="4006987"/>
            <a:ext cx="7982132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</a:t>
            </a:r>
          </a:p>
        </p:txBody>
      </p:sp>
      <p:sp>
        <p:nvSpPr>
          <p:cNvPr id="12" name="3 Marcador de pie de página"/>
          <p:cNvSpPr txBox="1">
            <a:spLocks/>
          </p:cNvSpPr>
          <p:nvPr/>
        </p:nvSpPr>
        <p:spPr>
          <a:xfrm>
            <a:off x="683568" y="5862463"/>
            <a:ext cx="7776864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 RESUMEN POR CAPÍTULOS</a:t>
            </a:r>
          </a:p>
        </p:txBody>
      </p:sp>
      <p:pic>
        <p:nvPicPr>
          <p:cNvPr id="923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1700808"/>
            <a:ext cx="8148281" cy="1530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35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4262836"/>
            <a:ext cx="8148281" cy="1370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4149" y="6071657"/>
            <a:ext cx="8229599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1244417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02:  SUBSIDIOS</a:t>
            </a:r>
          </a:p>
        </p:txBody>
      </p:sp>
      <p:pic>
        <p:nvPicPr>
          <p:cNvPr id="1024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1699757"/>
            <a:ext cx="8262118" cy="356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376243"/>
            <a:ext cx="81679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14338" y="1297098"/>
            <a:ext cx="7932256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1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1127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25" y="1733226"/>
            <a:ext cx="8288491" cy="4510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6572" y="6356350"/>
            <a:ext cx="8218563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1053" y="1261069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2 de 3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29" y="1661168"/>
            <a:ext cx="8245564" cy="4543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6002" y="6173787"/>
            <a:ext cx="82296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26002" y="128694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					                                                     </a:t>
            </a:r>
            <a:r>
              <a:rPr lang="es-CL" sz="1200" b="1" i="1" dirty="0">
                <a:latin typeface="+mn-lt"/>
                <a:ea typeface="Verdana" pitchFamily="34" charset="0"/>
                <a:cs typeface="Verdana" pitchFamily="34" charset="0"/>
              </a:rPr>
              <a:t>… 3 de 3</a:t>
            </a:r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02" y="1809106"/>
            <a:ext cx="8229600" cy="3888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205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4374" y="6339511"/>
            <a:ext cx="8193300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374" y="1243696"/>
            <a:ext cx="7488832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dólares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03:  OPERACIONES COMPLEMENTARIAS</a:t>
            </a:r>
          </a:p>
        </p:txBody>
      </p:sp>
      <p:pic>
        <p:nvPicPr>
          <p:cNvPr id="1434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374" y="1699036"/>
            <a:ext cx="8120300" cy="3254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421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37543" y="1244013"/>
            <a:ext cx="796036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					</a:t>
            </a:r>
            <a:r>
              <a:rPr lang="es-CL" sz="1200" b="1" i="1" dirty="0">
                <a:ea typeface="Verdana" pitchFamily="34" charset="0"/>
                <a:cs typeface="Verdana" pitchFamily="34" charset="0"/>
              </a:rPr>
              <a:t> … 1 de 3</a:t>
            </a:r>
            <a:endParaRPr lang="es-CL" sz="12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3 Marcador de pie de página"/>
          <p:cNvSpPr txBox="1">
            <a:spLocks/>
          </p:cNvSpPr>
          <p:nvPr/>
        </p:nvSpPr>
        <p:spPr>
          <a:xfrm>
            <a:off x="428741" y="6363121"/>
            <a:ext cx="821519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50. CAPÍTULO 01. PROGRAMA 04:  SERVICIO DE LA DEUDA PÚBLICA</a:t>
            </a:r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803" y="1687943"/>
            <a:ext cx="7798070" cy="4624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4243</TotalTime>
  <Words>1083</Words>
  <Application>Microsoft Office PowerPoint</Application>
  <PresentationFormat>Presentación en pantalla (4:3)</PresentationFormat>
  <Paragraphs>132</Paragraphs>
  <Slides>20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AL MES DE SEPTIEMBRE DE 2019 PARTIDA 50: TESORO PÚBLICO</vt:lpstr>
      <vt:lpstr>EJECUCIÓN ACUMULADA DE GASTOS A SEPTIEMBRE DE 2019  PARTIDA 50 TESORO PÚBLICO</vt:lpstr>
      <vt:lpstr>EJECUCIÓN ACUMULADA DE GASTOS A SEPTIEMBRE DE 2019  PARTIDA 50 RESUMEN POR CAPÍTULOS</vt:lpstr>
      <vt:lpstr>EJECUCIÓN ACUMULADA DE GASTOS A SEPTIEMBRE DE 2019  PARTIDA 50. CAPÍTULO 01. PROGRAMA 02:  SUBSIDIOS</vt:lpstr>
      <vt:lpstr>EJECUCIÓN ACUMULADA DE GASTOS A SEPTIEMBRE DE 2019  PARTIDA 50. CAPÍTULO 01. PROGRAMA 03:  OPERACIONES COMPLEMENTARIAS</vt:lpstr>
      <vt:lpstr>EJECUCIÓN ACUMULADA DE GASTOS A SEPTIEMBRE DE 2019  PARTIDA 50. CAPÍTULO 01. PROGRAMA 03:  OPERACIONES COMPLEMENTARIAS</vt:lpstr>
      <vt:lpstr>EJECUCIÓN ACUMULADA DE GASTOS A SEPTIEMBRE DE 2019  PARTIDA 50. CAPÍTULO 01. PROGRAMA 03:  OPERACIONES COMPLEMENTARIAS</vt:lpstr>
      <vt:lpstr>EJECUCIÓN ACUMULADA DE GASTOS A SEPTIEMBRE DE 2019  PARTIDA 50. CAPÍTULO 01. PROGRAMA 03:  OPERACIONES COMPLEMENTARIAS</vt:lpstr>
      <vt:lpstr>EJECUCIÓN ACUMULADA DE GASTOS A SEPTIEMBRE DE 2019  PARTIDA 50. CAPÍTULO 01. PROGRAMA 04:  SERVICIO DE LA DEUDA PÚBLICA</vt:lpstr>
      <vt:lpstr>EJECUCIÓN ACUMULADA DE GASTOS A SEPTIEMBRE DE 2019  PARTIDA 50. CAPÍTULO 01. PROGRAMA 04:  SERVICIO DE LA DEUDA PÚBLICA</vt:lpstr>
      <vt:lpstr>EJECUCIÓN ACUMULADA DE GASTOS A SEPTIEMBRE DE 2019  PARTIDA 50. CAPÍTULO 01. PROGRAMA 04:  SERVICIO DE LA DEUDA PÚBLICA</vt:lpstr>
      <vt:lpstr>EJECUCIÓN ACUMULADA DE GASTOS A SEPTIEMBRE DE 2019  PARTIDA 50. CAPÍTULO 01. PROGRAMA 04:  SERVICIO DE LA DEUDA PÚBLICA</vt:lpstr>
      <vt:lpstr>EJECUCIÓN ACUMULADA DE GASTOS A SEPTIEMBRE DE 2019  PARTIDA 50. CAPÍTULO 01. PROGRAMA 05:  APORTE FISCAL LIBRE</vt:lpstr>
      <vt:lpstr>EJECUCIÓN ACUMULADA DE GASTOS A SEPTIEMBRE DE 2019  PARTIDA 50. CAPÍTULO 01. PROGRAMA 05:  APORTE FISCAL LIBRE</vt:lpstr>
      <vt:lpstr>EJECUCIÓN ACUMULADA DE GASTOS A SEPTIEMBRE DE 2019  PARTIDA 50. CAPÍTULO 01. PROGRAMA 05:  APORTE FISCAL LIBRE</vt:lpstr>
      <vt:lpstr>EJECUCIÓN ACUMULADA DE GASTOS A SEPTIEMBRE DE 2019  PARTIDA 50. CAPÍTULO 01. PROGRAMA 06:  FONDO DE RESERVA DE PENSIONES</vt:lpstr>
      <vt:lpstr>EJECUCIÓN ACUMULADA DE GASTOS A SEPTIEMBRE DE 2019  PARTIDA 50. CAPÍTULO 01. PROGRAMA 07:  FONDO DE ESTABILIZACIÓN ECONÓMICA Y SOCIAL</vt:lpstr>
      <vt:lpstr>EJECUCIÓN ACUMULADA DE GASTOS A SEPTIEMBRE DE 2019  PARTIDA 50. CAPÍTULO 01. PROGRAMA 08:  FONDO PARA LA EDUCACIÓN</vt:lpstr>
      <vt:lpstr>EJECUCIÓN ACUMULADA DE GASTOS A SEPTIEMBRE DE 2019  PARTIDA 50. CAPÍTULO 01. PROGRAMA 09:  FONDO DE APOYO REGIONAL</vt:lpstr>
      <vt:lpstr>EJECUCIÓN ACUMULADA DE GASTOS A SEPTIEMBRE DE 2019  PARTIDA 50. CAPÍTULO 01. PROGRAMA 10:  FONDO PARA DIAGNÓSTICOS Y TRATAMIENTOS DE ALTO COSTO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294</cp:revision>
  <cp:lastPrinted>2019-10-22T12:56:39Z</cp:lastPrinted>
  <dcterms:created xsi:type="dcterms:W3CDTF">2016-06-23T13:38:47Z</dcterms:created>
  <dcterms:modified xsi:type="dcterms:W3CDTF">2019-11-07T11:45:39Z</dcterms:modified>
</cp:coreProperties>
</file>